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4" r:id="rId2"/>
    <p:sldMasterId id="2147483685" r:id="rId3"/>
  </p:sldMasterIdLst>
  <p:notesMasterIdLst>
    <p:notesMasterId r:id="rId75"/>
  </p:notesMasterIdLst>
  <p:sldIdLst>
    <p:sldId id="256" r:id="rId4"/>
    <p:sldId id="257" r:id="rId5"/>
    <p:sldId id="329" r:id="rId6"/>
    <p:sldId id="330" r:id="rId7"/>
    <p:sldId id="328" r:id="rId8"/>
    <p:sldId id="262" r:id="rId9"/>
    <p:sldId id="331" r:id="rId10"/>
    <p:sldId id="264" r:id="rId11"/>
    <p:sldId id="265" r:id="rId12"/>
    <p:sldId id="266" r:id="rId13"/>
    <p:sldId id="267" r:id="rId14"/>
    <p:sldId id="268" r:id="rId15"/>
    <p:sldId id="269" r:id="rId16"/>
    <p:sldId id="270" r:id="rId17"/>
    <p:sldId id="271" r:id="rId18"/>
    <p:sldId id="332" r:id="rId19"/>
    <p:sldId id="333" r:id="rId20"/>
    <p:sldId id="272" r:id="rId21"/>
    <p:sldId id="273" r:id="rId22"/>
    <p:sldId id="274" r:id="rId23"/>
    <p:sldId id="275" r:id="rId24"/>
    <p:sldId id="276" r:id="rId25"/>
    <p:sldId id="277" r:id="rId26"/>
    <p:sldId id="278" r:id="rId27"/>
    <p:sldId id="279" r:id="rId28"/>
    <p:sldId id="280" r:id="rId29"/>
    <p:sldId id="281" r:id="rId30"/>
    <p:sldId id="282" r:id="rId31"/>
    <p:sldId id="285" r:id="rId32"/>
    <p:sldId id="286" r:id="rId33"/>
    <p:sldId id="288" r:id="rId34"/>
    <p:sldId id="289" r:id="rId35"/>
    <p:sldId id="290" r:id="rId36"/>
    <p:sldId id="291" r:id="rId37"/>
    <p:sldId id="292" r:id="rId38"/>
    <p:sldId id="348" r:id="rId39"/>
    <p:sldId id="346" r:id="rId40"/>
    <p:sldId id="293" r:id="rId41"/>
    <p:sldId id="295" r:id="rId42"/>
    <p:sldId id="349" r:id="rId43"/>
    <p:sldId id="350" r:id="rId44"/>
    <p:sldId id="337" r:id="rId45"/>
    <p:sldId id="340" r:id="rId46"/>
    <p:sldId id="298" r:id="rId47"/>
    <p:sldId id="299" r:id="rId48"/>
    <p:sldId id="344" r:id="rId49"/>
    <p:sldId id="302" r:id="rId50"/>
    <p:sldId id="303" r:id="rId51"/>
    <p:sldId id="304" r:id="rId52"/>
    <p:sldId id="305" r:id="rId53"/>
    <p:sldId id="306" r:id="rId54"/>
    <p:sldId id="307" r:id="rId55"/>
    <p:sldId id="308" r:id="rId56"/>
    <p:sldId id="309" r:id="rId57"/>
    <p:sldId id="310" r:id="rId58"/>
    <p:sldId id="311" r:id="rId59"/>
    <p:sldId id="312" r:id="rId60"/>
    <p:sldId id="327" r:id="rId61"/>
    <p:sldId id="314" r:id="rId62"/>
    <p:sldId id="315" r:id="rId63"/>
    <p:sldId id="316" r:id="rId64"/>
    <p:sldId id="317" r:id="rId65"/>
    <p:sldId id="318" r:id="rId66"/>
    <p:sldId id="319" r:id="rId67"/>
    <p:sldId id="320" r:id="rId68"/>
    <p:sldId id="345" r:id="rId69"/>
    <p:sldId id="322" r:id="rId70"/>
    <p:sldId id="323" r:id="rId71"/>
    <p:sldId id="324" r:id="rId72"/>
    <p:sldId id="325" r:id="rId73"/>
    <p:sldId id="326" r:id="rId74"/>
  </p:sldIdLst>
  <p:sldSz cx="9144000" cy="5143500" type="screen16x9"/>
  <p:notesSz cx="6858000" cy="9144000"/>
  <p:embeddedFontLst>
    <p:embeddedFont>
      <p:font typeface="Calibri" panose="020F0502020204030204" pitchFamily="34" charset="0"/>
      <p:regular r:id="rId76"/>
      <p:bold r:id="rId77"/>
      <p:italic r:id="rId78"/>
      <p:boldItalic r:id="rId79"/>
    </p:embeddedFont>
    <p:embeddedFont>
      <p:font typeface="Century Gothic" panose="020B0502020202020204" pitchFamily="34" charset="0"/>
      <p:regular r:id="rId80"/>
      <p:bold r:id="rId81"/>
      <p:italic r:id="rId82"/>
      <p:boldItalic r:id="rId83"/>
    </p:embeddedFont>
    <p:embeddedFont>
      <p:font typeface="Noto Sans" panose="020B0502040504020204" pitchFamily="34" charset="0"/>
      <p:regular r:id="rId84"/>
      <p:bold r:id="rId85"/>
      <p:italic r:id="rId86"/>
      <p:boldItalic r:id="rId87"/>
    </p:embeddedFont>
    <p:embeddedFont>
      <p:font typeface="Roboto" panose="02000000000000000000" pitchFamily="2" charset="0"/>
      <p:regular r:id="rId88"/>
      <p:bold r:id="rId89"/>
      <p:italic r:id="rId90"/>
      <p:boldItalic r:id="rId91"/>
    </p:embeddedFont>
    <p:embeddedFont>
      <p:font typeface="Times" panose="02020603050405020304" pitchFamily="18" charset="0"/>
      <p:regular r:id="rId92"/>
      <p:bold r:id="rId93"/>
      <p:italic r:id="rId94"/>
      <p:boldItalic r:id="rId95"/>
    </p:embeddedFont>
    <p:embeddedFont>
      <p:font typeface="Trebuchet MS" panose="020B0603020202020204" pitchFamily="34" charset="0"/>
      <p:regular r:id="rId96"/>
      <p:bold r:id="rId97"/>
      <p:italic r:id="rId98"/>
      <p:boldItalic r:id="rId9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A4A3A4"/>
          </p15:clr>
        </p15:guide>
        <p15:guide id="2" pos="720">
          <p15:clr>
            <a:srgbClr val="9AA0A6"/>
          </p15:clr>
        </p15:guide>
        <p15:guide id="3" orient="horz" pos="720">
          <p15:clr>
            <a:srgbClr val="9AA0A6"/>
          </p15:clr>
        </p15:guide>
        <p15:guide id="4" pos="360">
          <p15:clr>
            <a:srgbClr val="9AA0A6"/>
          </p15:clr>
        </p15:guide>
        <p15:guide id="5" orient="horz" pos="1152">
          <p15:clr>
            <a:srgbClr val="9AA0A6"/>
          </p15:clr>
        </p15:guide>
        <p15:guide id="6" orient="horz" pos="470">
          <p15:clr>
            <a:srgbClr val="9AA0A6"/>
          </p15:clr>
        </p15:guide>
        <p15:guide id="7" pos="1728">
          <p15:clr>
            <a:srgbClr val="9AA0A6"/>
          </p15:clr>
        </p15:guide>
        <p15:guide id="8" orient="horz" pos="1049">
          <p15:clr>
            <a:srgbClr val="9AA0A6"/>
          </p15:clr>
        </p15:guide>
        <p15:guide id="9" orient="horz" pos="468">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C24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F6B1469-2E03-43CC-82E6-F9D83111CFE9}">
  <a:tblStyle styleId="{AF6B1469-2E03-43CC-82E6-F9D83111CFE9}"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F1FA"/>
          </a:solidFill>
        </a:fill>
      </a:tcStyle>
    </a:wholeTbl>
    <a:band1H>
      <a:tcTxStyle/>
      <a:tcStyle>
        <a:tcBdr/>
        <a:fill>
          <a:solidFill>
            <a:srgbClr val="CBE2F5"/>
          </a:solidFill>
        </a:fill>
      </a:tcStyle>
    </a:band1H>
    <a:band2H>
      <a:tcTxStyle/>
      <a:tcStyle>
        <a:tcBdr/>
      </a:tcStyle>
    </a:band2H>
    <a:band1V>
      <a:tcTxStyle/>
      <a:tcStyle>
        <a:tcBdr/>
        <a:fill>
          <a:solidFill>
            <a:srgbClr val="CBE2F5"/>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72F75C40-A6B4-46EF-BDC3-0A589D36A113}"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898D527-77A8-4B62-B40B-9A860E2A647F}"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61" autoAdjust="0"/>
    <p:restoredTop sz="59514" autoAdjust="0"/>
  </p:normalViewPr>
  <p:slideViewPr>
    <p:cSldViewPr snapToGrid="0">
      <p:cViewPr varScale="1">
        <p:scale>
          <a:sx n="52" d="100"/>
          <a:sy n="52" d="100"/>
        </p:scale>
        <p:origin x="1932" y="52"/>
      </p:cViewPr>
      <p:guideLst>
        <p:guide pos="2880"/>
        <p:guide pos="720"/>
        <p:guide orient="horz" pos="720"/>
        <p:guide pos="360"/>
        <p:guide orient="horz" pos="1152"/>
        <p:guide orient="horz" pos="470"/>
        <p:guide pos="1728"/>
        <p:guide orient="horz" pos="1049"/>
        <p:guide orient="horz" pos="468"/>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9.fntdata"/><Relationship Id="rId89" Type="http://schemas.openxmlformats.org/officeDocument/2006/relationships/font" Target="fonts/font14.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font" Target="fonts/font4.fntdata"/><Relationship Id="rId102" Type="http://schemas.openxmlformats.org/officeDocument/2006/relationships/theme" Target="theme/theme1.xml"/><Relationship Id="rId5" Type="http://schemas.openxmlformats.org/officeDocument/2006/relationships/slide" Target="slides/slide2.xml"/><Relationship Id="rId90" Type="http://schemas.openxmlformats.org/officeDocument/2006/relationships/font" Target="fonts/font15.fntdata"/><Relationship Id="rId95" Type="http://schemas.openxmlformats.org/officeDocument/2006/relationships/font" Target="fonts/font20.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font" Target="fonts/font5.fntdata"/><Relationship Id="rId85" Type="http://schemas.openxmlformats.org/officeDocument/2006/relationships/font" Target="fonts/font10.fntdata"/><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notesMaster" Target="notesMasters/notesMaster1.xml"/><Relationship Id="rId83" Type="http://schemas.openxmlformats.org/officeDocument/2006/relationships/font" Target="fonts/font8.fntdata"/><Relationship Id="rId88" Type="http://schemas.openxmlformats.org/officeDocument/2006/relationships/font" Target="fonts/font13.fntdata"/><Relationship Id="rId91" Type="http://schemas.openxmlformats.org/officeDocument/2006/relationships/font" Target="fonts/font16.fntdata"/><Relationship Id="rId96"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font" Target="fonts/font11.fntdata"/><Relationship Id="rId94" Type="http://schemas.openxmlformats.org/officeDocument/2006/relationships/font" Target="fonts/font19.fntdata"/><Relationship Id="rId99" Type="http://schemas.openxmlformats.org/officeDocument/2006/relationships/font" Target="fonts/font24.fntdata"/><Relationship Id="rId10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fntdata"/><Relationship Id="rId97" Type="http://schemas.openxmlformats.org/officeDocument/2006/relationships/font" Target="fonts/font22.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17.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font" Target="fonts/font12.fntdata"/><Relationship Id="rId61" Type="http://schemas.openxmlformats.org/officeDocument/2006/relationships/slide" Target="slides/slide58.xml"/><Relationship Id="rId82" Type="http://schemas.openxmlformats.org/officeDocument/2006/relationships/font" Target="fonts/font7.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2.fntdata"/><Relationship Id="rId100"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font" Target="fonts/font18.fntdata"/><Relationship Id="rId98" Type="http://schemas.openxmlformats.org/officeDocument/2006/relationships/font" Target="fonts/font23.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sam.gov/"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martpay.gsa.gov/"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martpay.gsa.gov"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www.gsa.gov/cmls" TargetMode="External"/><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hyperlink" Target="https://cmls.gsa.gov/s/publication-details/a12t0000003kNklAAE/ca0026440" TargetMode="Externa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gsasmartpayforum.org"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martpay.gsa.gov"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training.smartpay.gsa.gov"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Hello. My name is Rebekah Knouse Perillo and I am a Business Management Specialist with GSA’s Center for Charge Card Management.</a:t>
            </a: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dirty="0">
              <a:latin typeface="Arial"/>
              <a:ea typeface="Arial"/>
              <a:cs typeface="Arial"/>
              <a:sym typeface="Arial"/>
            </a:endParaRPr>
          </a:p>
          <a:p>
            <a:pPr marL="0" lvl="0" indent="0" algn="l" rtl="0">
              <a:lnSpc>
                <a:spcPct val="115000"/>
              </a:lnSpc>
              <a:spcBef>
                <a:spcPts val="0"/>
              </a:spcBef>
              <a:spcAft>
                <a:spcPts val="0"/>
              </a:spcAft>
              <a:buNone/>
            </a:pPr>
            <a:r>
              <a:rPr lang="en-US" dirty="0">
                <a:latin typeface="Arial"/>
                <a:ea typeface="Arial"/>
                <a:cs typeface="Arial"/>
                <a:sym typeface="Arial"/>
              </a:rPr>
              <a:t>Today, I will be presenting the GSA SmartPay Fleet Management Essentials course.  This is a basic introduction about GSA SmartPay’s fleet business line.  </a:t>
            </a:r>
          </a:p>
          <a:p>
            <a:pPr marL="0" lvl="0" indent="0" algn="l" rtl="0">
              <a:lnSpc>
                <a:spcPct val="115000"/>
              </a:lnSpc>
              <a:spcBef>
                <a:spcPts val="0"/>
              </a:spcBef>
              <a:spcAft>
                <a:spcPts val="0"/>
              </a:spcAft>
              <a:buNone/>
            </a:pPr>
            <a:endParaRPr lang="en-US" dirty="0">
              <a:latin typeface="Arial"/>
              <a:ea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1400"/>
              <a:buFont typeface="Arial"/>
              <a:buNone/>
              <a:tabLst/>
              <a:defRPr/>
            </a:pPr>
            <a:r>
              <a:rPr lang="en-US" dirty="0">
                <a:latin typeface="Arial"/>
                <a:ea typeface="Arial"/>
                <a:cs typeface="Arial"/>
                <a:sym typeface="Arial"/>
              </a:rPr>
              <a:t>Just a quick reminder that all of the forum courses are available on-demand through the end of July if you’re not able to attend the live sessions. You receive CLP credit when you attend live classes and when you attend on-demand classes.</a:t>
            </a: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dirty="0">
              <a:latin typeface="Arial"/>
              <a:ea typeface="Arial"/>
              <a:cs typeface="Arial"/>
              <a:sym typeface="Arial"/>
            </a:endParaRPr>
          </a:p>
          <a:p>
            <a:pPr marL="0" lvl="0" indent="0" algn="l" rtl="0">
              <a:lnSpc>
                <a:spcPct val="115000"/>
              </a:lnSpc>
              <a:spcBef>
                <a:spcPts val="0"/>
              </a:spcBef>
              <a:spcAft>
                <a:spcPts val="0"/>
              </a:spcAft>
              <a:buNone/>
            </a:pPr>
            <a:r>
              <a:rPr lang="en-US" dirty="0">
                <a:latin typeface="Arial"/>
                <a:ea typeface="Arial"/>
                <a:cs typeface="Arial"/>
                <a:sym typeface="Arial"/>
              </a:rPr>
              <a:t>OK, let’s go ahead and get started!</a:t>
            </a:r>
            <a:endParaRPr dirty="0"/>
          </a:p>
        </p:txBody>
      </p:sp>
      <p:sp>
        <p:nvSpPr>
          <p:cNvPr id="169" name="Google Shape;16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1a2f67c5bc6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287" name="Google Shape;287;g1a2f67c5bc6_7_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Arial"/>
                <a:ea typeface="Arial"/>
                <a:cs typeface="Arial"/>
                <a:sym typeface="Arial"/>
              </a:rPr>
              <a:t>Let’s review the roles and responsibilities of the key players associated with the GSA SmartPay program.</a:t>
            </a:r>
            <a:endParaRPr sz="1200" dirty="0">
              <a:solidFill>
                <a:schemeClr val="dk1"/>
              </a:solidFill>
              <a:latin typeface="Arial"/>
              <a:ea typeface="Arial"/>
              <a:cs typeface="Arial"/>
              <a:sym typeface="Arial"/>
            </a:endParaRPr>
          </a:p>
          <a:p>
            <a:pPr marL="0" lvl="0" indent="0" algn="l" rtl="0">
              <a:spcBef>
                <a:spcPts val="0"/>
              </a:spcBef>
              <a:spcAft>
                <a:spcPts val="0"/>
              </a:spcAft>
              <a:buNone/>
            </a:pPr>
            <a:endParaRPr dirty="0"/>
          </a:p>
        </p:txBody>
      </p:sp>
      <p:sp>
        <p:nvSpPr>
          <p:cNvPr id="288" name="Google Shape;288;g1a2f67c5bc6_7_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10</a:t>
            </a:fld>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a2f67c5bc6_7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3" name="Google Shape;293;g1a2f67c5bc6_7_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solidFill>
                  <a:schemeClr val="dk1"/>
                </a:solidFill>
                <a:latin typeface="Arial"/>
                <a:ea typeface="Arial"/>
                <a:cs typeface="Arial"/>
                <a:sym typeface="Arial"/>
              </a:rPr>
              <a:t>Take a look at this graphic.  As you can see, there are many different parties involved with the GSA SmartPay program.  We’ll review these key participants in this portion of the presentation.</a:t>
            </a:r>
            <a:endParaRPr dirty="0">
              <a:solidFill>
                <a:schemeClr val="dk1"/>
              </a:solidFill>
              <a:latin typeface="Arial"/>
              <a:ea typeface="Arial"/>
              <a:cs typeface="Arial"/>
              <a:sym typeface="Arial"/>
            </a:endParaRPr>
          </a:p>
          <a:p>
            <a:pPr marL="0" lvl="0" indent="0" algn="l" rtl="0">
              <a:spcBef>
                <a:spcPts val="0"/>
              </a:spcBef>
              <a:spcAft>
                <a:spcPts val="0"/>
              </a:spcAft>
              <a:buNone/>
            </a:pPr>
            <a:endParaRPr dirty="0"/>
          </a:p>
        </p:txBody>
      </p:sp>
      <p:sp>
        <p:nvSpPr>
          <p:cNvPr id="294" name="Google Shape;294;g1a2f67c5bc6_7_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11</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a2f67c5bc6_7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9" name="Google Shape;309;g1a2f67c5bc6_7_2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US" dirty="0">
                <a:solidFill>
                  <a:srgbClr val="000000"/>
                </a:solidFill>
                <a:latin typeface="Arial"/>
                <a:ea typeface="Arial"/>
                <a:cs typeface="Arial"/>
                <a:sym typeface="Arial"/>
              </a:rPr>
              <a:t>First up, we have A/OPCs.</a:t>
            </a:r>
            <a:br>
              <a:rPr lang="en-US" dirty="0">
                <a:solidFill>
                  <a:srgbClr val="000000"/>
                </a:solidFill>
                <a:latin typeface="Arial"/>
                <a:ea typeface="Arial"/>
                <a:cs typeface="Arial"/>
                <a:sym typeface="Arial"/>
              </a:rPr>
            </a:br>
            <a:br>
              <a:rPr lang="en-US" dirty="0">
                <a:solidFill>
                  <a:srgbClr val="000000"/>
                </a:solidFill>
                <a:latin typeface="Arial"/>
                <a:ea typeface="Arial"/>
                <a:cs typeface="Arial"/>
                <a:sym typeface="Arial"/>
              </a:rPr>
            </a:br>
            <a:r>
              <a:rPr lang="en-US" dirty="0">
                <a:solidFill>
                  <a:srgbClr val="000000"/>
                </a:solidFill>
                <a:latin typeface="Arial"/>
                <a:ea typeface="Arial"/>
                <a:cs typeface="Arial"/>
                <a:sym typeface="Arial"/>
              </a:rPr>
              <a:t>As an A/OPC, you are responsible for the overall management and oversight of the accounts under your span of control.</a:t>
            </a:r>
            <a:br>
              <a:rPr lang="en-US" dirty="0">
                <a:solidFill>
                  <a:srgbClr val="000000"/>
                </a:solidFill>
                <a:latin typeface="Arial"/>
                <a:ea typeface="Arial"/>
                <a:cs typeface="Arial"/>
                <a:sym typeface="Arial"/>
              </a:rPr>
            </a:br>
            <a:br>
              <a:rPr lang="en-US" dirty="0">
                <a:solidFill>
                  <a:srgbClr val="000000"/>
                </a:solidFill>
                <a:latin typeface="Arial"/>
                <a:ea typeface="Arial"/>
                <a:cs typeface="Arial"/>
                <a:sym typeface="Arial"/>
              </a:rPr>
            </a:br>
            <a:r>
              <a:rPr lang="en-US" dirty="0">
                <a:solidFill>
                  <a:srgbClr val="000000"/>
                </a:solidFill>
                <a:latin typeface="Arial"/>
                <a:ea typeface="Arial"/>
                <a:cs typeface="Arial"/>
                <a:sym typeface="Arial"/>
              </a:rPr>
              <a:t>I’m going to review the typical roles and responsibilities of the A/OPC but this may vary by level, depending on the hierarchies for control and oversight established at your agency.   </a:t>
            </a:r>
            <a:br>
              <a:rPr lang="en-US" dirty="0">
                <a:solidFill>
                  <a:srgbClr val="000000"/>
                </a:solidFill>
                <a:latin typeface="Arial"/>
                <a:ea typeface="Arial"/>
                <a:cs typeface="Arial"/>
                <a:sym typeface="Arial"/>
              </a:rPr>
            </a:br>
            <a:br>
              <a:rPr lang="en-US" dirty="0">
                <a:solidFill>
                  <a:srgbClr val="000000"/>
                </a:solidFill>
                <a:latin typeface="Arial"/>
                <a:ea typeface="Arial"/>
                <a:cs typeface="Arial"/>
                <a:sym typeface="Arial"/>
              </a:rPr>
            </a:br>
            <a:r>
              <a:rPr lang="en-US" dirty="0">
                <a:solidFill>
                  <a:srgbClr val="000000"/>
                </a:solidFill>
                <a:latin typeface="Arial"/>
                <a:ea typeface="Arial"/>
                <a:cs typeface="Arial"/>
                <a:sym typeface="Arial"/>
              </a:rPr>
              <a:t>A/OPCs are the focal point for answering all questions related to the charge card program at the agency/organization level.  A/OPCs also have several other responsibilities.</a:t>
            </a:r>
            <a:br>
              <a:rPr lang="en-US" dirty="0">
                <a:solidFill>
                  <a:srgbClr val="000000"/>
                </a:solidFill>
                <a:latin typeface="Arial"/>
                <a:ea typeface="Arial"/>
                <a:cs typeface="Arial"/>
                <a:sym typeface="Arial"/>
              </a:rPr>
            </a:br>
            <a:br>
              <a:rPr lang="en-US" dirty="0">
                <a:solidFill>
                  <a:srgbClr val="000000"/>
                </a:solidFill>
                <a:latin typeface="Arial"/>
                <a:ea typeface="Arial"/>
                <a:cs typeface="Arial"/>
                <a:sym typeface="Arial"/>
              </a:rPr>
            </a:br>
            <a:r>
              <a:rPr lang="en-US" dirty="0">
                <a:solidFill>
                  <a:srgbClr val="000000"/>
                </a:solidFill>
                <a:latin typeface="Arial"/>
                <a:ea typeface="Arial"/>
                <a:cs typeface="Arial"/>
                <a:sym typeface="Arial"/>
              </a:rPr>
              <a:t>Generally speaking, your responsibilities include:</a:t>
            </a:r>
            <a:endParaRPr dirty="0">
              <a:solidFill>
                <a:srgbClr val="000000"/>
              </a:solidFill>
              <a:latin typeface="Arial"/>
              <a:ea typeface="Arial"/>
              <a:cs typeface="Arial"/>
              <a:sym typeface="Arial"/>
            </a:endParaRPr>
          </a:p>
          <a:p>
            <a:pPr marL="0" lvl="0" indent="-76200" algn="l" rtl="0">
              <a:lnSpc>
                <a:spcPct val="115000"/>
              </a:lnSpc>
              <a:spcBef>
                <a:spcPts val="400"/>
              </a:spcBef>
              <a:spcAft>
                <a:spcPts val="0"/>
              </a:spcAft>
              <a:buSzPts val="1200"/>
              <a:buChar char="●"/>
            </a:pPr>
            <a:r>
              <a:rPr lang="en-US" dirty="0">
                <a:solidFill>
                  <a:srgbClr val="000000"/>
                </a:solidFill>
                <a:latin typeface="Arial"/>
                <a:ea typeface="Arial"/>
                <a:cs typeface="Arial"/>
                <a:sym typeface="Arial"/>
              </a:rPr>
              <a:t>Setting up, maintaining, renewing,and terminating accounts (we’ll talk more about this on the next few slides).</a:t>
            </a:r>
            <a:endParaRPr dirty="0">
              <a:solidFill>
                <a:srgbClr val="000000"/>
              </a:solidFill>
              <a:latin typeface="Arial"/>
              <a:ea typeface="Arial"/>
              <a:cs typeface="Arial"/>
              <a:sym typeface="Arial"/>
            </a:endParaRPr>
          </a:p>
          <a:p>
            <a:pPr marL="0" lvl="0" indent="-76200" algn="l" rtl="0">
              <a:lnSpc>
                <a:spcPct val="115000"/>
              </a:lnSpc>
              <a:spcBef>
                <a:spcPts val="0"/>
              </a:spcBef>
              <a:spcAft>
                <a:spcPts val="0"/>
              </a:spcAft>
              <a:buSzPts val="1200"/>
              <a:buChar char="●"/>
            </a:pPr>
            <a:r>
              <a:rPr lang="en-US" dirty="0">
                <a:solidFill>
                  <a:srgbClr val="000000"/>
                </a:solidFill>
                <a:latin typeface="Arial"/>
                <a:ea typeface="Arial"/>
                <a:cs typeface="Arial"/>
                <a:sym typeface="Arial"/>
              </a:rPr>
              <a:t>Serving as a liaison between account holders and the contractor bank.</a:t>
            </a:r>
            <a:endParaRPr dirty="0">
              <a:solidFill>
                <a:srgbClr val="000000"/>
              </a:solidFill>
              <a:latin typeface="Arial"/>
              <a:ea typeface="Arial"/>
              <a:cs typeface="Arial"/>
              <a:sym typeface="Arial"/>
            </a:endParaRPr>
          </a:p>
          <a:p>
            <a:pPr marL="0" lvl="0" indent="-76200" algn="l" rtl="0">
              <a:lnSpc>
                <a:spcPct val="115000"/>
              </a:lnSpc>
              <a:spcBef>
                <a:spcPts val="0"/>
              </a:spcBef>
              <a:spcAft>
                <a:spcPts val="0"/>
              </a:spcAft>
              <a:buSzPts val="1200"/>
              <a:buChar char="●"/>
            </a:pPr>
            <a:r>
              <a:rPr lang="en-US" dirty="0">
                <a:solidFill>
                  <a:srgbClr val="000000"/>
                </a:solidFill>
                <a:latin typeface="Arial"/>
                <a:ea typeface="Arial"/>
                <a:cs typeface="Arial"/>
                <a:sym typeface="Arial"/>
              </a:rPr>
              <a:t>Providing ongoing advice and assistance to account holders.</a:t>
            </a:r>
            <a:endParaRPr dirty="0">
              <a:solidFill>
                <a:srgbClr val="000000"/>
              </a:solidFill>
            </a:endParaRPr>
          </a:p>
        </p:txBody>
      </p:sp>
      <p:sp>
        <p:nvSpPr>
          <p:cNvPr id="310" name="Google Shape;310;g1a2f67c5bc6_7_2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12</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a2f67c5bc6_7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6" name="Google Shape;316;g1a2f67c5bc6_7_2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dk1"/>
              </a:buClr>
              <a:buSzPts val="1200"/>
              <a:buChar char="●"/>
            </a:pPr>
            <a:r>
              <a:rPr lang="en-US" dirty="0">
                <a:solidFill>
                  <a:schemeClr val="dk1"/>
                </a:solidFill>
                <a:latin typeface="Arial"/>
                <a:ea typeface="Arial"/>
                <a:cs typeface="Arial"/>
                <a:sym typeface="Arial"/>
              </a:rPr>
              <a:t>Developing agency policies and procedures, as needed.</a:t>
            </a:r>
            <a:endParaRPr dirty="0">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Char char="●"/>
            </a:pPr>
            <a:r>
              <a:rPr lang="en-US" dirty="0">
                <a:solidFill>
                  <a:schemeClr val="dk1"/>
                </a:solidFill>
                <a:latin typeface="Arial"/>
                <a:ea typeface="Arial"/>
                <a:cs typeface="Arial"/>
                <a:sym typeface="Arial"/>
              </a:rPr>
              <a:t>Auditing accounts as required by your agency policy.</a:t>
            </a:r>
            <a:endParaRPr dirty="0">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Char char="●"/>
            </a:pPr>
            <a:r>
              <a:rPr lang="en-US" dirty="0">
                <a:solidFill>
                  <a:schemeClr val="dk1"/>
                </a:solidFill>
                <a:latin typeface="Arial"/>
                <a:ea typeface="Arial"/>
                <a:cs typeface="Arial"/>
                <a:sym typeface="Arial"/>
              </a:rPr>
              <a:t>Using the bank's Electronic Access System to perform account management and oversight.</a:t>
            </a:r>
            <a:endParaRPr dirty="0">
              <a:solidFill>
                <a:schemeClr val="dk1"/>
              </a:solidFill>
              <a:latin typeface="Arial"/>
              <a:ea typeface="Arial"/>
              <a:cs typeface="Arial"/>
              <a:sym typeface="Arial"/>
            </a:endParaRPr>
          </a:p>
          <a:p>
            <a:pPr marL="0" lvl="0" indent="0" algn="l" rtl="0">
              <a:spcBef>
                <a:spcPts val="0"/>
              </a:spcBef>
              <a:spcAft>
                <a:spcPts val="0"/>
              </a:spcAft>
              <a:buNone/>
            </a:pPr>
            <a:endParaRPr dirty="0"/>
          </a:p>
        </p:txBody>
      </p:sp>
      <p:sp>
        <p:nvSpPr>
          <p:cNvPr id="317" name="Google Shape;317;g1a2f67c5bc6_7_2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13</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6" name="Google Shape;326;p2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Clr>
                <a:srgbClr val="505050"/>
              </a:buClr>
              <a:buSzPts val="1400"/>
              <a:buFont typeface="Roboto"/>
              <a:buNone/>
            </a:pPr>
            <a:r>
              <a:rPr lang="en-US" i="0" dirty="0">
                <a:latin typeface="Arial"/>
                <a:ea typeface="Arial"/>
                <a:cs typeface="Arial"/>
                <a:sym typeface="Arial"/>
              </a:rPr>
              <a:t>A/OPCs renew fleet accounts.  At least 180 calendar days prior to the expiration of each account, the </a:t>
            </a:r>
            <a:r>
              <a:rPr lang="en-US" dirty="0">
                <a:latin typeface="Arial"/>
                <a:ea typeface="Arial"/>
                <a:cs typeface="Arial"/>
                <a:sym typeface="Arial"/>
              </a:rPr>
              <a:t>c</a:t>
            </a:r>
            <a:r>
              <a:rPr lang="en-US" i="0" dirty="0">
                <a:latin typeface="Arial"/>
                <a:ea typeface="Arial"/>
                <a:cs typeface="Arial"/>
                <a:sym typeface="Arial"/>
              </a:rPr>
              <a:t>ontractor bank will submit a report to the A/OPC listing each expiring account, containing all information necessary for the agency/organization to renew the account. Fleet accounts used within the past 90 calendar days will automatically renew unless otherwise directed by the A/OPC. </a:t>
            </a:r>
            <a:endParaRPr dirty="0">
              <a:latin typeface="Arial"/>
              <a:ea typeface="Arial"/>
              <a:cs typeface="Arial"/>
              <a:sym typeface="Arial"/>
            </a:endParaRPr>
          </a:p>
        </p:txBody>
      </p:sp>
      <p:sp>
        <p:nvSpPr>
          <p:cNvPr id="327" name="Google Shape;327;p2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14</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3" name="Google Shape;333;p2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Clr>
                <a:srgbClr val="505050"/>
              </a:buClr>
              <a:buSzPts val="1400"/>
              <a:buFont typeface="Roboto"/>
              <a:buNone/>
            </a:pPr>
            <a:r>
              <a:rPr lang="en-US" dirty="0">
                <a:latin typeface="Arial"/>
                <a:ea typeface="Arial"/>
                <a:cs typeface="Arial"/>
                <a:sym typeface="Arial"/>
              </a:rPr>
              <a:t>I</a:t>
            </a:r>
            <a:r>
              <a:rPr lang="en-US" i="0" dirty="0">
                <a:latin typeface="Arial"/>
                <a:ea typeface="Arial"/>
                <a:cs typeface="Arial"/>
                <a:sym typeface="Arial"/>
              </a:rPr>
              <a:t>f the fleet account has not been used within the past 90 calendar days, the </a:t>
            </a:r>
            <a:r>
              <a:rPr lang="en-US" dirty="0">
                <a:latin typeface="Arial"/>
                <a:ea typeface="Arial"/>
                <a:cs typeface="Arial"/>
                <a:sym typeface="Arial"/>
              </a:rPr>
              <a:t>c</a:t>
            </a:r>
            <a:r>
              <a:rPr lang="en-US" i="0" dirty="0">
                <a:latin typeface="Arial"/>
                <a:ea typeface="Arial"/>
                <a:cs typeface="Arial"/>
                <a:sym typeface="Arial"/>
              </a:rPr>
              <a:t>ontractor </a:t>
            </a:r>
            <a:r>
              <a:rPr lang="en-US" dirty="0">
                <a:latin typeface="Arial"/>
                <a:ea typeface="Arial"/>
                <a:cs typeface="Arial"/>
                <a:sym typeface="Arial"/>
              </a:rPr>
              <a:t>b</a:t>
            </a:r>
            <a:r>
              <a:rPr lang="en-US" i="0" dirty="0">
                <a:latin typeface="Arial"/>
                <a:ea typeface="Arial"/>
                <a:cs typeface="Arial"/>
                <a:sym typeface="Arial"/>
              </a:rPr>
              <a:t>ank shall close the account unless a renewal request is received from the A/OPC. Renewed cards will be sent between 20-40 days before the expiration date.</a:t>
            </a:r>
            <a:endParaRPr dirty="0">
              <a:latin typeface="Arial"/>
              <a:ea typeface="Arial"/>
              <a:cs typeface="Arial"/>
              <a:sym typeface="Arial"/>
            </a:endParaRPr>
          </a:p>
        </p:txBody>
      </p:sp>
      <p:sp>
        <p:nvSpPr>
          <p:cNvPr id="334" name="Google Shape;334;p2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15</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c86766862b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0" name="Google Shape;330;g1c86766862b_0_20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Clr>
                <a:srgbClr val="505050"/>
              </a:buClr>
              <a:buSzPts val="1400"/>
              <a:buFont typeface="Roboto"/>
              <a:buNone/>
            </a:pPr>
            <a:r>
              <a:rPr lang="en-US" i="0" dirty="0">
                <a:latin typeface="Arial"/>
                <a:ea typeface="Arial"/>
                <a:cs typeface="Arial"/>
                <a:sym typeface="Arial"/>
              </a:rPr>
              <a:t>As the A/OPC, you have the discretion to initiate suspension and/or cancellation procedures for any account; however, you must document the reason for suspension and/or cancellation.</a:t>
            </a:r>
            <a:endParaRPr dirty="0">
              <a:latin typeface="Arial"/>
              <a:ea typeface="Arial"/>
              <a:cs typeface="Arial"/>
              <a:sym typeface="Arial"/>
            </a:endParaRPr>
          </a:p>
          <a:p>
            <a:pPr marL="139700" lvl="0" indent="0" algn="l" rtl="0">
              <a:lnSpc>
                <a:spcPct val="100000"/>
              </a:lnSpc>
              <a:spcBef>
                <a:spcPts val="360"/>
              </a:spcBef>
              <a:spcAft>
                <a:spcPts val="0"/>
              </a:spcAft>
              <a:buClr>
                <a:schemeClr val="dk1"/>
              </a:buClr>
              <a:buSzPts val="1400"/>
              <a:buFont typeface="Calibri"/>
              <a:buNone/>
            </a:pPr>
            <a:endParaRPr i="0" dirty="0">
              <a:latin typeface="Arial"/>
              <a:ea typeface="Arial"/>
              <a:cs typeface="Arial"/>
              <a:sym typeface="Arial"/>
            </a:endParaRPr>
          </a:p>
          <a:p>
            <a:pPr marL="0" lvl="0" indent="0" algn="l" rtl="0">
              <a:lnSpc>
                <a:spcPct val="100000"/>
              </a:lnSpc>
              <a:spcBef>
                <a:spcPts val="360"/>
              </a:spcBef>
              <a:spcAft>
                <a:spcPts val="0"/>
              </a:spcAft>
              <a:buClr>
                <a:srgbClr val="505050"/>
              </a:buClr>
              <a:buSzPts val="1400"/>
              <a:buFont typeface="Roboto"/>
              <a:buNone/>
            </a:pPr>
            <a:r>
              <a:rPr lang="en-US" i="0" dirty="0">
                <a:latin typeface="Arial"/>
                <a:ea typeface="Arial"/>
                <a:cs typeface="Arial"/>
                <a:sym typeface="Arial"/>
              </a:rPr>
              <a:t>Suspension is the process by which an account is deactivated due to delinquency or multiple pre-suspension actions. An account is considered past due if payment for the undisputed principal amounts has not been received within 45 calendar days from the billing date.</a:t>
            </a:r>
            <a:endParaRPr dirty="0">
              <a:latin typeface="Arial"/>
              <a:ea typeface="Arial"/>
              <a:cs typeface="Arial"/>
              <a:sym typeface="Arial"/>
            </a:endParaRPr>
          </a:p>
          <a:p>
            <a:pPr marL="139700" lvl="0" indent="0" algn="l" rtl="0">
              <a:lnSpc>
                <a:spcPct val="100000"/>
              </a:lnSpc>
              <a:spcBef>
                <a:spcPts val="360"/>
              </a:spcBef>
              <a:spcAft>
                <a:spcPts val="0"/>
              </a:spcAft>
              <a:buClr>
                <a:schemeClr val="dk1"/>
              </a:buClr>
              <a:buSzPts val="1400"/>
              <a:buFont typeface="Calibri"/>
              <a:buNone/>
            </a:pPr>
            <a:endParaRPr i="0" dirty="0">
              <a:latin typeface="Arial"/>
              <a:ea typeface="Arial"/>
              <a:cs typeface="Arial"/>
              <a:sym typeface="Arial"/>
            </a:endParaRPr>
          </a:p>
          <a:p>
            <a:pPr marL="0" lvl="0" indent="0" algn="l" rtl="0">
              <a:lnSpc>
                <a:spcPct val="100000"/>
              </a:lnSpc>
              <a:spcBef>
                <a:spcPts val="360"/>
              </a:spcBef>
              <a:spcAft>
                <a:spcPts val="0"/>
              </a:spcAft>
              <a:buClr>
                <a:srgbClr val="505050"/>
              </a:buClr>
              <a:buSzPts val="1400"/>
              <a:buFont typeface="Roboto"/>
              <a:buNone/>
            </a:pPr>
            <a:r>
              <a:rPr lang="en-US" i="0" dirty="0">
                <a:latin typeface="Arial"/>
                <a:ea typeface="Arial"/>
                <a:cs typeface="Arial"/>
                <a:sym typeface="Arial"/>
              </a:rPr>
              <a:t>The contractor bank may suspend an account when the account becomes delinquent. Once payment of the undisputed principal amount and Prompt Payment Act Interest is received, the bank is required to reinstate the suspended account, unless otherwise specified by the </a:t>
            </a:r>
            <a:r>
              <a:rPr lang="en-US" dirty="0">
                <a:latin typeface="Arial"/>
                <a:ea typeface="Arial"/>
                <a:cs typeface="Arial"/>
                <a:sym typeface="Arial"/>
              </a:rPr>
              <a:t>A/OPC</a:t>
            </a:r>
            <a:r>
              <a:rPr lang="en-US" i="0" dirty="0">
                <a:latin typeface="Arial"/>
                <a:ea typeface="Arial"/>
                <a:cs typeface="Arial"/>
                <a:sym typeface="Arial"/>
              </a:rPr>
              <a:t>.  </a:t>
            </a:r>
            <a:r>
              <a:rPr lang="en-US" dirty="0">
                <a:latin typeface="Arial"/>
                <a:ea typeface="Arial"/>
                <a:cs typeface="Arial"/>
                <a:sym typeface="Arial"/>
              </a:rPr>
              <a:t>A/OPC</a:t>
            </a:r>
            <a:r>
              <a:rPr lang="en-US" i="0" dirty="0">
                <a:latin typeface="Arial"/>
                <a:ea typeface="Arial"/>
                <a:cs typeface="Arial"/>
                <a:sym typeface="Arial"/>
              </a:rPr>
              <a:t>s may also notify the bank of any mission-related, extenuating circumstances for which the account should not be suspended.</a:t>
            </a:r>
            <a:endParaRPr dirty="0">
              <a:latin typeface="Arial"/>
              <a:ea typeface="Arial"/>
              <a:cs typeface="Arial"/>
              <a:sym typeface="Arial"/>
            </a:endParaRPr>
          </a:p>
          <a:p>
            <a:pPr marL="139700" lvl="0" indent="0" algn="l" rtl="0">
              <a:lnSpc>
                <a:spcPct val="100000"/>
              </a:lnSpc>
              <a:spcBef>
                <a:spcPts val="360"/>
              </a:spcBef>
              <a:spcAft>
                <a:spcPts val="0"/>
              </a:spcAft>
              <a:buClr>
                <a:schemeClr val="dk1"/>
              </a:buClr>
              <a:buSzPts val="1400"/>
              <a:buFont typeface="Calibri"/>
              <a:buNone/>
            </a:pPr>
            <a:endParaRPr i="0" dirty="0">
              <a:latin typeface="Arial"/>
              <a:ea typeface="Arial"/>
              <a:cs typeface="Arial"/>
              <a:sym typeface="Arial"/>
            </a:endParaRPr>
          </a:p>
          <a:p>
            <a:pPr marL="0" lvl="0" indent="0" algn="l" rtl="0">
              <a:lnSpc>
                <a:spcPct val="100000"/>
              </a:lnSpc>
              <a:spcBef>
                <a:spcPts val="360"/>
              </a:spcBef>
              <a:spcAft>
                <a:spcPts val="0"/>
              </a:spcAft>
              <a:buClr>
                <a:srgbClr val="505050"/>
              </a:buClr>
              <a:buSzPts val="1400"/>
              <a:buFont typeface="Roboto"/>
              <a:buNone/>
            </a:pPr>
            <a:r>
              <a:rPr lang="en-US" i="0" dirty="0">
                <a:latin typeface="Arial"/>
                <a:ea typeface="Arial"/>
                <a:cs typeface="Arial"/>
                <a:sym typeface="Arial"/>
              </a:rPr>
              <a:t>An account can be canceled if an undisputed balance remains unpaid for the prescribed number of calendar days after the date of the statement of account on which the charge first appeared. An account may also be canceled for numerous suspensions. Once an account has been cancelled, the contractor bank is under no obligation to reinstate the account.</a:t>
            </a:r>
            <a:endParaRPr dirty="0">
              <a:latin typeface="Arial"/>
              <a:ea typeface="Arial"/>
              <a:cs typeface="Arial"/>
              <a:sym typeface="Arial"/>
            </a:endParaRPr>
          </a:p>
          <a:p>
            <a:pPr marL="139700" lvl="0" indent="0" algn="l" rtl="0">
              <a:lnSpc>
                <a:spcPct val="100000"/>
              </a:lnSpc>
              <a:spcBef>
                <a:spcPts val="360"/>
              </a:spcBef>
              <a:spcAft>
                <a:spcPts val="0"/>
              </a:spcAft>
              <a:buClr>
                <a:schemeClr val="dk1"/>
              </a:buClr>
              <a:buSzPts val="1400"/>
              <a:buFont typeface="Calibri"/>
              <a:buNone/>
            </a:pPr>
            <a:endParaRPr i="0" dirty="0">
              <a:latin typeface="Arial"/>
              <a:ea typeface="Arial"/>
              <a:cs typeface="Arial"/>
              <a:sym typeface="Arial"/>
            </a:endParaRPr>
          </a:p>
          <a:p>
            <a:pPr marL="0" lvl="0" indent="0" algn="l" rtl="0">
              <a:lnSpc>
                <a:spcPct val="100000"/>
              </a:lnSpc>
              <a:spcBef>
                <a:spcPts val="360"/>
              </a:spcBef>
              <a:spcAft>
                <a:spcPts val="0"/>
              </a:spcAft>
              <a:buClr>
                <a:srgbClr val="505050"/>
              </a:buClr>
              <a:buSzPts val="1400"/>
              <a:buFont typeface="Roboto"/>
              <a:buNone/>
            </a:pPr>
            <a:r>
              <a:rPr lang="en-US" i="0" dirty="0">
                <a:latin typeface="Arial"/>
                <a:ea typeface="Arial"/>
                <a:cs typeface="Arial"/>
                <a:sym typeface="Arial"/>
              </a:rPr>
              <a:t>Accounts may be cancelled through your bank’s electronic access system or through the bank’s customer service office.</a:t>
            </a:r>
            <a:endParaRPr dirty="0">
              <a:latin typeface="Arial"/>
              <a:ea typeface="Arial"/>
              <a:cs typeface="Arial"/>
              <a:sym typeface="Arial"/>
            </a:endParaRPr>
          </a:p>
          <a:p>
            <a:pPr marL="139700" lvl="0" indent="0" algn="l" rtl="0">
              <a:lnSpc>
                <a:spcPct val="100000"/>
              </a:lnSpc>
              <a:spcBef>
                <a:spcPts val="360"/>
              </a:spcBef>
              <a:spcAft>
                <a:spcPts val="0"/>
              </a:spcAft>
              <a:buClr>
                <a:schemeClr val="dk1"/>
              </a:buClr>
              <a:buSzPts val="1400"/>
              <a:buFont typeface="Calibri"/>
              <a:buNone/>
            </a:pPr>
            <a:endParaRPr i="0" dirty="0">
              <a:latin typeface="Arial"/>
              <a:ea typeface="Arial"/>
              <a:cs typeface="Arial"/>
              <a:sym typeface="Arial"/>
            </a:endParaRPr>
          </a:p>
          <a:p>
            <a:pPr marL="0" lvl="0" indent="0" algn="l" rtl="0">
              <a:lnSpc>
                <a:spcPct val="100000"/>
              </a:lnSpc>
              <a:spcBef>
                <a:spcPts val="360"/>
              </a:spcBef>
              <a:spcAft>
                <a:spcPts val="0"/>
              </a:spcAft>
              <a:buClr>
                <a:srgbClr val="505050"/>
              </a:buClr>
              <a:buSzPts val="1400"/>
              <a:buFont typeface="Roboto"/>
              <a:buNone/>
            </a:pPr>
            <a:r>
              <a:rPr lang="en-US" i="0" dirty="0">
                <a:latin typeface="Arial"/>
                <a:ea typeface="Arial"/>
                <a:cs typeface="Arial"/>
                <a:sym typeface="Arial"/>
              </a:rPr>
              <a:t>The following chart may be used as a guide for determining the status of an account. </a:t>
            </a:r>
            <a:r>
              <a:rPr lang="en-US" b="1" i="1" dirty="0">
                <a:latin typeface="Arial"/>
                <a:ea typeface="Arial"/>
                <a:cs typeface="Arial"/>
                <a:sym typeface="Arial"/>
              </a:rPr>
              <a:t>Please refer to your agency policy for specific delinquency stages because they may be different than what I have here.</a:t>
            </a:r>
            <a:endParaRPr b="0" i="0" dirty="0">
              <a:latin typeface="Roboto"/>
              <a:ea typeface="Roboto"/>
              <a:cs typeface="Roboto"/>
              <a:sym typeface="Roboto"/>
            </a:endParaRPr>
          </a:p>
        </p:txBody>
      </p:sp>
      <p:sp>
        <p:nvSpPr>
          <p:cNvPr id="331" name="Google Shape;331;g1c86766862b_0_20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16</a:t>
            </a:fld>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1c86766862b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3" name="Google Shape;323;g1c86766862b_0_19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Clr>
                <a:srgbClr val="505050"/>
              </a:buClr>
              <a:buSzPts val="1400"/>
              <a:buFont typeface="Roboto"/>
              <a:buNone/>
            </a:pPr>
            <a:r>
              <a:rPr lang="en-US" dirty="0">
                <a:latin typeface="Arial"/>
                <a:ea typeface="Arial"/>
                <a:cs typeface="Arial"/>
                <a:sym typeface="Arial"/>
              </a:rPr>
              <a:t>A/OPC</a:t>
            </a:r>
            <a:r>
              <a:rPr lang="en-US" i="0" dirty="0">
                <a:latin typeface="Arial"/>
                <a:ea typeface="Arial"/>
                <a:cs typeface="Arial"/>
                <a:sym typeface="Arial"/>
              </a:rPr>
              <a:t>s are responsible for closing and terminating accounts. </a:t>
            </a:r>
          </a:p>
          <a:p>
            <a:pPr marL="0" lvl="0" indent="0" algn="l" rtl="0">
              <a:lnSpc>
                <a:spcPct val="100000"/>
              </a:lnSpc>
              <a:spcBef>
                <a:spcPts val="360"/>
              </a:spcBef>
              <a:spcAft>
                <a:spcPts val="0"/>
              </a:spcAft>
              <a:buClr>
                <a:srgbClr val="505050"/>
              </a:buClr>
              <a:buSzPts val="1400"/>
              <a:buFont typeface="Roboto"/>
              <a:buNone/>
            </a:pPr>
            <a:endParaRPr lang="en-US" i="0" dirty="0">
              <a:latin typeface="Arial"/>
              <a:ea typeface="Arial"/>
              <a:cs typeface="Arial"/>
              <a:sym typeface="Arial"/>
            </a:endParaRPr>
          </a:p>
          <a:p>
            <a:pPr marL="0" lvl="0" indent="0" algn="l" rtl="0">
              <a:lnSpc>
                <a:spcPct val="100000"/>
              </a:lnSpc>
              <a:spcBef>
                <a:spcPts val="360"/>
              </a:spcBef>
              <a:spcAft>
                <a:spcPts val="0"/>
              </a:spcAft>
              <a:buClr>
                <a:srgbClr val="505050"/>
              </a:buClr>
              <a:buSzPts val="1400"/>
              <a:buFont typeface="Roboto"/>
              <a:buNone/>
            </a:pPr>
            <a:r>
              <a:rPr lang="en-US" i="0" dirty="0">
                <a:latin typeface="Arial"/>
                <a:ea typeface="Arial"/>
                <a:cs typeface="Arial"/>
                <a:sym typeface="Arial"/>
              </a:rPr>
              <a:t>There are four steps to closing or terminating an account.  They are as follows:</a:t>
            </a:r>
            <a:endParaRPr dirty="0">
              <a:latin typeface="Arial"/>
              <a:ea typeface="Arial"/>
              <a:cs typeface="Arial"/>
              <a:sym typeface="Arial"/>
            </a:endParaRPr>
          </a:p>
          <a:p>
            <a:pPr marL="457200" lvl="0" indent="-304800" algn="l" rtl="0">
              <a:lnSpc>
                <a:spcPct val="100000"/>
              </a:lnSpc>
              <a:spcBef>
                <a:spcPts val="360"/>
              </a:spcBef>
              <a:spcAft>
                <a:spcPts val="0"/>
              </a:spcAft>
              <a:buClr>
                <a:schemeClr val="dk1"/>
              </a:buClr>
              <a:buSzPts val="1200"/>
              <a:buAutoNum type="arabicPeriod"/>
            </a:pPr>
            <a:r>
              <a:rPr lang="en-US" i="0" dirty="0">
                <a:latin typeface="Arial"/>
                <a:ea typeface="Arial"/>
                <a:cs typeface="Arial"/>
                <a:sym typeface="Arial"/>
              </a:rPr>
              <a:t>Immediately notify the contractor bank when an account is no longer required.</a:t>
            </a:r>
            <a:endParaRPr dirty="0">
              <a:latin typeface="Arial"/>
              <a:ea typeface="Arial"/>
              <a:cs typeface="Arial"/>
              <a:sym typeface="Arial"/>
            </a:endParaRPr>
          </a:p>
          <a:p>
            <a:pPr marL="457200" lvl="0" indent="-304800" algn="l" rtl="0">
              <a:lnSpc>
                <a:spcPct val="100000"/>
              </a:lnSpc>
              <a:spcBef>
                <a:spcPts val="360"/>
              </a:spcBef>
              <a:spcAft>
                <a:spcPts val="0"/>
              </a:spcAft>
              <a:buClr>
                <a:schemeClr val="dk1"/>
              </a:buClr>
              <a:buSzPts val="1200"/>
              <a:buAutoNum type="arabicPeriod"/>
            </a:pPr>
            <a:r>
              <a:rPr lang="en-US" i="0" dirty="0">
                <a:latin typeface="Arial"/>
                <a:ea typeface="Arial"/>
                <a:cs typeface="Arial"/>
                <a:sym typeface="Arial"/>
              </a:rPr>
              <a:t>Follow the account close out procedures from your contractor bank.</a:t>
            </a:r>
            <a:endParaRPr dirty="0">
              <a:latin typeface="Arial"/>
              <a:ea typeface="Arial"/>
              <a:cs typeface="Arial"/>
              <a:sym typeface="Arial"/>
            </a:endParaRPr>
          </a:p>
          <a:p>
            <a:pPr marL="457200" lvl="0" indent="-304800" algn="l" rtl="0">
              <a:lnSpc>
                <a:spcPct val="100000"/>
              </a:lnSpc>
              <a:spcBef>
                <a:spcPts val="360"/>
              </a:spcBef>
              <a:spcAft>
                <a:spcPts val="0"/>
              </a:spcAft>
              <a:buClr>
                <a:schemeClr val="dk1"/>
              </a:buClr>
              <a:buSzPts val="1200"/>
              <a:buAutoNum type="arabicPeriod"/>
            </a:pPr>
            <a:r>
              <a:rPr lang="en-US" i="0" dirty="0">
                <a:latin typeface="Arial"/>
                <a:ea typeface="Arial"/>
                <a:cs typeface="Arial"/>
                <a:sym typeface="Arial"/>
              </a:rPr>
              <a:t>Instruct the account holder to destroy/dispose of the card by cutting it into pieces.</a:t>
            </a:r>
            <a:endParaRPr dirty="0">
              <a:latin typeface="Arial"/>
              <a:ea typeface="Arial"/>
              <a:cs typeface="Arial"/>
              <a:sym typeface="Arial"/>
            </a:endParaRPr>
          </a:p>
          <a:p>
            <a:pPr marL="457200" lvl="0" indent="-304800" algn="l" rtl="0">
              <a:lnSpc>
                <a:spcPct val="100000"/>
              </a:lnSpc>
              <a:spcBef>
                <a:spcPts val="360"/>
              </a:spcBef>
              <a:spcAft>
                <a:spcPts val="0"/>
              </a:spcAft>
              <a:buClr>
                <a:schemeClr val="dk1"/>
              </a:buClr>
              <a:buSzPts val="1200"/>
              <a:buAutoNum type="arabicPeriod"/>
            </a:pPr>
            <a:r>
              <a:rPr lang="en-US" i="0" dirty="0">
                <a:latin typeface="Arial"/>
                <a:ea typeface="Arial"/>
                <a:cs typeface="Arial"/>
                <a:sym typeface="Arial"/>
              </a:rPr>
              <a:t>Review the master file/account holder listing to ensure the account is closed.</a:t>
            </a:r>
            <a:endParaRPr dirty="0">
              <a:latin typeface="Arial"/>
              <a:ea typeface="Arial"/>
              <a:cs typeface="Arial"/>
              <a:sym typeface="Arial"/>
            </a:endParaRPr>
          </a:p>
          <a:p>
            <a:pPr marL="139700" lvl="0" indent="0" algn="l" rtl="0">
              <a:lnSpc>
                <a:spcPct val="100000"/>
              </a:lnSpc>
              <a:spcBef>
                <a:spcPts val="360"/>
              </a:spcBef>
              <a:spcAft>
                <a:spcPts val="0"/>
              </a:spcAft>
              <a:buClr>
                <a:schemeClr val="dk1"/>
              </a:buClr>
              <a:buSzPts val="1400"/>
              <a:buFont typeface="Calibri"/>
              <a:buNone/>
            </a:pPr>
            <a:endParaRPr b="0" i="0" dirty="0">
              <a:solidFill>
                <a:srgbClr val="505050"/>
              </a:solidFill>
              <a:latin typeface="Roboto"/>
              <a:ea typeface="Roboto"/>
              <a:cs typeface="Roboto"/>
              <a:sym typeface="Roboto"/>
            </a:endParaRPr>
          </a:p>
        </p:txBody>
      </p:sp>
      <p:sp>
        <p:nvSpPr>
          <p:cNvPr id="324" name="Google Shape;324;g1c86766862b_0_19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17</a:t>
            </a:fld>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1c86766862b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7" name="Google Shape;337;g1c86766862b_0_21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Clr>
                <a:srgbClr val="505050"/>
              </a:buClr>
              <a:buSzPts val="1400"/>
              <a:buFont typeface="Roboto"/>
              <a:buNone/>
            </a:pPr>
            <a:r>
              <a:rPr lang="en-US" i="0" dirty="0">
                <a:latin typeface="Arial"/>
                <a:ea typeface="Arial"/>
                <a:cs typeface="Arial"/>
                <a:sym typeface="Arial"/>
              </a:rPr>
              <a:t>As a Program Coordinator, be sure to instruct your account holders to report a lost or stolen </a:t>
            </a:r>
            <a:r>
              <a:rPr lang="en-US" dirty="0">
                <a:latin typeface="Arial"/>
                <a:ea typeface="Arial"/>
                <a:cs typeface="Arial"/>
                <a:sym typeface="Arial"/>
              </a:rPr>
              <a:t>fleet</a:t>
            </a:r>
            <a:r>
              <a:rPr lang="en-US" i="0" dirty="0">
                <a:latin typeface="Arial"/>
                <a:ea typeface="Arial"/>
                <a:cs typeface="Arial"/>
                <a:sym typeface="Arial"/>
              </a:rPr>
              <a:t> account promptly to:</a:t>
            </a:r>
            <a:endParaRPr dirty="0">
              <a:latin typeface="Arial"/>
              <a:ea typeface="Arial"/>
              <a:cs typeface="Arial"/>
              <a:sym typeface="Arial"/>
            </a:endParaRPr>
          </a:p>
          <a:p>
            <a:pPr marL="457200" lvl="0" indent="-304800" algn="l" rtl="0">
              <a:lnSpc>
                <a:spcPct val="100000"/>
              </a:lnSpc>
              <a:spcBef>
                <a:spcPts val="360"/>
              </a:spcBef>
              <a:spcAft>
                <a:spcPts val="0"/>
              </a:spcAft>
              <a:buClr>
                <a:schemeClr val="dk1"/>
              </a:buClr>
              <a:buSzPts val="1200"/>
              <a:buAutoNum type="arabicPeriod"/>
            </a:pPr>
            <a:r>
              <a:rPr lang="en-US" i="0" dirty="0">
                <a:latin typeface="Arial"/>
                <a:ea typeface="Arial"/>
                <a:cs typeface="Arial"/>
                <a:sym typeface="Arial"/>
              </a:rPr>
              <a:t>The contractor bank.</a:t>
            </a:r>
            <a:endParaRPr dirty="0">
              <a:latin typeface="Arial"/>
              <a:ea typeface="Arial"/>
              <a:cs typeface="Arial"/>
              <a:sym typeface="Arial"/>
            </a:endParaRPr>
          </a:p>
          <a:p>
            <a:pPr marL="457200" lvl="0" indent="-304800" algn="l" rtl="0">
              <a:lnSpc>
                <a:spcPct val="100000"/>
              </a:lnSpc>
              <a:spcBef>
                <a:spcPts val="360"/>
              </a:spcBef>
              <a:spcAft>
                <a:spcPts val="0"/>
              </a:spcAft>
              <a:buClr>
                <a:schemeClr val="dk1"/>
              </a:buClr>
              <a:buSzPts val="1200"/>
              <a:buAutoNum type="arabicPeriod"/>
            </a:pPr>
            <a:r>
              <a:rPr lang="en-US" i="0" dirty="0">
                <a:latin typeface="Arial"/>
                <a:ea typeface="Arial"/>
                <a:cs typeface="Arial"/>
                <a:sym typeface="Arial"/>
              </a:rPr>
              <a:t>You, the program coordinator (A/OPC) and</a:t>
            </a:r>
            <a:endParaRPr dirty="0">
              <a:latin typeface="Arial"/>
              <a:ea typeface="Arial"/>
              <a:cs typeface="Arial"/>
              <a:sym typeface="Arial"/>
            </a:endParaRPr>
          </a:p>
          <a:p>
            <a:pPr marL="457200" lvl="0" indent="-304800" algn="l" rtl="0">
              <a:lnSpc>
                <a:spcPct val="100000"/>
              </a:lnSpc>
              <a:spcBef>
                <a:spcPts val="360"/>
              </a:spcBef>
              <a:spcAft>
                <a:spcPts val="0"/>
              </a:spcAft>
              <a:buClr>
                <a:schemeClr val="dk1"/>
              </a:buClr>
              <a:buSzPts val="1200"/>
              <a:buAutoNum type="arabicPeriod"/>
            </a:pPr>
            <a:r>
              <a:rPr lang="en-US" i="0" dirty="0">
                <a:latin typeface="Arial"/>
                <a:ea typeface="Arial"/>
                <a:cs typeface="Arial"/>
                <a:sym typeface="Arial"/>
              </a:rPr>
              <a:t>Their supervisor.</a:t>
            </a:r>
            <a:endParaRPr dirty="0">
              <a:latin typeface="Arial"/>
              <a:ea typeface="Arial"/>
              <a:cs typeface="Arial"/>
              <a:sym typeface="Arial"/>
            </a:endParaRPr>
          </a:p>
          <a:p>
            <a:pPr marL="139700" lvl="0" indent="0" algn="l" rtl="0">
              <a:lnSpc>
                <a:spcPct val="100000"/>
              </a:lnSpc>
              <a:spcBef>
                <a:spcPts val="360"/>
              </a:spcBef>
              <a:spcAft>
                <a:spcPts val="0"/>
              </a:spcAft>
              <a:buClr>
                <a:schemeClr val="dk1"/>
              </a:buClr>
              <a:buSzPts val="1400"/>
              <a:buFont typeface="Calibri"/>
              <a:buNone/>
            </a:pPr>
            <a:endParaRPr i="0" dirty="0">
              <a:latin typeface="Arial"/>
              <a:ea typeface="Arial"/>
              <a:cs typeface="Arial"/>
              <a:sym typeface="Arial"/>
            </a:endParaRPr>
          </a:p>
          <a:p>
            <a:pPr marL="0" lvl="0" indent="0" algn="l" rtl="0">
              <a:lnSpc>
                <a:spcPct val="100000"/>
              </a:lnSpc>
              <a:spcBef>
                <a:spcPts val="360"/>
              </a:spcBef>
              <a:spcAft>
                <a:spcPts val="0"/>
              </a:spcAft>
              <a:buClr>
                <a:srgbClr val="505050"/>
              </a:buClr>
              <a:buSzPts val="1400"/>
              <a:buFont typeface="Roboto"/>
              <a:buNone/>
            </a:pPr>
            <a:r>
              <a:rPr lang="en-US" i="0" dirty="0">
                <a:latin typeface="Arial"/>
                <a:ea typeface="Arial"/>
                <a:cs typeface="Arial"/>
                <a:sym typeface="Arial"/>
              </a:rPr>
              <a:t>Once an account has been reported as lost or stolen, the contractor bank immediately blocks that account from further usage and a new account number will be issued to the account holder.</a:t>
            </a:r>
            <a:endParaRPr lang="en-US" dirty="0">
              <a:latin typeface="Arial"/>
              <a:ea typeface="Arial"/>
              <a:cs typeface="Arial"/>
              <a:sym typeface="Arial"/>
            </a:endParaRPr>
          </a:p>
          <a:p>
            <a:pPr marL="139700" lvl="0" indent="0" algn="l" rtl="0">
              <a:lnSpc>
                <a:spcPct val="100000"/>
              </a:lnSpc>
              <a:spcBef>
                <a:spcPts val="360"/>
              </a:spcBef>
              <a:spcAft>
                <a:spcPts val="0"/>
              </a:spcAft>
              <a:buClr>
                <a:schemeClr val="dk1"/>
              </a:buClr>
              <a:buSzPts val="1400"/>
              <a:buFont typeface="Calibri"/>
              <a:buNone/>
            </a:pPr>
            <a:endParaRPr lang="en-US" i="0" dirty="0">
              <a:latin typeface="Arial"/>
              <a:ea typeface="Arial"/>
              <a:cs typeface="Arial"/>
              <a:sym typeface="Arial"/>
            </a:endParaRPr>
          </a:p>
          <a:p>
            <a:pPr marL="0" lvl="0" indent="0" algn="l" rtl="0">
              <a:lnSpc>
                <a:spcPct val="100000"/>
              </a:lnSpc>
              <a:spcBef>
                <a:spcPts val="360"/>
              </a:spcBef>
              <a:spcAft>
                <a:spcPts val="0"/>
              </a:spcAft>
              <a:buClr>
                <a:srgbClr val="505050"/>
              </a:buClr>
              <a:buSzPts val="1400"/>
              <a:buFont typeface="Roboto"/>
              <a:buNone/>
            </a:pPr>
            <a:r>
              <a:rPr lang="en-US" i="0" dirty="0">
                <a:latin typeface="Arial"/>
                <a:ea typeface="Arial"/>
                <a:cs typeface="Arial"/>
                <a:sym typeface="Arial"/>
              </a:rPr>
              <a:t>Reporting the account as stolen does not relieve the account holder or the Government of payment for any transactions that were made by the account holder prior to reporting it stolen. If the account holder does not recognize a transaction appearing on their statement, they are responsible for notifying the contractor bank within </a:t>
            </a:r>
            <a:r>
              <a:rPr lang="en-US" b="1" i="0" dirty="0">
                <a:latin typeface="Arial"/>
                <a:ea typeface="Arial"/>
                <a:cs typeface="Arial"/>
                <a:sym typeface="Arial"/>
              </a:rPr>
              <a:t>90 calendar days</a:t>
            </a:r>
            <a:r>
              <a:rPr lang="en-US" i="0" dirty="0">
                <a:latin typeface="Arial"/>
                <a:ea typeface="Arial"/>
                <a:cs typeface="Arial"/>
                <a:sym typeface="Arial"/>
              </a:rPr>
              <a:t> from the transaction date to initiate a dispute, unless otherwise specified by the agency/organization. This notification of transaction dispute may occur via the electronic access system, by telephone, or other electronic means like email.</a:t>
            </a:r>
            <a:endParaRPr lang="en-US" b="0" i="0" dirty="0">
              <a:solidFill>
                <a:srgbClr val="505050"/>
              </a:solidFill>
              <a:latin typeface="Roboto"/>
              <a:ea typeface="Roboto"/>
              <a:cs typeface="Roboto"/>
              <a:sym typeface="Roboto"/>
            </a:endParaRPr>
          </a:p>
        </p:txBody>
      </p:sp>
      <p:sp>
        <p:nvSpPr>
          <p:cNvPr id="338" name="Google Shape;338;g1c86766862b_0_21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18</a:t>
            </a:fld>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a2f67c5bc6_7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5" name="Google Shape;345;g1a2f67c5bc6_7_3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b="1" dirty="0">
                <a:solidFill>
                  <a:schemeClr val="dk1"/>
                </a:solidFill>
                <a:latin typeface="Arial"/>
                <a:ea typeface="Arial"/>
                <a:cs typeface="Arial"/>
                <a:sym typeface="Arial"/>
              </a:rPr>
              <a:t>Next up, we have Account Holder Roles and Responsibilities -</a:t>
            </a:r>
            <a:r>
              <a:rPr lang="en-US" b="1" dirty="0">
                <a:latin typeface="Arial"/>
                <a:ea typeface="Arial"/>
                <a:cs typeface="Arial"/>
                <a:sym typeface="Arial"/>
              </a:rPr>
              <a:t>  </a:t>
            </a:r>
            <a:r>
              <a:rPr lang="en-US" dirty="0">
                <a:solidFill>
                  <a:schemeClr val="dk1"/>
                </a:solidFill>
                <a:latin typeface="Arial"/>
                <a:ea typeface="Arial"/>
                <a:cs typeface="Arial"/>
                <a:sym typeface="Arial"/>
              </a:rPr>
              <a:t>The account holder is the individual or agency/organization component designated by an agency/organization to use the account. </a:t>
            </a:r>
            <a:r>
              <a:rPr lang="en-US" dirty="0">
                <a:latin typeface="Arial"/>
                <a:ea typeface="Arial"/>
                <a:cs typeface="Arial"/>
                <a:sym typeface="Arial"/>
              </a:rPr>
              <a:t>Account Holders are the “first line of defense” when it comes to the proper use of the fleet card account.  Account holders have a specific set of responsibilities that should be followed in the execution of the GSA SmartPay</a:t>
            </a:r>
            <a:r>
              <a:rPr lang="en-US" baseline="30000" dirty="0">
                <a:latin typeface="Arial"/>
                <a:ea typeface="Arial"/>
                <a:cs typeface="Arial"/>
                <a:sym typeface="Arial"/>
              </a:rPr>
              <a:t>®</a:t>
            </a:r>
            <a:r>
              <a:rPr lang="en-US" dirty="0">
                <a:latin typeface="Arial"/>
                <a:ea typeface="Arial"/>
                <a:cs typeface="Arial"/>
                <a:sym typeface="Arial"/>
              </a:rPr>
              <a:t> Fleet program.   </a:t>
            </a:r>
          </a:p>
          <a:p>
            <a:pPr marL="0" lvl="0" indent="0" algn="l" rtl="0">
              <a:lnSpc>
                <a:spcPct val="115000"/>
              </a:lnSpc>
              <a:spcBef>
                <a:spcPts val="400"/>
              </a:spcBef>
              <a:spcAft>
                <a:spcPts val="0"/>
              </a:spcAft>
              <a:buClr>
                <a:schemeClr val="dk1"/>
              </a:buClr>
              <a:buSzPts val="1100"/>
              <a:buFont typeface="Arial"/>
              <a:buNone/>
            </a:pPr>
            <a:endParaRPr lang="en-US" dirty="0">
              <a:latin typeface="Arial"/>
              <a:ea typeface="Arial"/>
              <a:cs typeface="Arial"/>
              <a:sym typeface="Arial"/>
            </a:endParaRPr>
          </a:p>
          <a:p>
            <a:pPr marL="0" lvl="0" indent="0" algn="l" rtl="0">
              <a:lnSpc>
                <a:spcPct val="115000"/>
              </a:lnSpc>
              <a:spcBef>
                <a:spcPts val="400"/>
              </a:spcBef>
              <a:spcAft>
                <a:spcPts val="0"/>
              </a:spcAft>
              <a:buClr>
                <a:schemeClr val="dk1"/>
              </a:buClr>
              <a:buSzPts val="1100"/>
              <a:buFont typeface="Arial"/>
              <a:buNone/>
            </a:pPr>
            <a:r>
              <a:rPr lang="en-US" dirty="0">
                <a:latin typeface="Arial"/>
                <a:ea typeface="Arial"/>
                <a:cs typeface="Arial"/>
                <a:sym typeface="Arial"/>
              </a:rPr>
              <a:t>Account Holders should:</a:t>
            </a:r>
            <a:endParaRPr dirty="0">
              <a:latin typeface="Arial"/>
              <a:ea typeface="Arial"/>
              <a:cs typeface="Arial"/>
              <a:sym typeface="Arial"/>
            </a:endParaRPr>
          </a:p>
          <a:p>
            <a:pPr marL="457200" lvl="0" indent="-304800" algn="l" rtl="0">
              <a:lnSpc>
                <a:spcPct val="115000"/>
              </a:lnSpc>
              <a:spcBef>
                <a:spcPts val="400"/>
              </a:spcBef>
              <a:spcAft>
                <a:spcPts val="0"/>
              </a:spcAft>
              <a:buSzPts val="1200"/>
              <a:buChar char="●"/>
            </a:pPr>
            <a:r>
              <a:rPr lang="en-US" dirty="0">
                <a:latin typeface="Arial"/>
                <a:ea typeface="Arial"/>
                <a:cs typeface="Arial"/>
                <a:sym typeface="Arial"/>
              </a:rPr>
              <a:t>Secure their cards and account information (do not share PIN numbers, card numbers, etc.).</a:t>
            </a:r>
            <a:endParaRPr dirty="0">
              <a:latin typeface="Arial"/>
              <a:ea typeface="Arial"/>
              <a:cs typeface="Arial"/>
              <a:sym typeface="Arial"/>
            </a:endParaRPr>
          </a:p>
          <a:p>
            <a:pPr marL="457200" lvl="0" indent="-304800" algn="l" rtl="0">
              <a:lnSpc>
                <a:spcPct val="115000"/>
              </a:lnSpc>
              <a:spcBef>
                <a:spcPts val="0"/>
              </a:spcBef>
              <a:spcAft>
                <a:spcPts val="0"/>
              </a:spcAft>
              <a:buSzPts val="1200"/>
              <a:buFont typeface="Arial"/>
              <a:buChar char="●"/>
            </a:pPr>
            <a:r>
              <a:rPr lang="en-US" dirty="0">
                <a:solidFill>
                  <a:schemeClr val="dk1"/>
                </a:solidFill>
                <a:latin typeface="Arial"/>
                <a:ea typeface="Arial"/>
                <a:cs typeface="Arial"/>
                <a:sym typeface="Arial"/>
              </a:rPr>
              <a:t>Maintain records relating to all fleet transactions</a:t>
            </a:r>
            <a:r>
              <a:rPr lang="en-US" dirty="0">
                <a:latin typeface="Arial"/>
                <a:ea typeface="Arial"/>
                <a:cs typeface="Arial"/>
                <a:sym typeface="Arial"/>
              </a:rPr>
              <a:t>.</a:t>
            </a:r>
            <a:endParaRPr dirty="0">
              <a:latin typeface="Arial"/>
              <a:ea typeface="Arial"/>
              <a:cs typeface="Arial"/>
              <a:sym typeface="Arial"/>
            </a:endParaRPr>
          </a:p>
          <a:p>
            <a:pPr marL="457200" lvl="0" indent="-304800" algn="l" rtl="0">
              <a:lnSpc>
                <a:spcPct val="115000"/>
              </a:lnSpc>
              <a:spcBef>
                <a:spcPts val="0"/>
              </a:spcBef>
              <a:spcAft>
                <a:spcPts val="0"/>
              </a:spcAft>
              <a:buSzPts val="1200"/>
              <a:buChar char="●"/>
            </a:pPr>
            <a:r>
              <a:rPr lang="en-US" dirty="0">
                <a:solidFill>
                  <a:schemeClr val="dk1"/>
                </a:solidFill>
                <a:latin typeface="Arial"/>
                <a:ea typeface="Arial"/>
                <a:cs typeface="Arial"/>
                <a:sym typeface="Arial"/>
              </a:rPr>
              <a:t>Use the account ethically and appropriately.</a:t>
            </a:r>
            <a:endParaRPr dirty="0">
              <a:latin typeface="Arial"/>
              <a:ea typeface="Arial"/>
              <a:cs typeface="Arial"/>
              <a:sym typeface="Arial"/>
            </a:endParaRPr>
          </a:p>
          <a:p>
            <a:pPr marL="457200" lvl="0" indent="-304800" algn="l" rtl="0">
              <a:lnSpc>
                <a:spcPct val="115000"/>
              </a:lnSpc>
              <a:spcBef>
                <a:spcPts val="0"/>
              </a:spcBef>
              <a:spcAft>
                <a:spcPts val="0"/>
              </a:spcAft>
              <a:buSzPts val="1200"/>
              <a:buChar char="●"/>
            </a:pPr>
            <a:r>
              <a:rPr lang="en-US" dirty="0">
                <a:latin typeface="Arial"/>
                <a:ea typeface="Arial"/>
                <a:cs typeface="Arial"/>
                <a:sym typeface="Arial"/>
              </a:rPr>
              <a:t>Understand agency policies/procedures for use of the card and the terms of the account holder agreement.</a:t>
            </a:r>
            <a:endParaRPr dirty="0">
              <a:latin typeface="Arial"/>
              <a:ea typeface="Arial"/>
              <a:cs typeface="Arial"/>
              <a:sym typeface="Arial"/>
            </a:endParaRPr>
          </a:p>
          <a:p>
            <a:pPr marL="457200" lvl="0" indent="-304800" algn="l" rtl="0">
              <a:lnSpc>
                <a:spcPct val="115000"/>
              </a:lnSpc>
              <a:spcBef>
                <a:spcPts val="0"/>
              </a:spcBef>
              <a:spcAft>
                <a:spcPts val="0"/>
              </a:spcAft>
              <a:buSzPts val="1200"/>
              <a:buChar char="●"/>
            </a:pPr>
            <a:r>
              <a:rPr lang="en-US" dirty="0">
                <a:latin typeface="Arial"/>
                <a:ea typeface="Arial"/>
                <a:cs typeface="Arial"/>
                <a:sym typeface="Arial"/>
              </a:rPr>
              <a:t>Immediately report a lost, stolen, or compromised account as discussed on the last slide.</a:t>
            </a:r>
            <a:endParaRPr dirty="0">
              <a:latin typeface="Arial"/>
              <a:ea typeface="Arial"/>
              <a:cs typeface="Arial"/>
              <a:sym typeface="Arial"/>
            </a:endParaRPr>
          </a:p>
          <a:p>
            <a:pPr marL="457200" lvl="0" indent="-304800" algn="l" rtl="0">
              <a:lnSpc>
                <a:spcPct val="115000"/>
              </a:lnSpc>
              <a:spcBef>
                <a:spcPts val="0"/>
              </a:spcBef>
              <a:spcAft>
                <a:spcPts val="0"/>
              </a:spcAft>
              <a:buSzPts val="1200"/>
              <a:buChar char="●"/>
            </a:pPr>
            <a:r>
              <a:rPr lang="en-US" dirty="0">
                <a:latin typeface="Arial"/>
                <a:ea typeface="Arial"/>
                <a:cs typeface="Arial"/>
                <a:sym typeface="Arial"/>
              </a:rPr>
              <a:t>Monitor and track expenses and perform timely reconciliation.</a:t>
            </a:r>
            <a:endParaRPr dirty="0">
              <a:latin typeface="Arial"/>
              <a:ea typeface="Arial"/>
              <a:cs typeface="Arial"/>
              <a:sym typeface="Arial"/>
            </a:endParaRPr>
          </a:p>
          <a:p>
            <a:pPr marL="457200" lvl="0" indent="-304800" algn="l" rtl="0">
              <a:lnSpc>
                <a:spcPct val="115000"/>
              </a:lnSpc>
              <a:spcBef>
                <a:spcPts val="0"/>
              </a:spcBef>
              <a:spcAft>
                <a:spcPts val="0"/>
              </a:spcAft>
              <a:buSzPts val="1200"/>
              <a:buChar char="●"/>
            </a:pPr>
            <a:r>
              <a:rPr lang="en-US" dirty="0">
                <a:latin typeface="Arial"/>
                <a:ea typeface="Arial"/>
                <a:cs typeface="Arial"/>
                <a:sym typeface="Arial"/>
              </a:rPr>
              <a:t>Dispute transactions timely and in accordance with agency and bank policies.</a:t>
            </a:r>
            <a:endParaRPr dirty="0">
              <a:latin typeface="Arial"/>
              <a:ea typeface="Arial"/>
              <a:cs typeface="Arial"/>
              <a:sym typeface="Arial"/>
            </a:endParaRPr>
          </a:p>
          <a:p>
            <a:pPr marL="0" lvl="0" indent="0" algn="l" rtl="0">
              <a:lnSpc>
                <a:spcPct val="115000"/>
              </a:lnSpc>
              <a:spcBef>
                <a:spcPts val="400"/>
              </a:spcBef>
              <a:spcAft>
                <a:spcPts val="0"/>
              </a:spcAft>
              <a:buNone/>
            </a:pPr>
            <a:endParaRPr dirty="0">
              <a:latin typeface="Arial"/>
              <a:ea typeface="Arial"/>
              <a:cs typeface="Arial"/>
              <a:sym typeface="Arial"/>
            </a:endParaRPr>
          </a:p>
          <a:p>
            <a:pPr marL="0" lvl="0" indent="0" algn="l" rtl="0">
              <a:spcBef>
                <a:spcPts val="300"/>
              </a:spcBef>
              <a:spcAft>
                <a:spcPts val="0"/>
              </a:spcAft>
              <a:buClr>
                <a:schemeClr val="dk1"/>
              </a:buClr>
              <a:buSzPts val="1000"/>
              <a:buFont typeface="Arial"/>
              <a:buNone/>
            </a:pPr>
            <a:r>
              <a:rPr lang="en-US" dirty="0">
                <a:latin typeface="Arial"/>
                <a:ea typeface="Arial"/>
                <a:cs typeface="Arial"/>
                <a:sym typeface="Arial"/>
              </a:rPr>
              <a:t>Account holders should be reminded that fleet cards should only be used for expenses that fall with the fleet card solution -- they should not use the fleet card for purchase or travel purchases.  </a:t>
            </a:r>
            <a:r>
              <a:rPr lang="en-US" b="1" dirty="0">
                <a:latin typeface="Arial"/>
                <a:ea typeface="Arial"/>
                <a:cs typeface="Arial"/>
                <a:sym typeface="Arial"/>
              </a:rPr>
              <a:t>For example:</a:t>
            </a:r>
            <a:r>
              <a:rPr lang="en-US" dirty="0">
                <a:latin typeface="Arial"/>
                <a:ea typeface="Arial"/>
                <a:cs typeface="Arial"/>
                <a:sym typeface="Arial"/>
              </a:rPr>
              <a:t>  Do not use the fleet card to pay for personal travel expenses if the traveler left their GSA SmartPay</a:t>
            </a:r>
            <a:r>
              <a:rPr lang="en-US" baseline="30000" dirty="0">
                <a:latin typeface="Arial"/>
                <a:ea typeface="Arial"/>
                <a:cs typeface="Arial"/>
                <a:sym typeface="Arial"/>
              </a:rPr>
              <a:t>®</a:t>
            </a:r>
            <a:r>
              <a:rPr lang="en-US" dirty="0">
                <a:latin typeface="Arial"/>
                <a:ea typeface="Arial"/>
                <a:cs typeface="Arial"/>
                <a:sym typeface="Arial"/>
              </a:rPr>
              <a:t> Travel card at home.</a:t>
            </a:r>
          </a:p>
        </p:txBody>
      </p:sp>
      <p:sp>
        <p:nvSpPr>
          <p:cNvPr id="346" name="Google Shape;346;g1a2f67c5bc6_7_3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19</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fa88dc88a7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74" name="Google Shape;174;g1fa88dc88a7_7_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US" dirty="0">
                <a:latin typeface="Arial"/>
                <a:ea typeface="Arial"/>
                <a:cs typeface="Arial"/>
                <a:sym typeface="Arial"/>
              </a:rPr>
              <a:t>First, we’ll start with some </a:t>
            </a:r>
            <a:r>
              <a:rPr lang="en-US" sz="1200" dirty="0">
                <a:solidFill>
                  <a:schemeClr val="dk1"/>
                </a:solidFill>
                <a:latin typeface="Arial"/>
                <a:ea typeface="Arial"/>
                <a:cs typeface="Arial"/>
                <a:sym typeface="Arial"/>
              </a:rPr>
              <a:t>high level information about the GSA SmartPay program. </a:t>
            </a:r>
          </a:p>
        </p:txBody>
      </p:sp>
      <p:sp>
        <p:nvSpPr>
          <p:cNvPr id="175" name="Google Shape;175;g1fa88dc88a7_7_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2</a:t>
            </a:fld>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a2f67c5bc6_7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2" name="Google Shape;352;g1a2f67c5bc6_7_39: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200" b="1" dirty="0">
                <a:solidFill>
                  <a:schemeClr val="dk1"/>
                </a:solidFill>
                <a:latin typeface="Arial"/>
                <a:ea typeface="Arial"/>
                <a:cs typeface="Arial"/>
                <a:sym typeface="Arial"/>
              </a:rPr>
              <a:t>There are Approving Officials (or AOs). </a:t>
            </a:r>
            <a:r>
              <a:rPr lang="en-US" sz="1200" dirty="0">
                <a:solidFill>
                  <a:schemeClr val="dk1"/>
                </a:solidFill>
                <a:latin typeface="Arial"/>
                <a:ea typeface="Arial"/>
                <a:cs typeface="Arial"/>
                <a:sym typeface="Arial"/>
              </a:rPr>
              <a:t>An AO is the</a:t>
            </a:r>
            <a:r>
              <a:rPr lang="en-US" sz="1200" b="1" dirty="0">
                <a:solidFill>
                  <a:schemeClr val="dk1"/>
                </a:solidFill>
                <a:latin typeface="Arial"/>
                <a:ea typeface="Arial"/>
                <a:cs typeface="Arial"/>
                <a:sym typeface="Arial"/>
              </a:rPr>
              <a:t> </a:t>
            </a:r>
            <a:r>
              <a:rPr lang="en-US" sz="1200" dirty="0">
                <a:solidFill>
                  <a:schemeClr val="dk1"/>
                </a:solidFill>
                <a:latin typeface="Arial"/>
                <a:ea typeface="Arial"/>
                <a:cs typeface="Arial"/>
                <a:sym typeface="Arial"/>
              </a:rPr>
              <a:t>person (typically a supervisor) that is responsible for ensuring an account is used properly by the agency/organization. The AO authorizes account holder purchases (for official use only) and ensures that the statements are reconciled and submitted to the Designated Billing Office (DBO) in a timely manner.</a:t>
            </a:r>
            <a:endParaRPr dirty="0">
              <a:latin typeface="Arial"/>
              <a:ea typeface="Arial"/>
              <a:cs typeface="Arial"/>
              <a:sym typeface="Arial"/>
            </a:endParaRPr>
          </a:p>
          <a:p>
            <a:pPr marL="0" lvl="0" indent="0" algn="l" rtl="0">
              <a:spcBef>
                <a:spcPts val="0"/>
              </a:spcBef>
              <a:spcAft>
                <a:spcPts val="0"/>
              </a:spcAft>
              <a:buNone/>
            </a:pPr>
            <a:endParaRPr dirty="0"/>
          </a:p>
        </p:txBody>
      </p:sp>
      <p:sp>
        <p:nvSpPr>
          <p:cNvPr id="353" name="Google Shape;353;g1a2f67c5bc6_7_3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20</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a2f67c5bc6_7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9" name="Google Shape;359;g1a2f67c5bc6_7_4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200" b="1" dirty="0">
                <a:solidFill>
                  <a:schemeClr val="dk1"/>
                </a:solidFill>
                <a:latin typeface="Arial"/>
                <a:ea typeface="Arial"/>
                <a:cs typeface="Arial"/>
                <a:sym typeface="Arial"/>
              </a:rPr>
              <a:t>The Designated Billing Official or DBO </a:t>
            </a:r>
            <a:r>
              <a:rPr lang="en-US" sz="1200" dirty="0">
                <a:solidFill>
                  <a:schemeClr val="dk1"/>
                </a:solidFill>
                <a:latin typeface="Arial"/>
                <a:ea typeface="Arial"/>
                <a:cs typeface="Arial"/>
                <a:sym typeface="Arial"/>
              </a:rPr>
              <a:t>generally serves as the focal point for receipt of official centrally billed invoices. The DBO also serves as the liaison between the agency/organization, the A/OPC and the Centrally Billed Account (or CBA) account holder. The DBO oversees the proper processing of invoices and ensures invoices are paid within the Prompt Payment Act timeframes.</a:t>
            </a:r>
            <a:endParaRPr dirty="0">
              <a:latin typeface="Arial"/>
              <a:ea typeface="Arial"/>
              <a:cs typeface="Arial"/>
              <a:sym typeface="Arial"/>
            </a:endParaRPr>
          </a:p>
        </p:txBody>
      </p:sp>
      <p:sp>
        <p:nvSpPr>
          <p:cNvPr id="360" name="Google Shape;360;g1a2f67c5bc6_7_4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21</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a2f67c5bc6_7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6" name="Google Shape;366;g1a2f67c5bc6_7_5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US" sz="1200" b="1" dirty="0">
                <a:solidFill>
                  <a:schemeClr val="dk1"/>
                </a:solidFill>
                <a:latin typeface="Arial"/>
                <a:ea typeface="Arial"/>
                <a:cs typeface="Arial"/>
                <a:sym typeface="Arial"/>
              </a:rPr>
              <a:t>Transaction Dispute Officer (TDO) -</a:t>
            </a:r>
            <a:r>
              <a:rPr lang="en-US" sz="1200" dirty="0">
                <a:solidFill>
                  <a:schemeClr val="dk1"/>
                </a:solidFill>
                <a:latin typeface="Arial"/>
                <a:ea typeface="Arial"/>
                <a:cs typeface="Arial"/>
                <a:sym typeface="Arial"/>
              </a:rPr>
              <a:t> The TDO is an individual or office that may be designated by the ordering agency/organization to assist the agency and the contractor bank in tracking and resolving disputed transactions.</a:t>
            </a:r>
            <a:endParaRPr dirty="0">
              <a:solidFill>
                <a:schemeClr val="dk1"/>
              </a:solidFill>
            </a:endParaRPr>
          </a:p>
        </p:txBody>
      </p:sp>
      <p:sp>
        <p:nvSpPr>
          <p:cNvPr id="367" name="Google Shape;367;g1a2f67c5bc6_7_5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22</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1a2f67c5bc6_7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373" name="Google Shape;373;g1a2f67c5bc6_7_5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Arial"/>
                <a:ea typeface="Arial"/>
                <a:cs typeface="Arial"/>
                <a:sym typeface="Arial"/>
              </a:rPr>
              <a:t>Again, there are two contractor banks for SP3 – Citibank and U.S. Bank.</a:t>
            </a:r>
            <a:br>
              <a:rPr lang="en-US" dirty="0">
                <a:latin typeface="Arial"/>
                <a:ea typeface="Arial"/>
                <a:cs typeface="Arial"/>
                <a:sym typeface="Arial"/>
              </a:rPr>
            </a:br>
            <a:br>
              <a:rPr lang="en-US" dirty="0">
                <a:latin typeface="Arial"/>
                <a:ea typeface="Arial"/>
                <a:cs typeface="Arial"/>
                <a:sym typeface="Arial"/>
              </a:rPr>
            </a:br>
            <a:r>
              <a:rPr lang="en-US" sz="1200" dirty="0">
                <a:solidFill>
                  <a:schemeClr val="dk1"/>
                </a:solidFill>
                <a:latin typeface="Arial"/>
                <a:ea typeface="Arial"/>
                <a:cs typeface="Arial"/>
                <a:sym typeface="Arial"/>
              </a:rPr>
              <a:t>The brands that work with Citibank are Mastercard, Visa, and for fleet transactions, Wright Express (also known as WEX).</a:t>
            </a:r>
            <a:br>
              <a:rPr lang="en-US" dirty="0">
                <a:latin typeface="Arial"/>
                <a:ea typeface="Arial"/>
                <a:cs typeface="Arial"/>
                <a:sym typeface="Arial"/>
              </a:rPr>
            </a:br>
            <a:br>
              <a:rPr lang="en-US" dirty="0">
                <a:latin typeface="Arial"/>
                <a:ea typeface="Arial"/>
                <a:cs typeface="Arial"/>
                <a:sym typeface="Arial"/>
              </a:rPr>
            </a:br>
            <a:r>
              <a:rPr lang="en-US" sz="1200" dirty="0">
                <a:solidFill>
                  <a:schemeClr val="dk1"/>
                </a:solidFill>
                <a:latin typeface="Arial"/>
                <a:ea typeface="Arial"/>
                <a:cs typeface="Arial"/>
                <a:sym typeface="Arial"/>
              </a:rPr>
              <a:t>The brands that work with U.S. Bank are Mastercard, Visa, and for fleet transactions, Voyager.</a:t>
            </a:r>
            <a:endParaRPr dirty="0">
              <a:latin typeface="Arial"/>
              <a:ea typeface="Arial"/>
              <a:cs typeface="Arial"/>
              <a:sym typeface="Arial"/>
            </a:endParaRPr>
          </a:p>
        </p:txBody>
      </p:sp>
      <p:sp>
        <p:nvSpPr>
          <p:cNvPr id="374" name="Google Shape;374;g1a2f67c5bc6_7_5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23</a:t>
            </a:fld>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a2f67c5bc6_7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3" name="Google Shape;383;g1a2f67c5bc6_7_6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200" b="1" dirty="0">
                <a:solidFill>
                  <a:schemeClr val="dk1"/>
                </a:solidFill>
                <a:latin typeface="Arial"/>
                <a:ea typeface="Arial"/>
                <a:cs typeface="Arial"/>
                <a:sym typeface="Arial"/>
              </a:rPr>
              <a:t>The contractor bank’s</a:t>
            </a:r>
            <a:r>
              <a:rPr lang="en-US" sz="1200" dirty="0">
                <a:solidFill>
                  <a:schemeClr val="dk1"/>
                </a:solidFill>
                <a:latin typeface="Arial"/>
                <a:ea typeface="Arial"/>
                <a:cs typeface="Arial"/>
                <a:sym typeface="Arial"/>
              </a:rPr>
              <a:t> major duties are:</a:t>
            </a:r>
            <a:endParaRPr dirty="0">
              <a:latin typeface="Arial"/>
              <a:ea typeface="Arial"/>
              <a:cs typeface="Arial"/>
              <a:sym typeface="Arial"/>
            </a:endParaRPr>
          </a:p>
          <a:p>
            <a:pPr marL="457200" lvl="0" indent="-304800" algn="l" rtl="0">
              <a:lnSpc>
                <a:spcPct val="115000"/>
              </a:lnSpc>
              <a:spcBef>
                <a:spcPts val="40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Paying merchants for account transactions</a:t>
            </a:r>
            <a:r>
              <a:rPr lang="en-US" dirty="0">
                <a:latin typeface="Arial"/>
                <a:ea typeface="Arial"/>
                <a:cs typeface="Arial"/>
                <a:sym typeface="Arial"/>
              </a:rPr>
              <a:t>.</a:t>
            </a:r>
            <a:endParaRPr dirty="0">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Establishing and issuing accounts</a:t>
            </a:r>
            <a:r>
              <a:rPr lang="en-US" dirty="0">
                <a:latin typeface="Arial"/>
                <a:ea typeface="Arial"/>
                <a:cs typeface="Arial"/>
                <a:sym typeface="Arial"/>
              </a:rPr>
              <a:t>.</a:t>
            </a:r>
            <a:endParaRPr dirty="0">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Creating and maintaining an Electronic Access System (EAS) for agencies/organizations to utilize in managing the program.</a:t>
            </a:r>
            <a:endParaRPr dirty="0">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Preparing monthly statements for each account holder.</a:t>
            </a:r>
            <a:endParaRPr dirty="0">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Issuing invoices to the Designated Billing Official or DBO for Centrally Billed Accounts (CBAs).</a:t>
            </a:r>
            <a:endParaRPr sz="1500" dirty="0">
              <a:solidFill>
                <a:schemeClr val="dk1"/>
              </a:solidFill>
              <a:latin typeface="Arial"/>
              <a:ea typeface="Arial"/>
              <a:cs typeface="Arial"/>
              <a:sym typeface="Arial"/>
            </a:endParaRPr>
          </a:p>
        </p:txBody>
      </p:sp>
      <p:sp>
        <p:nvSpPr>
          <p:cNvPr id="384" name="Google Shape;384;g1a2f67c5bc6_7_6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24</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1a2f67c5bc6_7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0" name="Google Shape;390;g1a2f67c5bc6_7_7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b="1" dirty="0">
                <a:solidFill>
                  <a:schemeClr val="dk1"/>
                </a:solidFill>
                <a:latin typeface="Arial"/>
                <a:ea typeface="Arial"/>
                <a:cs typeface="Arial"/>
                <a:sym typeface="Arial"/>
              </a:rPr>
              <a:t>The contractor bank’s</a:t>
            </a:r>
            <a:r>
              <a:rPr lang="en-US" dirty="0">
                <a:solidFill>
                  <a:schemeClr val="dk1"/>
                </a:solidFill>
                <a:latin typeface="Arial"/>
                <a:ea typeface="Arial"/>
                <a:cs typeface="Arial"/>
                <a:sym typeface="Arial"/>
              </a:rPr>
              <a:t> major duties are:</a:t>
            </a:r>
            <a:endParaRPr dirty="0">
              <a:latin typeface="Arial"/>
              <a:ea typeface="Arial"/>
              <a:cs typeface="Arial"/>
              <a:sym typeface="Arial"/>
            </a:endParaRPr>
          </a:p>
          <a:p>
            <a:pPr marL="457200" lvl="0" indent="-317500" algn="l" rtl="0">
              <a:lnSpc>
                <a:spcPct val="115000"/>
              </a:lnSpc>
              <a:spcBef>
                <a:spcPts val="400"/>
              </a:spcBef>
              <a:spcAft>
                <a:spcPts val="0"/>
              </a:spcAft>
              <a:buClr>
                <a:schemeClr val="dk1"/>
              </a:buClr>
              <a:buSzPts val="1400"/>
              <a:buFont typeface="Arial"/>
              <a:buChar char="●"/>
            </a:pPr>
            <a:r>
              <a:rPr lang="en-US" dirty="0">
                <a:solidFill>
                  <a:schemeClr val="dk1"/>
                </a:solidFill>
                <a:latin typeface="Arial"/>
                <a:ea typeface="Arial"/>
                <a:cs typeface="Arial"/>
                <a:sym typeface="Arial"/>
              </a:rPr>
              <a:t>Providing customer service 24/7.</a:t>
            </a:r>
            <a:endParaRPr dirty="0">
              <a:latin typeface="Arial"/>
              <a:ea typeface="Arial"/>
              <a:cs typeface="Arial"/>
              <a:sym typeface="Arial"/>
            </a:endParaRPr>
          </a:p>
          <a:p>
            <a:pPr marL="457200" lvl="0" indent="-317500" algn="l" rtl="0">
              <a:lnSpc>
                <a:spcPct val="115000"/>
              </a:lnSpc>
              <a:spcBef>
                <a:spcPts val="0"/>
              </a:spcBef>
              <a:spcAft>
                <a:spcPts val="0"/>
              </a:spcAft>
              <a:buClr>
                <a:schemeClr val="dk1"/>
              </a:buClr>
              <a:buSzPts val="1400"/>
              <a:buFont typeface="Arial"/>
              <a:buChar char="●"/>
            </a:pPr>
            <a:r>
              <a:rPr lang="en-US" dirty="0">
                <a:solidFill>
                  <a:schemeClr val="dk1"/>
                </a:solidFill>
                <a:latin typeface="Arial"/>
                <a:ea typeface="Arial"/>
                <a:cs typeface="Arial"/>
                <a:sym typeface="Arial"/>
              </a:rPr>
              <a:t>Preparing reports.</a:t>
            </a:r>
            <a:endParaRPr dirty="0">
              <a:latin typeface="Arial"/>
              <a:ea typeface="Arial"/>
              <a:cs typeface="Arial"/>
              <a:sym typeface="Arial"/>
            </a:endParaRPr>
          </a:p>
          <a:p>
            <a:pPr marL="457200" lvl="0" indent="-317500" algn="l" rtl="0">
              <a:lnSpc>
                <a:spcPct val="115000"/>
              </a:lnSpc>
              <a:spcBef>
                <a:spcPts val="0"/>
              </a:spcBef>
              <a:spcAft>
                <a:spcPts val="0"/>
              </a:spcAft>
              <a:buClr>
                <a:schemeClr val="dk1"/>
              </a:buClr>
              <a:buSzPts val="1400"/>
              <a:buFont typeface="Arial"/>
              <a:buChar char="●"/>
            </a:pPr>
            <a:r>
              <a:rPr lang="en-US" dirty="0">
                <a:solidFill>
                  <a:schemeClr val="dk1"/>
                </a:solidFill>
                <a:latin typeface="Arial"/>
                <a:ea typeface="Arial"/>
                <a:cs typeface="Arial"/>
                <a:sym typeface="Arial"/>
              </a:rPr>
              <a:t>Participating in an annual training forum, sponsored by GSA.  During the forum, they share best practices and address any issues and concerns. When the forum is in-person, they provide hands-on training on the EAS. </a:t>
            </a:r>
            <a:endParaRPr dirty="0">
              <a:latin typeface="Arial"/>
              <a:ea typeface="Arial"/>
              <a:cs typeface="Arial"/>
              <a:sym typeface="Arial"/>
            </a:endParaRPr>
          </a:p>
          <a:p>
            <a:pPr marL="457200" lvl="0" indent="-317500" algn="l" rtl="0">
              <a:lnSpc>
                <a:spcPct val="115000"/>
              </a:lnSpc>
              <a:spcBef>
                <a:spcPts val="0"/>
              </a:spcBef>
              <a:spcAft>
                <a:spcPts val="0"/>
              </a:spcAft>
              <a:buClr>
                <a:schemeClr val="dk1"/>
              </a:buClr>
              <a:buSzPts val="1400"/>
              <a:buFont typeface="Arial"/>
              <a:buChar char="●"/>
            </a:pPr>
            <a:r>
              <a:rPr lang="en-US" dirty="0">
                <a:solidFill>
                  <a:schemeClr val="dk1"/>
                </a:solidFill>
                <a:latin typeface="Arial"/>
                <a:ea typeface="Arial"/>
                <a:cs typeface="Arial"/>
                <a:sym typeface="Arial"/>
              </a:rPr>
              <a:t>Complying with all other terms and conditions of the GSA SmartPay Master Contract.</a:t>
            </a:r>
          </a:p>
          <a:p>
            <a:pPr marL="457200" lvl="0" indent="-317500" algn="l" rtl="0">
              <a:lnSpc>
                <a:spcPct val="115000"/>
              </a:lnSpc>
              <a:spcBef>
                <a:spcPts val="0"/>
              </a:spcBef>
              <a:spcAft>
                <a:spcPts val="0"/>
              </a:spcAft>
              <a:buClr>
                <a:schemeClr val="dk1"/>
              </a:buClr>
              <a:buSzPts val="1400"/>
              <a:buFont typeface="Arial"/>
              <a:buChar char="●"/>
            </a:pPr>
            <a:endParaRPr lang="en-US" dirty="0">
              <a:solidFill>
                <a:schemeClr val="dk1"/>
              </a:solidFill>
              <a:latin typeface="Arial"/>
              <a:ea typeface="Arial"/>
              <a:cs typeface="Arial"/>
              <a:sym typeface="Arial"/>
            </a:endParaRPr>
          </a:p>
          <a:p>
            <a:pPr marL="139700" marR="0" lvl="0" indent="0" algn="l" defTabSz="914400" rtl="0" eaLnBrk="1" fontAlgn="auto" latinLnBrk="0" hangingPunct="1">
              <a:lnSpc>
                <a:spcPct val="115000"/>
              </a:lnSpc>
              <a:spcBef>
                <a:spcPts val="0"/>
              </a:spcBef>
              <a:spcAft>
                <a:spcPts val="0"/>
              </a:spcAft>
              <a:buClr>
                <a:schemeClr val="dk1"/>
              </a:buClr>
              <a:buSzPts val="1400"/>
              <a:buFont typeface="Arial"/>
              <a:buNone/>
              <a:tabLst/>
              <a:defRPr/>
            </a:pPr>
            <a:r>
              <a:rPr lang="en-US" sz="1200" dirty="0">
                <a:solidFill>
                  <a:srgbClr val="005A92"/>
                </a:solidFill>
              </a:rPr>
              <a:t>Examples of contractor banks include Citibank and U.S. Bank.</a:t>
            </a:r>
            <a:endParaRPr dirty="0">
              <a:solidFill>
                <a:schemeClr val="dk1"/>
              </a:solidFill>
              <a:latin typeface="Arial"/>
              <a:ea typeface="Arial"/>
              <a:cs typeface="Arial"/>
              <a:sym typeface="Arial"/>
            </a:endParaRPr>
          </a:p>
        </p:txBody>
      </p:sp>
      <p:sp>
        <p:nvSpPr>
          <p:cNvPr id="391" name="Google Shape;391;g1a2f67c5bc6_7_7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25</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a2f67c5bc6_7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7" name="Google Shape;397;g1a2f67c5bc6_7_7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200" b="1" dirty="0">
                <a:solidFill>
                  <a:schemeClr val="dk1"/>
                </a:solidFill>
                <a:latin typeface="Arial"/>
                <a:ea typeface="Arial"/>
                <a:cs typeface="Arial"/>
                <a:sym typeface="Arial"/>
              </a:rPr>
              <a:t>The GSA SmartPay Brands</a:t>
            </a:r>
            <a:r>
              <a:rPr lang="en-US" sz="1200" dirty="0">
                <a:solidFill>
                  <a:schemeClr val="dk1"/>
                </a:solidFill>
                <a:latin typeface="Arial"/>
                <a:ea typeface="Arial"/>
                <a:cs typeface="Arial"/>
                <a:sym typeface="Arial"/>
              </a:rPr>
              <a:t> are financial institutions that dictate where payments can be processed and facilitate the payment process between account holders, merchants, and issuing financial institutions.  </a:t>
            </a:r>
          </a:p>
          <a:p>
            <a:pPr marL="0" lvl="0" indent="0" algn="l" rtl="0">
              <a:lnSpc>
                <a:spcPct val="115000"/>
              </a:lnSpc>
              <a:spcBef>
                <a:spcPts val="400"/>
              </a:spcBef>
              <a:spcAft>
                <a:spcPts val="0"/>
              </a:spcAft>
              <a:buClr>
                <a:schemeClr val="dk1"/>
              </a:buClr>
              <a:buSzPts val="1100"/>
              <a:buFont typeface="Arial"/>
              <a:buNone/>
            </a:pPr>
            <a:endParaRPr lang="en-US" sz="1200" dirty="0">
              <a:solidFill>
                <a:schemeClr val="dk1"/>
              </a:solidFill>
              <a:latin typeface="Arial"/>
              <a:ea typeface="Arial"/>
              <a:cs typeface="Arial"/>
              <a:sym typeface="Arial"/>
            </a:endParaRP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Arial"/>
                <a:ea typeface="Arial"/>
                <a:cs typeface="Arial"/>
                <a:sym typeface="Arial"/>
              </a:rPr>
              <a:t>Examples of brands include Voyager and WEX.</a:t>
            </a:r>
            <a:endParaRPr dirty="0">
              <a:latin typeface="Arial"/>
              <a:ea typeface="Arial"/>
              <a:cs typeface="Arial"/>
              <a:sym typeface="Arial"/>
            </a:endParaRPr>
          </a:p>
        </p:txBody>
      </p:sp>
      <p:sp>
        <p:nvSpPr>
          <p:cNvPr id="398" name="Google Shape;398;g1a2f67c5bc6_7_7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26</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a2f67c5bc6_7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4" name="Google Shape;404;g1a2f67c5bc6_7_8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b="1" dirty="0">
                <a:solidFill>
                  <a:schemeClr val="dk1"/>
                </a:solidFill>
                <a:latin typeface="Arial"/>
                <a:ea typeface="Arial"/>
                <a:cs typeface="Arial"/>
                <a:sym typeface="Arial"/>
              </a:rPr>
              <a:t>The Center for Charge Card Management (also known as CCCM) </a:t>
            </a:r>
            <a:r>
              <a:rPr lang="en-US" dirty="0">
                <a:solidFill>
                  <a:schemeClr val="dk1"/>
                </a:solidFill>
                <a:latin typeface="Arial"/>
                <a:ea typeface="Arial"/>
                <a:cs typeface="Arial"/>
                <a:sym typeface="Arial"/>
              </a:rPr>
              <a:t>provides overall program management and advocacy.  This is the group that I work for.</a:t>
            </a:r>
            <a:endParaRPr dirty="0">
              <a:solidFill>
                <a:schemeClr val="dk1"/>
              </a:solidFill>
              <a:latin typeface="Arial"/>
              <a:ea typeface="Arial"/>
              <a:cs typeface="Arial"/>
              <a:sym typeface="Arial"/>
            </a:endParaRPr>
          </a:p>
          <a:p>
            <a:pPr marL="0" lvl="0" indent="0" algn="l" rtl="0">
              <a:lnSpc>
                <a:spcPct val="115000"/>
              </a:lnSpc>
              <a:spcBef>
                <a:spcPts val="400"/>
              </a:spcBef>
              <a:spcAft>
                <a:spcPts val="0"/>
              </a:spcAft>
              <a:buNone/>
            </a:pPr>
            <a:endParaRPr dirty="0">
              <a:solidFill>
                <a:schemeClr val="dk1"/>
              </a:solidFill>
              <a:latin typeface="Arial"/>
              <a:ea typeface="Arial"/>
              <a:cs typeface="Arial"/>
              <a:sym typeface="Arial"/>
            </a:endParaRPr>
          </a:p>
          <a:p>
            <a:pPr marL="0" lvl="0" indent="0" algn="l" rtl="0">
              <a:lnSpc>
                <a:spcPct val="115000"/>
              </a:lnSpc>
              <a:spcBef>
                <a:spcPts val="400"/>
              </a:spcBef>
              <a:spcAft>
                <a:spcPts val="0"/>
              </a:spcAft>
              <a:buClr>
                <a:schemeClr val="dk1"/>
              </a:buClr>
              <a:buSzPts val="1100"/>
              <a:buFont typeface="Arial"/>
              <a:buNone/>
            </a:pPr>
            <a:r>
              <a:rPr lang="en-US" dirty="0">
                <a:solidFill>
                  <a:schemeClr val="dk1"/>
                </a:solidFill>
                <a:latin typeface="Arial"/>
                <a:ea typeface="Arial"/>
                <a:cs typeface="Arial"/>
                <a:sym typeface="Arial"/>
              </a:rPr>
              <a:t>CCCM’s Service Delivery Branch provides customer service to all of the agencies and organization with SP3 task orders.  Each agency/organization has a Point of Contact within our team.  So, as an </a:t>
            </a:r>
            <a:r>
              <a:rPr lang="en-US" dirty="0">
                <a:latin typeface="Arial"/>
                <a:ea typeface="Arial"/>
                <a:cs typeface="Arial"/>
                <a:sym typeface="Arial"/>
              </a:rPr>
              <a:t>A/OPC</a:t>
            </a:r>
            <a:r>
              <a:rPr lang="en-US" dirty="0">
                <a:solidFill>
                  <a:schemeClr val="dk1"/>
                </a:solidFill>
                <a:latin typeface="Arial"/>
                <a:ea typeface="Arial"/>
                <a:cs typeface="Arial"/>
                <a:sym typeface="Arial"/>
              </a:rPr>
              <a:t>, if you encounter an unusual situation or if you have any program related questions, feel free to reach out to your POC.  We will do our best to answer your questions as soon as possible! </a:t>
            </a:r>
            <a:endParaRPr dirty="0">
              <a:solidFill>
                <a:schemeClr val="dk1"/>
              </a:solidFill>
              <a:latin typeface="Arial"/>
              <a:ea typeface="Arial"/>
              <a:cs typeface="Arial"/>
              <a:sym typeface="Arial"/>
            </a:endParaRPr>
          </a:p>
          <a:p>
            <a:pPr marL="0" lvl="0" indent="0" algn="l" rtl="0">
              <a:lnSpc>
                <a:spcPct val="115000"/>
              </a:lnSpc>
              <a:spcBef>
                <a:spcPts val="400"/>
              </a:spcBef>
              <a:spcAft>
                <a:spcPts val="0"/>
              </a:spcAft>
              <a:buNone/>
            </a:pPr>
            <a:endParaRPr dirty="0">
              <a:solidFill>
                <a:schemeClr val="dk1"/>
              </a:solidFill>
              <a:latin typeface="Arial"/>
              <a:ea typeface="Arial"/>
              <a:cs typeface="Arial"/>
              <a:sym typeface="Arial"/>
            </a:endParaRPr>
          </a:p>
          <a:p>
            <a:pPr marL="0" lvl="0" indent="0" algn="l" rtl="0">
              <a:lnSpc>
                <a:spcPct val="115000"/>
              </a:lnSpc>
              <a:spcBef>
                <a:spcPts val="400"/>
              </a:spcBef>
              <a:spcAft>
                <a:spcPts val="0"/>
              </a:spcAft>
              <a:buClr>
                <a:schemeClr val="dk1"/>
              </a:buClr>
              <a:buSzPts val="1100"/>
              <a:buFont typeface="Arial"/>
              <a:buNone/>
            </a:pPr>
            <a:r>
              <a:rPr lang="en-US" dirty="0">
                <a:solidFill>
                  <a:schemeClr val="dk1"/>
                </a:solidFill>
                <a:latin typeface="Arial"/>
                <a:ea typeface="Arial"/>
                <a:cs typeface="Arial"/>
                <a:sym typeface="Arial"/>
              </a:rPr>
              <a:t>Agencies, organizations, and account holders can also reach out to our team via email (gsa_smartpay@gsa.gov).  That inbox is staffed Monday – Friday from 8:00 a.m. to 4:00 p.m. ET with the exception of federal holidays.  So, again, feel free to reach out to us.  We are here to help!    	</a:t>
            </a:r>
            <a:endParaRPr dirty="0">
              <a:solidFill>
                <a:schemeClr val="dk1"/>
              </a:solidFill>
              <a:latin typeface="Arial"/>
              <a:ea typeface="Arial"/>
              <a:cs typeface="Arial"/>
              <a:sym typeface="Arial"/>
            </a:endParaRPr>
          </a:p>
          <a:p>
            <a:pPr marL="0" lvl="0" indent="0" algn="l" rtl="0">
              <a:lnSpc>
                <a:spcPct val="115000"/>
              </a:lnSpc>
              <a:spcBef>
                <a:spcPts val="400"/>
              </a:spcBef>
              <a:spcAft>
                <a:spcPts val="0"/>
              </a:spcAft>
              <a:buNone/>
            </a:pPr>
            <a:endParaRPr dirty="0">
              <a:solidFill>
                <a:schemeClr val="dk1"/>
              </a:solidFill>
              <a:latin typeface="Arial"/>
              <a:ea typeface="Arial"/>
              <a:cs typeface="Arial"/>
              <a:sym typeface="Arial"/>
            </a:endParaRPr>
          </a:p>
          <a:p>
            <a:pPr marL="0" lvl="0" indent="0" algn="l" rtl="0">
              <a:lnSpc>
                <a:spcPct val="115000"/>
              </a:lnSpc>
              <a:spcBef>
                <a:spcPts val="400"/>
              </a:spcBef>
              <a:spcAft>
                <a:spcPts val="0"/>
              </a:spcAft>
              <a:buNone/>
            </a:pPr>
            <a:r>
              <a:rPr lang="en-US" dirty="0">
                <a:solidFill>
                  <a:schemeClr val="dk1"/>
                </a:solidFill>
                <a:latin typeface="Arial"/>
                <a:ea typeface="Arial"/>
                <a:cs typeface="Arial"/>
                <a:sym typeface="Arial"/>
              </a:rPr>
              <a:t>Another person at GSA that is involved with the GSA SmartPay program is the</a:t>
            </a:r>
            <a:r>
              <a:rPr lang="en-US" b="1" dirty="0">
                <a:solidFill>
                  <a:schemeClr val="dk1"/>
                </a:solidFill>
                <a:latin typeface="Arial"/>
                <a:ea typeface="Arial"/>
                <a:cs typeface="Arial"/>
                <a:sym typeface="Arial"/>
              </a:rPr>
              <a:t> GSA Contracting Officer.  </a:t>
            </a:r>
            <a:r>
              <a:rPr lang="en-US" dirty="0">
                <a:solidFill>
                  <a:schemeClr val="dk1"/>
                </a:solidFill>
                <a:latin typeface="Arial"/>
                <a:ea typeface="Arial"/>
                <a:cs typeface="Arial"/>
                <a:sym typeface="Arial"/>
              </a:rPr>
              <a:t>The CO</a:t>
            </a:r>
            <a:r>
              <a:rPr lang="en-US" b="1" dirty="0">
                <a:solidFill>
                  <a:schemeClr val="dk1"/>
                </a:solidFill>
                <a:latin typeface="Arial"/>
                <a:ea typeface="Arial"/>
                <a:cs typeface="Arial"/>
                <a:sym typeface="Arial"/>
              </a:rPr>
              <a:t> </a:t>
            </a:r>
            <a:r>
              <a:rPr lang="en-US" dirty="0">
                <a:solidFill>
                  <a:schemeClr val="dk1"/>
                </a:solidFill>
                <a:latin typeface="Arial"/>
                <a:ea typeface="Arial"/>
                <a:cs typeface="Arial"/>
                <a:sym typeface="Arial"/>
              </a:rPr>
              <a:t>administers the GSA SmartPay Master Contract on behalf of all authorized users, including your agency/organization.</a:t>
            </a:r>
            <a:endParaRPr dirty="0">
              <a:solidFill>
                <a:schemeClr val="dk1"/>
              </a:solidFill>
              <a:latin typeface="Arial"/>
              <a:ea typeface="Arial"/>
              <a:cs typeface="Arial"/>
              <a:sym typeface="Arial"/>
            </a:endParaRPr>
          </a:p>
          <a:p>
            <a:pPr marL="139700" lvl="0" indent="0" algn="l" rtl="0">
              <a:lnSpc>
                <a:spcPct val="115000"/>
              </a:lnSpc>
              <a:spcBef>
                <a:spcPts val="400"/>
              </a:spcBef>
              <a:spcAft>
                <a:spcPts val="0"/>
              </a:spcAft>
              <a:buNone/>
            </a:pPr>
            <a:endParaRPr dirty="0">
              <a:solidFill>
                <a:schemeClr val="dk1"/>
              </a:solidFill>
              <a:latin typeface="Arial"/>
              <a:ea typeface="Arial"/>
              <a:cs typeface="Arial"/>
              <a:sym typeface="Arial"/>
            </a:endParaRPr>
          </a:p>
          <a:p>
            <a:pPr marL="0" lvl="0" indent="0" algn="l" rtl="0">
              <a:lnSpc>
                <a:spcPct val="115000"/>
              </a:lnSpc>
              <a:spcBef>
                <a:spcPts val="400"/>
              </a:spcBef>
              <a:spcAft>
                <a:spcPts val="0"/>
              </a:spcAft>
              <a:buNone/>
            </a:pPr>
            <a:r>
              <a:rPr lang="en-US" dirty="0">
                <a:solidFill>
                  <a:schemeClr val="dk1"/>
                </a:solidFill>
                <a:latin typeface="Arial"/>
                <a:ea typeface="Arial"/>
                <a:cs typeface="Arial"/>
                <a:sym typeface="Arial"/>
              </a:rPr>
              <a:t>The GSA Contracting Officer is the only person authorized to:</a:t>
            </a:r>
            <a:endParaRPr dirty="0">
              <a:latin typeface="Arial"/>
              <a:ea typeface="Arial"/>
              <a:cs typeface="Arial"/>
              <a:sym typeface="Arial"/>
            </a:endParaRPr>
          </a:p>
          <a:p>
            <a:pPr marL="457200" lvl="0" indent="-317500" algn="l" rtl="0">
              <a:lnSpc>
                <a:spcPct val="115000"/>
              </a:lnSpc>
              <a:spcBef>
                <a:spcPts val="400"/>
              </a:spcBef>
              <a:spcAft>
                <a:spcPts val="0"/>
              </a:spcAft>
              <a:buSzPts val="1400"/>
              <a:buFont typeface="Arial"/>
              <a:buChar char="●"/>
            </a:pPr>
            <a:r>
              <a:rPr lang="en-US" dirty="0">
                <a:latin typeface="Arial"/>
                <a:ea typeface="Arial"/>
                <a:cs typeface="Arial"/>
                <a:sym typeface="Arial"/>
              </a:rPr>
              <a:t>Make any changes to any of the requirements of the GSA SmartPay Master Contract.</a:t>
            </a:r>
            <a:endParaRPr dirty="0">
              <a:latin typeface="Arial"/>
              <a:ea typeface="Arial"/>
              <a:cs typeface="Arial"/>
              <a:sym typeface="Arial"/>
            </a:endParaRPr>
          </a:p>
          <a:p>
            <a:pPr marL="457200" lvl="0" indent="-317500" algn="l" rtl="0">
              <a:lnSpc>
                <a:spcPct val="115000"/>
              </a:lnSpc>
              <a:spcBef>
                <a:spcPts val="0"/>
              </a:spcBef>
              <a:spcAft>
                <a:spcPts val="0"/>
              </a:spcAft>
              <a:buSzPts val="1400"/>
              <a:buFont typeface="Arial"/>
              <a:buChar char="●"/>
            </a:pPr>
            <a:r>
              <a:rPr lang="en-US" dirty="0">
                <a:latin typeface="Arial"/>
                <a:ea typeface="Arial"/>
                <a:cs typeface="Arial"/>
                <a:sym typeface="Arial"/>
              </a:rPr>
              <a:t>Legally commit or obligate the Government to the expenditure of public funds for the GSA SmartPay Master Contract.</a:t>
            </a:r>
            <a:endParaRPr dirty="0">
              <a:latin typeface="Arial"/>
              <a:ea typeface="Arial"/>
              <a:cs typeface="Arial"/>
              <a:sym typeface="Arial"/>
            </a:endParaRPr>
          </a:p>
          <a:p>
            <a:pPr marL="457200" lvl="0" indent="-317500" algn="l" rtl="0">
              <a:lnSpc>
                <a:spcPct val="115000"/>
              </a:lnSpc>
              <a:spcBef>
                <a:spcPts val="0"/>
              </a:spcBef>
              <a:spcAft>
                <a:spcPts val="0"/>
              </a:spcAft>
              <a:buSzPts val="1400"/>
              <a:buFont typeface="Arial"/>
              <a:buChar char="●"/>
            </a:pPr>
            <a:r>
              <a:rPr lang="en-US" dirty="0">
                <a:latin typeface="Arial"/>
                <a:ea typeface="Arial"/>
                <a:cs typeface="Arial"/>
                <a:sym typeface="Arial"/>
              </a:rPr>
              <a:t>Render a final decision on a dispute pertaining to the GSA SmartPay Master Contract.</a:t>
            </a:r>
            <a:endParaRPr dirty="0">
              <a:latin typeface="Arial"/>
              <a:ea typeface="Arial"/>
              <a:cs typeface="Arial"/>
              <a:sym typeface="Arial"/>
            </a:endParaRPr>
          </a:p>
        </p:txBody>
      </p:sp>
      <p:sp>
        <p:nvSpPr>
          <p:cNvPr id="405" name="Google Shape;405;g1a2f67c5bc6_7_8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27</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a2f67c5bc6_7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1" name="Google Shape;411;g1a2f67c5bc6_7_9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b="1" dirty="0">
                <a:solidFill>
                  <a:schemeClr val="dk1"/>
                </a:solidFill>
                <a:latin typeface="Arial"/>
                <a:ea typeface="Arial"/>
                <a:cs typeface="Arial"/>
                <a:sym typeface="Arial"/>
              </a:rPr>
              <a:t>So, are there any other parties involved with the GSA SmartPay program?</a:t>
            </a:r>
            <a:br>
              <a:rPr lang="en-US" b="1" dirty="0">
                <a:solidFill>
                  <a:schemeClr val="dk1"/>
                </a:solidFill>
                <a:latin typeface="Arial"/>
                <a:ea typeface="Arial"/>
                <a:cs typeface="Arial"/>
                <a:sym typeface="Arial"/>
              </a:rPr>
            </a:br>
            <a:endParaRPr b="1" dirty="0">
              <a:solidFill>
                <a:schemeClr val="dk1"/>
              </a:solidFill>
              <a:latin typeface="Arial"/>
              <a:ea typeface="Arial"/>
              <a:cs typeface="Arial"/>
              <a:sym typeface="Arial"/>
            </a:endParaRPr>
          </a:p>
          <a:p>
            <a:pPr marL="0" lvl="0" indent="0" algn="l" rtl="0">
              <a:lnSpc>
                <a:spcPct val="115000"/>
              </a:lnSpc>
              <a:spcBef>
                <a:spcPts val="0"/>
              </a:spcBef>
              <a:spcAft>
                <a:spcPts val="0"/>
              </a:spcAft>
              <a:buNone/>
            </a:pPr>
            <a:r>
              <a:rPr lang="en-US" dirty="0">
                <a:solidFill>
                  <a:schemeClr val="dk1"/>
                </a:solidFill>
                <a:latin typeface="Arial"/>
                <a:ea typeface="Arial"/>
                <a:cs typeface="Arial"/>
                <a:sym typeface="Arial"/>
              </a:rPr>
              <a:t>Because the GSA SmartPay program is a highly visible program and receives a lot of interest both within and outside your agency/organization, your management, the Inspector General (IG) staff and other investigators/auditors will likely be interested in the performance of your charge card program. Many agencies/organizations will have periodic audits of their charge card program, and you will likely be a key player in those audits.</a:t>
            </a:r>
            <a:br>
              <a:rPr lang="en-US" dirty="0">
                <a:solidFill>
                  <a:schemeClr val="dk1"/>
                </a:solidFill>
                <a:latin typeface="Arial"/>
                <a:ea typeface="Arial"/>
                <a:cs typeface="Arial"/>
                <a:sym typeface="Arial"/>
              </a:rPr>
            </a:br>
            <a:endParaRPr dirty="0">
              <a:solidFill>
                <a:schemeClr val="dk1"/>
              </a:solidFill>
              <a:latin typeface="Arial"/>
              <a:ea typeface="Arial"/>
              <a:cs typeface="Arial"/>
              <a:sym typeface="Arial"/>
            </a:endParaRPr>
          </a:p>
          <a:p>
            <a:pPr marL="0" lvl="0" indent="0" algn="l" rtl="0">
              <a:lnSpc>
                <a:spcPct val="115000"/>
              </a:lnSpc>
              <a:spcBef>
                <a:spcPts val="0"/>
              </a:spcBef>
              <a:spcAft>
                <a:spcPts val="0"/>
              </a:spcAft>
              <a:buNone/>
            </a:pPr>
            <a:r>
              <a:rPr lang="en-US" dirty="0">
                <a:solidFill>
                  <a:schemeClr val="dk1"/>
                </a:solidFill>
                <a:latin typeface="Arial"/>
                <a:ea typeface="Arial"/>
                <a:cs typeface="Arial"/>
                <a:sym typeface="Arial"/>
              </a:rPr>
              <a:t>OMB is also involved in the oversight of the government-wide charge card program.</a:t>
            </a:r>
            <a:r>
              <a:rPr lang="en-US" b="1" dirty="0">
                <a:solidFill>
                  <a:schemeClr val="dk1"/>
                </a:solidFill>
                <a:latin typeface="Arial"/>
                <a:ea typeface="Arial"/>
                <a:cs typeface="Arial"/>
                <a:sym typeface="Arial"/>
              </a:rPr>
              <a:t>  </a:t>
            </a:r>
            <a:r>
              <a:rPr lang="en-US" dirty="0">
                <a:solidFill>
                  <a:schemeClr val="dk1"/>
                </a:solidFill>
                <a:latin typeface="Arial"/>
                <a:ea typeface="Arial"/>
                <a:cs typeface="Arial"/>
                <a:sym typeface="Arial"/>
              </a:rPr>
              <a:t>Additionally, you may find that OMB and Congress take an interest in the performance of your program. Your management and policy office will provide you with more information on handling audits, investigations and external inquiries if and when they come up.</a:t>
            </a:r>
            <a:endParaRPr dirty="0">
              <a:latin typeface="Arial"/>
              <a:ea typeface="Arial"/>
              <a:cs typeface="Arial"/>
              <a:sym typeface="Arial"/>
            </a:endParaRPr>
          </a:p>
        </p:txBody>
      </p:sp>
      <p:sp>
        <p:nvSpPr>
          <p:cNvPr id="412" name="Google Shape;412;g1a2f67c5bc6_7_9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28</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1fa88dc88a7_18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435" name="Google Shape;435;g1fa88dc88a7_18_11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Arial"/>
                <a:ea typeface="Arial"/>
                <a:cs typeface="Arial"/>
                <a:sym typeface="Arial"/>
              </a:rPr>
              <a:t>So, now we know who’s involved in the GSA SmartPay program.  Let’s dig in and talk more about some topics and information that specifically applies to GSA SmartPay’s fleet business line.</a:t>
            </a:r>
            <a:endParaRPr dirty="0">
              <a:latin typeface="Arial"/>
              <a:ea typeface="Arial"/>
              <a:cs typeface="Arial"/>
              <a:sym typeface="Arial"/>
            </a:endParaRPr>
          </a:p>
        </p:txBody>
      </p:sp>
      <p:sp>
        <p:nvSpPr>
          <p:cNvPr id="436" name="Google Shape;436;g1fa88dc88a7_18_11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29</a:t>
            </a:fld>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a2f67c5bc6_2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6" name="Google Shape;176;g1a2f67c5bc6_2_4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dirty="0">
                <a:solidFill>
                  <a:schemeClr val="dk1"/>
                </a:solidFill>
                <a:latin typeface="Arial"/>
                <a:ea typeface="Arial"/>
                <a:cs typeface="Arial"/>
                <a:sym typeface="Arial"/>
              </a:rPr>
              <a:t>The GSA SmartPay Program is the largest government charge card and related payment solutions program in the world. The program has over </a:t>
            </a:r>
            <a:r>
              <a:rPr lang="en-US" b="1" dirty="0">
                <a:latin typeface="Arial"/>
                <a:ea typeface="Arial"/>
                <a:cs typeface="Arial"/>
                <a:sym typeface="Arial"/>
              </a:rPr>
              <a:t>6.5</a:t>
            </a:r>
            <a:r>
              <a:rPr lang="en-US" b="1" dirty="0">
                <a:solidFill>
                  <a:schemeClr val="dk1"/>
                </a:solidFill>
                <a:latin typeface="Arial"/>
                <a:ea typeface="Arial"/>
                <a:cs typeface="Arial"/>
                <a:sym typeface="Arial"/>
              </a:rPr>
              <a:t> million </a:t>
            </a:r>
            <a:r>
              <a:rPr lang="en-US" dirty="0">
                <a:solidFill>
                  <a:schemeClr val="dk1"/>
                </a:solidFill>
                <a:latin typeface="Arial"/>
                <a:ea typeface="Arial"/>
                <a:cs typeface="Arial"/>
                <a:sym typeface="Arial"/>
              </a:rPr>
              <a:t>Purchase, Travel, Fleet, and Integrated accounts and supports more than 560 agencies/organizations across the federal government.</a:t>
            </a:r>
            <a:endParaRPr dirty="0">
              <a:latin typeface="Arial"/>
              <a:ea typeface="Arial"/>
              <a:cs typeface="Arial"/>
              <a:sym typeface="Arial"/>
            </a:endParaRPr>
          </a:p>
          <a:p>
            <a:pPr marL="0" lvl="0" indent="0" algn="l" rtl="0">
              <a:lnSpc>
                <a:spcPct val="115000"/>
              </a:lnSpc>
              <a:spcBef>
                <a:spcPts val="400"/>
              </a:spcBef>
              <a:spcAft>
                <a:spcPts val="0"/>
              </a:spcAft>
              <a:buClr>
                <a:schemeClr val="dk1"/>
              </a:buClr>
              <a:buSzPts val="1100"/>
              <a:buFont typeface="Arial"/>
              <a:buNone/>
            </a:pPr>
            <a:endParaRPr dirty="0">
              <a:latin typeface="Arial"/>
              <a:ea typeface="Arial"/>
              <a:cs typeface="Arial"/>
              <a:sym typeface="Arial"/>
            </a:endParaRPr>
          </a:p>
          <a:p>
            <a:pPr marL="0" lvl="0" indent="0" algn="l" rtl="0">
              <a:lnSpc>
                <a:spcPct val="115000"/>
              </a:lnSpc>
              <a:spcBef>
                <a:spcPts val="400"/>
              </a:spcBef>
              <a:spcAft>
                <a:spcPts val="0"/>
              </a:spcAft>
              <a:buClr>
                <a:schemeClr val="dk1"/>
              </a:buClr>
              <a:buSzPts val="1100"/>
              <a:buFont typeface="Arial"/>
              <a:buNone/>
            </a:pPr>
            <a:r>
              <a:rPr lang="en-US" dirty="0">
                <a:solidFill>
                  <a:schemeClr val="dk1"/>
                </a:solidFill>
                <a:latin typeface="Arial"/>
                <a:ea typeface="Arial"/>
                <a:cs typeface="Arial"/>
                <a:sym typeface="Arial"/>
              </a:rPr>
              <a:t>Since the award of the initial GSA SmartPay Master Contract in 1998, the GSA SmartPay Program has provided convenient, efficient, and effective payment solutions for the Federal Government, Tribes, and Tribal Organizations.</a:t>
            </a:r>
            <a:endParaRPr dirty="0">
              <a:solidFill>
                <a:schemeClr val="dk1"/>
              </a:solidFill>
              <a:latin typeface="Arial"/>
              <a:ea typeface="Arial"/>
              <a:cs typeface="Arial"/>
              <a:sym typeface="Arial"/>
            </a:endParaRPr>
          </a:p>
          <a:p>
            <a:pPr marL="0" lvl="0" indent="0" algn="l" rtl="0">
              <a:lnSpc>
                <a:spcPct val="115000"/>
              </a:lnSpc>
              <a:spcBef>
                <a:spcPts val="400"/>
              </a:spcBef>
              <a:spcAft>
                <a:spcPts val="0"/>
              </a:spcAft>
              <a:buNone/>
            </a:pPr>
            <a:endParaRPr dirty="0"/>
          </a:p>
        </p:txBody>
      </p:sp>
      <p:sp>
        <p:nvSpPr>
          <p:cNvPr id="177" name="Google Shape;177;g1a2f67c5bc6_2_4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3</a:t>
            </a:fld>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2" name="Google Shape;442;p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Clr>
                <a:srgbClr val="505050"/>
              </a:buClr>
              <a:buSzPts val="1400"/>
              <a:buFont typeface="Roboto"/>
              <a:buNone/>
            </a:pPr>
            <a:r>
              <a:rPr lang="en-US" i="0" dirty="0">
                <a:latin typeface="Arial"/>
                <a:ea typeface="Arial"/>
                <a:cs typeface="Arial"/>
                <a:sym typeface="Arial"/>
              </a:rPr>
              <a:t>Most fleet accounts are assigned to a vehicle and not a specific account holder, therefore, a creditworthiness assessment is not required for receiving a fleet account. </a:t>
            </a:r>
            <a:endParaRPr dirty="0">
              <a:latin typeface="Arial"/>
              <a:ea typeface="Arial"/>
              <a:cs typeface="Arial"/>
              <a:sym typeface="Arial"/>
            </a:endParaRPr>
          </a:p>
          <a:p>
            <a:pPr marL="139700" lvl="0" indent="0" algn="l" rtl="0">
              <a:lnSpc>
                <a:spcPct val="100000"/>
              </a:lnSpc>
              <a:spcBef>
                <a:spcPts val="360"/>
              </a:spcBef>
              <a:spcAft>
                <a:spcPts val="0"/>
              </a:spcAft>
              <a:buClr>
                <a:schemeClr val="dk1"/>
              </a:buClr>
              <a:buSzPts val="1400"/>
              <a:buFont typeface="Calibri"/>
              <a:buNone/>
            </a:pPr>
            <a:endParaRPr i="0" dirty="0">
              <a:latin typeface="Arial"/>
              <a:ea typeface="Arial"/>
              <a:cs typeface="Arial"/>
              <a:sym typeface="Arial"/>
            </a:endParaRPr>
          </a:p>
          <a:p>
            <a:pPr marL="0" lvl="0" indent="0" algn="l" rtl="0">
              <a:lnSpc>
                <a:spcPct val="100000"/>
              </a:lnSpc>
              <a:spcBef>
                <a:spcPts val="360"/>
              </a:spcBef>
              <a:spcAft>
                <a:spcPts val="0"/>
              </a:spcAft>
              <a:buClr>
                <a:srgbClr val="505050"/>
              </a:buClr>
              <a:buSzPts val="1400"/>
              <a:buFont typeface="Roboto"/>
              <a:buNone/>
            </a:pPr>
            <a:r>
              <a:rPr lang="en-US" i="0" dirty="0">
                <a:latin typeface="Arial"/>
                <a:ea typeface="Arial"/>
                <a:cs typeface="Arial"/>
                <a:sym typeface="Arial"/>
              </a:rPr>
              <a:t>In addition, use of the fleet account will not affect an account holder’s personal credit history. Any government employee authorized to use the GSA SmartPay program who has a responsibility to make fleet purchases and completes the necessary training is eligible to use a GSA SmartPay fleet charge card.</a:t>
            </a:r>
            <a:endParaRPr dirty="0">
              <a:latin typeface="Arial"/>
              <a:ea typeface="Arial"/>
              <a:cs typeface="Arial"/>
              <a:sym typeface="Arial"/>
            </a:endParaRPr>
          </a:p>
          <a:p>
            <a:pPr marL="139700" lvl="0" indent="0" algn="l" rtl="0">
              <a:lnSpc>
                <a:spcPct val="100000"/>
              </a:lnSpc>
              <a:spcBef>
                <a:spcPts val="360"/>
              </a:spcBef>
              <a:spcAft>
                <a:spcPts val="0"/>
              </a:spcAft>
              <a:buClr>
                <a:schemeClr val="dk1"/>
              </a:buClr>
              <a:buSzPts val="1400"/>
              <a:buFont typeface="Calibri"/>
              <a:buNone/>
            </a:pPr>
            <a:endParaRPr i="0" dirty="0">
              <a:latin typeface="Arial"/>
              <a:ea typeface="Arial"/>
              <a:cs typeface="Arial"/>
              <a:sym typeface="Arial"/>
            </a:endParaRPr>
          </a:p>
          <a:p>
            <a:pPr marL="0" lvl="0" indent="0" algn="l" rtl="0">
              <a:lnSpc>
                <a:spcPct val="100000"/>
              </a:lnSpc>
              <a:spcBef>
                <a:spcPts val="360"/>
              </a:spcBef>
              <a:spcAft>
                <a:spcPts val="0"/>
              </a:spcAft>
              <a:buClr>
                <a:srgbClr val="505050"/>
              </a:buClr>
              <a:buSzPts val="1400"/>
              <a:buFont typeface="Roboto"/>
              <a:buNone/>
            </a:pPr>
            <a:r>
              <a:rPr lang="en-US" i="0" dirty="0">
                <a:latin typeface="Arial"/>
                <a:ea typeface="Arial"/>
                <a:cs typeface="Arial"/>
                <a:sym typeface="Arial"/>
              </a:rPr>
              <a:t>Because the agency is invoiced for purchases and payments are made directly to the </a:t>
            </a:r>
            <a:r>
              <a:rPr lang="en-US" dirty="0">
                <a:latin typeface="Arial"/>
                <a:ea typeface="Arial"/>
                <a:cs typeface="Arial"/>
                <a:sym typeface="Arial"/>
              </a:rPr>
              <a:t>c</a:t>
            </a:r>
            <a:r>
              <a:rPr lang="en-US" i="0" dirty="0">
                <a:latin typeface="Arial"/>
                <a:ea typeface="Arial"/>
                <a:cs typeface="Arial"/>
                <a:sym typeface="Arial"/>
              </a:rPr>
              <a:t>ontractor </a:t>
            </a:r>
            <a:r>
              <a:rPr lang="en-US" dirty="0">
                <a:latin typeface="Arial"/>
                <a:ea typeface="Arial"/>
                <a:cs typeface="Arial"/>
                <a:sym typeface="Arial"/>
              </a:rPr>
              <a:t>b</a:t>
            </a:r>
            <a:r>
              <a:rPr lang="en-US" i="0" dirty="0">
                <a:latin typeface="Arial"/>
                <a:ea typeface="Arial"/>
                <a:cs typeface="Arial"/>
                <a:sym typeface="Arial"/>
              </a:rPr>
              <a:t>anks by the Federal Government, all fleet accounts are considered Centrally Billed Accounts (or CBAs).</a:t>
            </a:r>
            <a:endParaRPr lang="en-US" b="0" i="0" dirty="0">
              <a:solidFill>
                <a:schemeClr val="dk1"/>
              </a:solidFill>
              <a:latin typeface="Arial"/>
              <a:ea typeface="Arial"/>
              <a:cs typeface="Arial"/>
              <a:sym typeface="Arial"/>
            </a:endParaRPr>
          </a:p>
          <a:p>
            <a:pPr marL="0" lvl="0" indent="0" algn="l" rtl="0">
              <a:lnSpc>
                <a:spcPct val="100000"/>
              </a:lnSpc>
              <a:spcBef>
                <a:spcPts val="360"/>
              </a:spcBef>
              <a:spcAft>
                <a:spcPts val="0"/>
              </a:spcAft>
              <a:buClr>
                <a:srgbClr val="505050"/>
              </a:buClr>
              <a:buSzPts val="1400"/>
              <a:buFont typeface="Roboto"/>
              <a:buNone/>
            </a:pPr>
            <a:endParaRPr lang="en-US" b="0" i="0" dirty="0">
              <a:solidFill>
                <a:schemeClr val="dk1"/>
              </a:solidFill>
              <a:latin typeface="Arial"/>
              <a:ea typeface="Roboto"/>
              <a:cs typeface="Arial"/>
              <a:sym typeface="Arial"/>
            </a:endParaRPr>
          </a:p>
          <a:p>
            <a:pPr marL="0" lvl="0" indent="0" algn="l" rtl="0">
              <a:lnSpc>
                <a:spcPct val="100000"/>
              </a:lnSpc>
              <a:spcBef>
                <a:spcPts val="360"/>
              </a:spcBef>
              <a:spcAft>
                <a:spcPts val="0"/>
              </a:spcAft>
              <a:buClr>
                <a:srgbClr val="505050"/>
              </a:buClr>
              <a:buSzPts val="1400"/>
              <a:buFont typeface="Roboto"/>
              <a:buNone/>
            </a:pPr>
            <a:r>
              <a:rPr lang="en-US" b="0" i="0" dirty="0">
                <a:solidFill>
                  <a:srgbClr val="505050"/>
                </a:solidFill>
                <a:latin typeface="Roboto"/>
                <a:ea typeface="Roboto"/>
                <a:cs typeface="Roboto"/>
                <a:sym typeface="Roboto"/>
              </a:rPr>
              <a:t>And, because Fleet accounts are CBAs, they should be exempt from state taxes. </a:t>
            </a:r>
            <a:endParaRPr lang="en-US" b="0" i="0" dirty="0">
              <a:solidFill>
                <a:schemeClr val="dk1"/>
              </a:solidFill>
              <a:latin typeface="Calibri"/>
              <a:ea typeface="Roboto"/>
              <a:cs typeface="Calibri"/>
              <a:sym typeface="Calibri"/>
            </a:endParaRPr>
          </a:p>
          <a:p>
            <a:pPr marL="0" lvl="0" indent="0" algn="l" rtl="0">
              <a:lnSpc>
                <a:spcPct val="100000"/>
              </a:lnSpc>
              <a:spcBef>
                <a:spcPts val="360"/>
              </a:spcBef>
              <a:spcAft>
                <a:spcPts val="0"/>
              </a:spcAft>
              <a:buClr>
                <a:srgbClr val="505050"/>
              </a:buClr>
              <a:buSzPts val="1400"/>
              <a:buFont typeface="Roboto"/>
              <a:buNone/>
            </a:pPr>
            <a:endParaRPr lang="en-US" b="0" i="0" dirty="0">
              <a:solidFill>
                <a:schemeClr val="dk1"/>
              </a:solidFill>
              <a:latin typeface="Calibri"/>
              <a:ea typeface="Roboto"/>
              <a:cs typeface="Calibri"/>
              <a:sym typeface="Calibri"/>
            </a:endParaRPr>
          </a:p>
          <a:p>
            <a:pPr marL="0" lvl="0" indent="0" algn="l" rtl="0">
              <a:lnSpc>
                <a:spcPct val="100000"/>
              </a:lnSpc>
              <a:spcBef>
                <a:spcPts val="360"/>
              </a:spcBef>
              <a:spcAft>
                <a:spcPts val="0"/>
              </a:spcAft>
              <a:buClr>
                <a:srgbClr val="505050"/>
              </a:buClr>
              <a:buSzPts val="1400"/>
              <a:buFont typeface="Roboto"/>
              <a:buNone/>
            </a:pPr>
            <a:r>
              <a:rPr lang="en-US" b="0" i="0" dirty="0">
                <a:solidFill>
                  <a:srgbClr val="505050"/>
                </a:solidFill>
                <a:latin typeface="Roboto"/>
                <a:ea typeface="Roboto"/>
                <a:cs typeface="Roboto"/>
                <a:sym typeface="Roboto"/>
              </a:rPr>
              <a:t>In addition, with a CBA, the Federal Government accepts liability for charges made by an authorized account holder, but is not liable for any unauthorized use. Unauthorized use means the use of an account by a person, other than the account holder, who does not have actual, implied or apparent authority for such use and from which the account holder receives no benefit. When the CBA has been used by an authorized account holder to make an unauthorized purchase, the Government is liable for the charge and the agency is responsible for taking appropriate action against the account holder.</a:t>
            </a:r>
            <a:endParaRPr lang="en-US" dirty="0">
              <a:latin typeface="Calibri"/>
              <a:ea typeface="Calibri"/>
              <a:cs typeface="Calibri"/>
              <a:sym typeface="Calibri"/>
            </a:endParaRPr>
          </a:p>
        </p:txBody>
      </p:sp>
      <p:sp>
        <p:nvSpPr>
          <p:cNvPr id="443" name="Google Shape;443;p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1200"/>
              <a:buFont typeface="Calibri"/>
              <a:buNone/>
            </a:pPr>
            <a:fld id="{00000000-1234-1234-1234-123412341234}" type="slidenum">
              <a:rPr lang="en-US"/>
              <a:t>30</a:t>
            </a:fld>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1fa88dc88a7_22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8" name="Google Shape;458;g1fa88dc88a7_22_12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800"/>
              </a:spcAft>
              <a:buNone/>
            </a:pPr>
            <a:r>
              <a:rPr lang="en-US" dirty="0">
                <a:latin typeface="Arial"/>
                <a:ea typeface="Arial"/>
                <a:cs typeface="Arial"/>
                <a:sym typeface="Arial"/>
              </a:rPr>
              <a:t>Let’s talk a bit about uses for the fleet charge card.</a:t>
            </a:r>
            <a:br>
              <a:rPr lang="en-US" dirty="0">
                <a:latin typeface="Arial"/>
                <a:ea typeface="Arial"/>
                <a:cs typeface="Arial"/>
                <a:sym typeface="Arial"/>
              </a:rPr>
            </a:br>
            <a:br>
              <a:rPr lang="en-US" dirty="0">
                <a:latin typeface="Arial"/>
                <a:ea typeface="Arial"/>
                <a:cs typeface="Arial"/>
                <a:sym typeface="Arial"/>
              </a:rPr>
            </a:br>
            <a:r>
              <a:rPr lang="en-US" dirty="0">
                <a:highlight>
                  <a:srgbClr val="FFFFFF"/>
                </a:highlight>
                <a:latin typeface="Arial"/>
                <a:ea typeface="Arial"/>
                <a:cs typeface="Arial"/>
                <a:sym typeface="Arial"/>
              </a:rPr>
              <a:t>The governmentwide fleet account is authorized to be used for the purchase of fuel, maintenance and repair of government owned/operated motor vehicles, aircraft, boats, and motorized equipment.  GSA SmartPay fleet accounts are assigned by Fleet Managers or Fleet Service Representatives.  Federal Government or other authorized employees may use the fleet accounts assigned to that vehicle or equipment.</a:t>
            </a:r>
            <a:endParaRPr dirty="0">
              <a:latin typeface="Arial"/>
              <a:ea typeface="Arial"/>
              <a:cs typeface="Arial"/>
              <a:sym typeface="Arial"/>
            </a:endParaRPr>
          </a:p>
        </p:txBody>
      </p:sp>
      <p:sp>
        <p:nvSpPr>
          <p:cNvPr id="459" name="Google Shape;459;g1fa88dc88a7_22_12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31</a:t>
            </a:fld>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1fa88dc88a7_22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6" name="Google Shape;466;g1fa88dc88a7_22_13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dirty="0">
                <a:latin typeface="Arial"/>
                <a:ea typeface="Arial"/>
                <a:cs typeface="Arial"/>
                <a:sym typeface="Arial"/>
              </a:rPr>
              <a:t>You’ll hear this quite a bit during this part of the presentation -  Agencies have their own policy on many on the topics that we are going to discuss in this part of the presentation.  So, please remember that your agency policy always rules.  Please make sure that you know and understand your agency policy and please make sure that you share it out with your account holders.</a:t>
            </a:r>
            <a:r>
              <a:rPr lang="en-US" dirty="0">
                <a:latin typeface="Arial"/>
                <a:ea typeface="Arial"/>
                <a:cs typeface="Arial"/>
                <a:sym typeface="Arial"/>
              </a:rPr>
              <a:t>  </a:t>
            </a:r>
          </a:p>
          <a:p>
            <a:pPr marL="0" lvl="0" indent="0" algn="l" rtl="0">
              <a:lnSpc>
                <a:spcPct val="115000"/>
              </a:lnSpc>
              <a:spcBef>
                <a:spcPts val="0"/>
              </a:spcBef>
              <a:spcAft>
                <a:spcPts val="0"/>
              </a:spcAft>
              <a:buClr>
                <a:schemeClr val="dk1"/>
              </a:buClr>
              <a:buSzPts val="1100"/>
              <a:buFont typeface="Arial"/>
              <a:buNone/>
            </a:pPr>
            <a:endParaRPr dirty="0">
              <a:latin typeface="Arial"/>
              <a:ea typeface="Arial"/>
              <a:cs typeface="Arial"/>
              <a:sym typeface="Arial"/>
            </a:endParaRPr>
          </a:p>
          <a:p>
            <a:pPr marL="0" lvl="0" indent="0" algn="l" rtl="0">
              <a:lnSpc>
                <a:spcPct val="115000"/>
              </a:lnSpc>
              <a:spcBef>
                <a:spcPts val="800"/>
              </a:spcBef>
              <a:spcAft>
                <a:spcPts val="0"/>
              </a:spcAft>
              <a:buClr>
                <a:schemeClr val="dk1"/>
              </a:buClr>
              <a:buSzPts val="1100"/>
              <a:buFont typeface="Arial"/>
              <a:buNone/>
            </a:pPr>
            <a:r>
              <a:rPr lang="en-US" dirty="0">
                <a:latin typeface="Arial"/>
                <a:ea typeface="Arial"/>
                <a:cs typeface="Arial"/>
                <a:sym typeface="Arial"/>
              </a:rPr>
              <a:t>But, generally speaking, drivers can use the fleet card for fuel and for maintenance under $100 without needing the merchant to call for approval.</a:t>
            </a:r>
            <a:endParaRPr dirty="0">
              <a:latin typeface="Arial"/>
              <a:ea typeface="Arial"/>
              <a:cs typeface="Arial"/>
              <a:sym typeface="Arial"/>
            </a:endParaRPr>
          </a:p>
          <a:p>
            <a:pPr marL="0" lvl="0" indent="0" algn="l" rtl="0">
              <a:lnSpc>
                <a:spcPct val="160000"/>
              </a:lnSpc>
              <a:spcBef>
                <a:spcPts val="1300"/>
              </a:spcBef>
              <a:spcAft>
                <a:spcPts val="0"/>
              </a:spcAft>
              <a:buClr>
                <a:schemeClr val="dk1"/>
              </a:buClr>
              <a:buSzPts val="1100"/>
              <a:buFont typeface="Arial"/>
              <a:buNone/>
            </a:pPr>
            <a:endParaRPr lang="en-US" dirty="0">
              <a:latin typeface="Arial"/>
              <a:ea typeface="Arial"/>
              <a:cs typeface="Arial"/>
              <a:sym typeface="Arial"/>
            </a:endParaRPr>
          </a:p>
          <a:p>
            <a:pPr marL="0" lvl="0" indent="0" algn="l" rtl="0">
              <a:lnSpc>
                <a:spcPct val="160000"/>
              </a:lnSpc>
              <a:spcBef>
                <a:spcPts val="1300"/>
              </a:spcBef>
              <a:spcAft>
                <a:spcPts val="0"/>
              </a:spcAft>
              <a:buClr>
                <a:schemeClr val="dk1"/>
              </a:buClr>
              <a:buSzPts val="1100"/>
              <a:buFont typeface="Arial"/>
              <a:buNone/>
            </a:pPr>
            <a:r>
              <a:rPr lang="en-US" dirty="0">
                <a:latin typeface="Arial"/>
                <a:ea typeface="Arial"/>
                <a:cs typeface="Arial"/>
                <a:sym typeface="Arial"/>
              </a:rPr>
              <a:t>For maintenance over $100 or for any accident damage, merchants must typically call for authorization.</a:t>
            </a:r>
            <a:br>
              <a:rPr lang="en-US" dirty="0">
                <a:latin typeface="Arial"/>
                <a:ea typeface="Arial"/>
                <a:cs typeface="Arial"/>
                <a:sym typeface="Arial"/>
              </a:rPr>
            </a:br>
            <a:endParaRPr dirty="0">
              <a:highlight>
                <a:srgbClr val="FFFFFF"/>
              </a:highlight>
              <a:latin typeface="Arial"/>
              <a:ea typeface="Arial"/>
              <a:cs typeface="Arial"/>
              <a:sym typeface="Arial"/>
            </a:endParaRPr>
          </a:p>
        </p:txBody>
      </p:sp>
      <p:sp>
        <p:nvSpPr>
          <p:cNvPr id="467" name="Google Shape;467;g1fa88dc88a7_22_13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32</a:t>
            </a:fld>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fa88dc88a7_22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4" name="Google Shape;474;g1fa88dc88a7_22_14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dirty="0">
                <a:latin typeface="Arial"/>
                <a:ea typeface="Arial"/>
                <a:cs typeface="Arial"/>
                <a:sym typeface="Arial"/>
              </a:rPr>
              <a:t>So, when you have a moment, take a look at your agency’s issued fleet cards.  This is an example of a GSA Fleet card.  As mentioned earlier, </a:t>
            </a:r>
            <a:r>
              <a:rPr lang="en-US" dirty="0">
                <a:highlight>
                  <a:srgbClr val="FFFFFF"/>
                </a:highlight>
                <a:latin typeface="Arial"/>
                <a:ea typeface="Arial"/>
                <a:cs typeface="Arial"/>
                <a:sym typeface="Arial"/>
              </a:rPr>
              <a:t>each agency is responsible for issuing a Fleet card task order.  So, your agency may be using a different bank/brand than GSA Fleet customers and your card art may have some customizations.  </a:t>
            </a:r>
            <a:br>
              <a:rPr lang="en-US" dirty="0">
                <a:highlight>
                  <a:srgbClr val="FFFFFF"/>
                </a:highlight>
                <a:latin typeface="Arial"/>
                <a:ea typeface="Arial"/>
                <a:cs typeface="Arial"/>
                <a:sym typeface="Arial"/>
              </a:rPr>
            </a:br>
            <a:br>
              <a:rPr lang="en-US" dirty="0">
                <a:latin typeface="Arial"/>
                <a:ea typeface="Arial"/>
                <a:cs typeface="Arial"/>
                <a:sym typeface="Arial"/>
              </a:rPr>
            </a:br>
            <a:r>
              <a:rPr lang="en-US" dirty="0">
                <a:latin typeface="Arial"/>
                <a:ea typeface="Arial"/>
                <a:cs typeface="Arial"/>
                <a:sym typeface="Arial"/>
              </a:rPr>
              <a:t>Again, this is an example of a GSA Fleet Card - not all of your agencies and organizations will have this type of card.  But, please take a look at your card when you have a moment.  </a:t>
            </a:r>
            <a:br>
              <a:rPr lang="en-US" dirty="0">
                <a:latin typeface="Arial"/>
                <a:ea typeface="Arial"/>
                <a:cs typeface="Arial"/>
                <a:sym typeface="Arial"/>
              </a:rPr>
            </a:br>
            <a:br>
              <a:rPr lang="en-US" dirty="0">
                <a:latin typeface="Arial"/>
                <a:ea typeface="Arial"/>
                <a:cs typeface="Arial"/>
                <a:sym typeface="Arial"/>
              </a:rPr>
            </a:br>
            <a:r>
              <a:rPr lang="en-US" dirty="0">
                <a:latin typeface="Arial"/>
                <a:ea typeface="Arial"/>
                <a:cs typeface="Arial"/>
                <a:sym typeface="Arial"/>
              </a:rPr>
              <a:t>On this particular card, you’ll see that GSA SmartPay 3 referenced which is the current master contract for the program.  There’s a reminder to vendors that the card is tax exempt since it’s a CBA (centrally billed account).  There’s also a reminder for cardholders to enter the correct odometer readings at the pump.</a:t>
            </a:r>
            <a:br>
              <a:rPr lang="en-US" dirty="0">
                <a:latin typeface="Arial"/>
                <a:ea typeface="Arial"/>
                <a:cs typeface="Arial"/>
                <a:sym typeface="Arial"/>
              </a:rPr>
            </a:br>
            <a:br>
              <a:rPr lang="en-US" dirty="0">
                <a:latin typeface="Arial"/>
                <a:ea typeface="Arial"/>
                <a:cs typeface="Arial"/>
                <a:sym typeface="Arial"/>
              </a:rPr>
            </a:br>
            <a:r>
              <a:rPr lang="en-US" dirty="0">
                <a:latin typeface="Arial"/>
                <a:ea typeface="Arial"/>
                <a:cs typeface="Arial"/>
                <a:sym typeface="Arial"/>
              </a:rPr>
              <a:t>There is one card per vehicle.</a:t>
            </a:r>
            <a:endParaRPr dirty="0">
              <a:latin typeface="Arial"/>
              <a:ea typeface="Arial"/>
              <a:cs typeface="Arial"/>
              <a:sym typeface="Arial"/>
            </a:endParaRPr>
          </a:p>
          <a:p>
            <a:pPr marL="0" lvl="0" indent="0" algn="l" rtl="0">
              <a:lnSpc>
                <a:spcPct val="115000"/>
              </a:lnSpc>
              <a:spcBef>
                <a:spcPts val="800"/>
              </a:spcBef>
              <a:spcAft>
                <a:spcPts val="800"/>
              </a:spcAft>
              <a:buNone/>
            </a:pPr>
            <a:r>
              <a:rPr lang="en-US" dirty="0">
                <a:latin typeface="Arial"/>
                <a:ea typeface="Arial"/>
                <a:cs typeface="Arial"/>
                <a:sym typeface="Arial"/>
              </a:rPr>
              <a:t>One driver ID per card.</a:t>
            </a:r>
            <a:br>
              <a:rPr lang="en-US" dirty="0">
                <a:latin typeface="Arial"/>
                <a:ea typeface="Arial"/>
                <a:cs typeface="Arial"/>
                <a:sym typeface="Arial"/>
              </a:rPr>
            </a:br>
            <a:br>
              <a:rPr lang="en-US" dirty="0">
                <a:latin typeface="Arial"/>
                <a:ea typeface="Arial"/>
                <a:cs typeface="Arial"/>
                <a:sym typeface="Arial"/>
              </a:rPr>
            </a:br>
            <a:r>
              <a:rPr lang="en-US" dirty="0">
                <a:latin typeface="Arial"/>
                <a:ea typeface="Arial"/>
                <a:cs typeface="Arial"/>
                <a:sym typeface="Arial"/>
              </a:rPr>
              <a:t>For GSA Fleet card customers, on the back of the card, there are customer service numbers.</a:t>
            </a:r>
            <a:br>
              <a:rPr lang="en-US" dirty="0">
                <a:latin typeface="Arial"/>
                <a:ea typeface="Arial"/>
                <a:cs typeface="Arial"/>
                <a:sym typeface="Arial"/>
              </a:rPr>
            </a:br>
            <a:br>
              <a:rPr lang="en-US" dirty="0">
                <a:latin typeface="Arial"/>
                <a:ea typeface="Arial"/>
                <a:cs typeface="Arial"/>
                <a:sym typeface="Arial"/>
              </a:rPr>
            </a:br>
            <a:r>
              <a:rPr lang="en-US" dirty="0">
                <a:latin typeface="Arial"/>
                <a:ea typeface="Arial"/>
                <a:cs typeface="Arial"/>
                <a:sym typeface="Arial"/>
              </a:rPr>
              <a:t>If drivers have any issues for require approvals, they can reach out to the GSA Maintenance Control Center (GSA MCC) and/or Accident Management Center (AMC).</a:t>
            </a:r>
            <a:br>
              <a:rPr lang="en-US" dirty="0">
                <a:latin typeface="Arial"/>
                <a:ea typeface="Arial"/>
                <a:cs typeface="Arial"/>
                <a:sym typeface="Arial"/>
              </a:rPr>
            </a:br>
            <a:br>
              <a:rPr lang="en-US" dirty="0">
                <a:latin typeface="Arial"/>
                <a:ea typeface="Arial"/>
                <a:cs typeface="Arial"/>
                <a:sym typeface="Arial"/>
              </a:rPr>
            </a:br>
            <a:r>
              <a:rPr lang="en-US" dirty="0">
                <a:latin typeface="Arial"/>
                <a:ea typeface="Arial"/>
                <a:cs typeface="Arial"/>
                <a:sym typeface="Arial"/>
              </a:rPr>
              <a:t>Generally speaking, as mentioned on the previous slide, drivers can use the fleet card for fuel and for maintenance under $100 without needing the merchant to call for approval.  And, for maintenance over $100 or for any accident damage, merchants must contact GSA Fleet for authorization prior to doing the work at 866-400-0411.</a:t>
            </a:r>
            <a:br>
              <a:rPr lang="en-US" dirty="0">
                <a:latin typeface="Arial"/>
                <a:ea typeface="Arial"/>
                <a:cs typeface="Arial"/>
                <a:sym typeface="Arial"/>
              </a:rPr>
            </a:br>
            <a:br>
              <a:rPr lang="en-US" dirty="0">
                <a:latin typeface="Arial"/>
                <a:ea typeface="Arial"/>
                <a:cs typeface="Arial"/>
                <a:sym typeface="Arial"/>
              </a:rPr>
            </a:br>
            <a:r>
              <a:rPr lang="en-US" dirty="0">
                <a:latin typeface="Arial"/>
                <a:ea typeface="Arial"/>
                <a:cs typeface="Arial"/>
                <a:sym typeface="Arial"/>
              </a:rPr>
              <a:t>For those with WEX fleet cards, some merchants are unable to process WEX cards.  So, if they don’t electronically accept the WEX Fleet card, the vendor may call in the transactions to 866-WEX-4GSA (866-939-4472) to receive a Mastercard number, if preferred.  </a:t>
            </a:r>
            <a:endParaRPr dirty="0">
              <a:latin typeface="Arial"/>
              <a:ea typeface="Arial"/>
              <a:cs typeface="Arial"/>
              <a:sym typeface="Arial"/>
            </a:endParaRPr>
          </a:p>
        </p:txBody>
      </p:sp>
      <p:sp>
        <p:nvSpPr>
          <p:cNvPr id="475" name="Google Shape;475;g1fa88dc88a7_22_14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33</a:t>
            </a:fld>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1fa88dc88a7_22_149:notes"/>
          <p:cNvSpPr txBox="1">
            <a:spLocks noGrp="1"/>
          </p:cNvSpPr>
          <p:nvPr>
            <p:ph type="body" idx="1"/>
          </p:nvPr>
        </p:nvSpPr>
        <p:spPr>
          <a:xfrm>
            <a:off x="707708" y="4447461"/>
            <a:ext cx="5661660" cy="4213384"/>
          </a:xfrm>
          <a:prstGeom prst="rect">
            <a:avLst/>
          </a:prstGeom>
          <a:noFill/>
          <a:ln>
            <a:noFill/>
          </a:ln>
        </p:spPr>
        <p:txBody>
          <a:bodyPr spcFirstLastPara="1" wrap="square" lIns="93900" tIns="93900" rIns="93900" bIns="93900" anchor="t" anchorCtr="0">
            <a:noAutofit/>
          </a:bodyPr>
          <a:lstStyle/>
          <a:p>
            <a:pPr marL="0" lvl="0" indent="0" algn="l" rtl="0">
              <a:lnSpc>
                <a:spcPct val="100000"/>
              </a:lnSpc>
              <a:spcBef>
                <a:spcPts val="360"/>
              </a:spcBef>
              <a:spcAft>
                <a:spcPts val="0"/>
              </a:spcAft>
              <a:buSzPts val="1100"/>
              <a:buNone/>
            </a:pPr>
            <a:r>
              <a:rPr lang="en-US" dirty="0">
                <a:latin typeface="Arial"/>
                <a:ea typeface="Arial"/>
                <a:cs typeface="Arial"/>
                <a:sym typeface="Arial"/>
              </a:rPr>
              <a:t>Generally speaking, here are some examples of authorized fleet card purchases, as well as some unauthorized purchases.  Again, your agency policy rules.</a:t>
            </a:r>
          </a:p>
          <a:p>
            <a:pPr marL="0" lvl="0" indent="0" algn="l" rtl="0">
              <a:lnSpc>
                <a:spcPct val="100000"/>
              </a:lnSpc>
              <a:spcBef>
                <a:spcPts val="360"/>
              </a:spcBef>
              <a:spcAft>
                <a:spcPts val="0"/>
              </a:spcAft>
              <a:buSzPts val="1100"/>
              <a:buNone/>
            </a:pPr>
            <a:endParaRPr lang="en-US" sz="1800" b="1" i="0" u="none" strike="noStrike" dirty="0">
              <a:solidFill>
                <a:srgbClr val="222268"/>
              </a:solidFill>
              <a:effectLst/>
              <a:latin typeface="Arial" panose="020B0604020202020204" pitchFamily="34" charset="0"/>
              <a:ea typeface="Arial" panose="020B0604020202020204" pitchFamily="34" charset="0"/>
              <a:cs typeface="Arial" panose="020B0604020202020204" pitchFamily="34" charset="0"/>
            </a:endParaRPr>
          </a:p>
          <a:p>
            <a:pPr marL="0" lvl="0" indent="0" algn="l" rtl="0">
              <a:lnSpc>
                <a:spcPct val="100000"/>
              </a:lnSpc>
              <a:spcBef>
                <a:spcPts val="360"/>
              </a:spcBef>
              <a:spcAft>
                <a:spcPts val="0"/>
              </a:spcAft>
              <a:buSzPts val="1100"/>
              <a:buNone/>
            </a:pPr>
            <a:r>
              <a:rPr lang="en-US" sz="1800" b="1" i="0" u="none" strike="noStrike" dirty="0">
                <a:solidFill>
                  <a:srgbClr val="222268"/>
                </a:solidFill>
                <a:effectLst/>
                <a:latin typeface="Arial" panose="020B0604020202020204" pitchFamily="34" charset="0"/>
                <a:ea typeface="Arial" panose="020B0604020202020204" pitchFamily="34" charset="0"/>
                <a:cs typeface="Arial" panose="020B0604020202020204" pitchFamily="34" charset="0"/>
              </a:rPr>
              <a:t>Authorized Purchases</a:t>
            </a:r>
            <a:endParaRPr lang="en-US" sz="1800" b="0" i="0" u="none" strike="noStrike" dirty="0">
              <a:effectLst/>
              <a:latin typeface="Arial" panose="020B0604020202020204" pitchFamily="34" charset="0"/>
            </a:endParaRPr>
          </a:p>
          <a:p>
            <a:pPr marL="0" marR="0" indent="0" algn="l" rtl="0" fontAlgn="t">
              <a:spcBef>
                <a:spcPts val="0"/>
              </a:spcBef>
              <a:spcAft>
                <a:spcPts val="0"/>
              </a:spcAft>
            </a:pPr>
            <a:r>
              <a:rPr lang="en-US" sz="1800" b="0" i="0" u="none" strike="noStrike" dirty="0">
                <a:solidFill>
                  <a:srgbClr val="222268"/>
                </a:solidFill>
                <a:effectLst/>
                <a:latin typeface="Arial" panose="020B0604020202020204" pitchFamily="34" charset="0"/>
                <a:ea typeface="Arial" panose="020B0604020202020204" pitchFamily="34" charset="0"/>
                <a:cs typeface="Arial" panose="020B0604020202020204" pitchFamily="34" charset="0"/>
              </a:rPr>
              <a:t>Use fleet charge card matching the license plate of the vehicle you are driving</a:t>
            </a:r>
            <a:endParaRPr lang="en-US" sz="1800" b="0" i="0" u="none" strike="noStrike" dirty="0">
              <a:effectLst/>
              <a:latin typeface="Arial" panose="020B0604020202020204" pitchFamily="34" charset="0"/>
            </a:endParaRPr>
          </a:p>
          <a:p>
            <a:pPr marL="0" marR="0" indent="0" algn="l" rtl="0" fontAlgn="t">
              <a:spcBef>
                <a:spcPts val="0"/>
              </a:spcBef>
              <a:spcAft>
                <a:spcPts val="0"/>
              </a:spcAft>
            </a:pPr>
            <a:r>
              <a:rPr lang="en-US" sz="1800" b="0" i="0" u="none" strike="noStrike" dirty="0">
                <a:solidFill>
                  <a:srgbClr val="222268"/>
                </a:solidFill>
                <a:effectLst/>
                <a:latin typeface="Arial" panose="020B0604020202020204" pitchFamily="34" charset="0"/>
                <a:ea typeface="Arial" panose="020B0604020202020204" pitchFamily="34" charset="0"/>
                <a:cs typeface="Arial" panose="020B0604020202020204" pitchFamily="34" charset="0"/>
              </a:rPr>
              <a:t>Regular unleaded, self service fuel for vehicle (or alternative fuels, as required)</a:t>
            </a:r>
            <a:endParaRPr lang="en-US" sz="1800" b="0" i="0" u="none" strike="noStrike" dirty="0">
              <a:effectLst/>
              <a:latin typeface="Arial" panose="020B0604020202020204" pitchFamily="34" charset="0"/>
            </a:endParaRPr>
          </a:p>
          <a:p>
            <a:pPr marL="0" marR="0" indent="0" algn="l" rtl="0" fontAlgn="t">
              <a:spcBef>
                <a:spcPts val="0"/>
              </a:spcBef>
              <a:spcAft>
                <a:spcPts val="0"/>
              </a:spcAft>
            </a:pPr>
            <a:r>
              <a:rPr lang="en-US" sz="1800" b="0" i="0" u="none" strike="noStrike" dirty="0">
                <a:solidFill>
                  <a:srgbClr val="222268"/>
                </a:solidFill>
                <a:effectLst/>
                <a:latin typeface="Arial" panose="020B0604020202020204" pitchFamily="34" charset="0"/>
                <a:ea typeface="Arial" panose="020B0604020202020204" pitchFamily="34" charset="0"/>
                <a:cs typeface="Arial" panose="020B0604020202020204" pitchFamily="34" charset="0"/>
              </a:rPr>
              <a:t>Immediately consumable items for vehicle (e.g. quart of oil, washer fluid, wipers)</a:t>
            </a:r>
            <a:endParaRPr lang="en-US" sz="1800" b="0" i="0" u="none" strike="noStrike" dirty="0">
              <a:effectLst/>
              <a:latin typeface="Arial" panose="020B0604020202020204" pitchFamily="34" charset="0"/>
            </a:endParaRPr>
          </a:p>
          <a:p>
            <a:pPr marL="0" marR="0" indent="0" algn="l" rtl="0" fontAlgn="t">
              <a:spcBef>
                <a:spcPts val="0"/>
              </a:spcBef>
              <a:spcAft>
                <a:spcPts val="0"/>
              </a:spcAft>
            </a:pPr>
            <a:r>
              <a:rPr lang="en-US" sz="1800" b="0" i="0" u="none" strike="noStrike" dirty="0">
                <a:solidFill>
                  <a:srgbClr val="222268"/>
                </a:solidFill>
                <a:effectLst/>
                <a:latin typeface="Arial" panose="020B0604020202020204" pitchFamily="34" charset="0"/>
                <a:ea typeface="Arial" panose="020B0604020202020204" pitchFamily="34" charset="0"/>
                <a:cs typeface="Arial" panose="020B0604020202020204" pitchFamily="34" charset="0"/>
              </a:rPr>
              <a:t>Exterior car washes within local guidance</a:t>
            </a:r>
            <a:endParaRPr lang="en-US" sz="1800" b="0" i="0" u="none" strike="noStrike" dirty="0">
              <a:effectLst/>
              <a:latin typeface="Arial" panose="020B0604020202020204" pitchFamily="34" charset="0"/>
            </a:endParaRPr>
          </a:p>
          <a:p>
            <a:pPr marL="0" marR="0" indent="0" algn="l" rtl="0" fontAlgn="t">
              <a:spcBef>
                <a:spcPts val="0"/>
              </a:spcBef>
              <a:spcAft>
                <a:spcPts val="0"/>
              </a:spcAft>
            </a:pPr>
            <a:r>
              <a:rPr lang="en-US" sz="1800" b="0" i="0" u="none" strike="noStrike" dirty="0">
                <a:solidFill>
                  <a:srgbClr val="222268"/>
                </a:solidFill>
                <a:effectLst/>
                <a:latin typeface="Arial" panose="020B0604020202020204" pitchFamily="34" charset="0"/>
                <a:ea typeface="Arial" panose="020B0604020202020204" pitchFamily="34" charset="0"/>
                <a:cs typeface="Arial" panose="020B0604020202020204" pitchFamily="34" charset="0"/>
              </a:rPr>
              <a:t>Mechanical repairs for vehicle to which card is assigned </a:t>
            </a:r>
          </a:p>
          <a:p>
            <a:pPr marL="0" marR="0" lvl="0" indent="0" algn="l" defTabSz="914400" rtl="0" eaLnBrk="1" fontAlgn="t" latinLnBrk="0" hangingPunct="1">
              <a:lnSpc>
                <a:spcPct val="100000"/>
              </a:lnSpc>
              <a:spcBef>
                <a:spcPts val="0"/>
              </a:spcBef>
              <a:spcAft>
                <a:spcPts val="0"/>
              </a:spcAft>
              <a:buClr>
                <a:srgbClr val="000000"/>
              </a:buClr>
              <a:buSzPts val="1400"/>
              <a:buFont typeface="Arial"/>
              <a:buNone/>
              <a:tabLst/>
              <a:defRPr/>
            </a:pPr>
            <a:r>
              <a:rPr lang="en-US" sz="1800" dirty="0">
                <a:solidFill>
                  <a:srgbClr val="222268"/>
                </a:solidFill>
              </a:rPr>
              <a:t>Charging services for electric vehicles at commercial charging facilities</a:t>
            </a:r>
            <a:endParaRPr lang="en-US" sz="1800" b="0" i="0" u="none" strike="noStrike" dirty="0">
              <a:solidFill>
                <a:srgbClr val="222268"/>
              </a:solidFill>
              <a:effectLst/>
              <a:latin typeface="Arial" panose="020B0604020202020204" pitchFamily="34" charset="0"/>
              <a:ea typeface="Arial" panose="020B0604020202020204" pitchFamily="34" charset="0"/>
              <a:cs typeface="Arial" panose="020B0604020202020204" pitchFamily="34" charset="0"/>
            </a:endParaRPr>
          </a:p>
          <a:p>
            <a:pPr marL="0" marR="0" indent="0" algn="l" rtl="0" fontAlgn="t">
              <a:spcBef>
                <a:spcPts val="0"/>
              </a:spcBef>
              <a:spcAft>
                <a:spcPts val="0"/>
              </a:spcAft>
            </a:pPr>
            <a:endParaRPr lang="en-US" sz="1800" b="0" i="0" u="none" strike="noStrike" dirty="0">
              <a:solidFill>
                <a:srgbClr val="222268"/>
              </a:solidFill>
              <a:effectLst/>
              <a:latin typeface="Arial" panose="020B0604020202020204" pitchFamily="34" charset="0"/>
              <a:ea typeface="Arial" panose="020B0604020202020204" pitchFamily="34" charset="0"/>
              <a:cs typeface="Arial" panose="020B0604020202020204" pitchFamily="34" charset="0"/>
            </a:endParaRPr>
          </a:p>
          <a:p>
            <a:pPr marL="0" marR="0" indent="0" algn="l" rtl="0" fontAlgn="t">
              <a:spcBef>
                <a:spcPts val="0"/>
              </a:spcBef>
              <a:spcAft>
                <a:spcPts val="0"/>
              </a:spcAft>
            </a:pPr>
            <a:r>
              <a:rPr lang="en-US" sz="1800" b="1" i="0" u="none" strike="noStrike" dirty="0">
                <a:solidFill>
                  <a:srgbClr val="222268"/>
                </a:solidFill>
                <a:effectLst/>
                <a:latin typeface="Arial" panose="020B0604020202020204" pitchFamily="34" charset="0"/>
                <a:ea typeface="Arial" panose="020B0604020202020204" pitchFamily="34" charset="0"/>
                <a:cs typeface="Arial" panose="020B0604020202020204" pitchFamily="34" charset="0"/>
              </a:rPr>
              <a:t>Unauthorized Purchases</a:t>
            </a:r>
          </a:p>
          <a:p>
            <a:pPr marL="0" marR="0" lvl="0" indent="0" algn="l" defTabSz="914400" rtl="0" eaLnBrk="1" fontAlgn="t" latinLnBrk="0" hangingPunct="1">
              <a:lnSpc>
                <a:spcPct val="100000"/>
              </a:lnSpc>
              <a:spcBef>
                <a:spcPts val="0"/>
              </a:spcBef>
              <a:spcAft>
                <a:spcPts val="0"/>
              </a:spcAft>
              <a:buClr>
                <a:srgbClr val="000000"/>
              </a:buClr>
              <a:buSzPts val="1400"/>
              <a:buFont typeface="Arial"/>
              <a:buNone/>
              <a:tabLst/>
              <a:defRPr/>
            </a:pPr>
            <a:r>
              <a:rPr lang="en-US" sz="1800" u="none" strike="noStrike" cap="none" dirty="0">
                <a:solidFill>
                  <a:srgbClr val="222268"/>
                </a:solidFill>
              </a:rPr>
              <a:t>Using the wrong fleet card for a vehicle</a:t>
            </a:r>
          </a:p>
          <a:p>
            <a:pPr marL="0" marR="0" lvl="0" indent="0" algn="l" defTabSz="914400" rtl="0" eaLnBrk="1" fontAlgn="t" latinLnBrk="0" hangingPunct="1">
              <a:lnSpc>
                <a:spcPct val="100000"/>
              </a:lnSpc>
              <a:spcBef>
                <a:spcPts val="0"/>
              </a:spcBef>
              <a:spcAft>
                <a:spcPts val="0"/>
              </a:spcAft>
              <a:buClr>
                <a:srgbClr val="000000"/>
              </a:buClr>
              <a:buSzPts val="1400"/>
              <a:buFont typeface="Arial"/>
              <a:buNone/>
              <a:tabLst/>
              <a:defRPr/>
            </a:pPr>
            <a:r>
              <a:rPr lang="en-US" sz="1800" b="0" i="0" u="none" strike="noStrike" dirty="0">
                <a:solidFill>
                  <a:srgbClr val="222268"/>
                </a:solidFill>
                <a:effectLst/>
                <a:latin typeface="Arial" panose="020B0604020202020204" pitchFamily="34" charset="0"/>
                <a:ea typeface="Arial" panose="020B0604020202020204" pitchFamily="34" charset="0"/>
                <a:cs typeface="Arial" panose="020B0604020202020204" pitchFamily="34" charset="0"/>
              </a:rPr>
              <a:t>Premium or full service fueling (unless required by state law)</a:t>
            </a:r>
            <a:endParaRPr lang="en-US" sz="1800" b="0" i="0" u="none" strike="noStrike" dirty="0">
              <a:effectLst/>
              <a:latin typeface="Arial" panose="020B0604020202020204" pitchFamily="34" charset="0"/>
            </a:endParaRPr>
          </a:p>
          <a:p>
            <a:pPr marL="0" marR="0" lvl="0" indent="0" algn="l" defTabSz="914400" rtl="0" eaLnBrk="1" fontAlgn="t" latinLnBrk="0" hangingPunct="1">
              <a:lnSpc>
                <a:spcPct val="100000"/>
              </a:lnSpc>
              <a:spcBef>
                <a:spcPts val="0"/>
              </a:spcBef>
              <a:spcAft>
                <a:spcPts val="0"/>
              </a:spcAft>
              <a:buClr>
                <a:srgbClr val="000000"/>
              </a:buClr>
              <a:buSzPts val="1400"/>
              <a:buFont typeface="Arial"/>
              <a:buNone/>
              <a:tabLst/>
              <a:defRPr/>
            </a:pPr>
            <a:r>
              <a:rPr lang="en-US" sz="1800" b="0" i="0" u="none" strike="noStrike" dirty="0">
                <a:solidFill>
                  <a:srgbClr val="222268"/>
                </a:solidFill>
                <a:effectLst/>
                <a:latin typeface="Arial" panose="020B0604020202020204" pitchFamily="34" charset="0"/>
                <a:ea typeface="Arial" panose="020B0604020202020204" pitchFamily="34" charset="0"/>
                <a:cs typeface="Arial" panose="020B0604020202020204" pitchFamily="34" charset="0"/>
              </a:rPr>
              <a:t>Convenience store items like maps, air fresheners, food, lottery tickets, alcohol, etc.</a:t>
            </a:r>
            <a:endParaRPr lang="en-US" sz="1800" b="0" i="0" u="none" strike="noStrike" dirty="0">
              <a:effectLst/>
              <a:latin typeface="Arial" panose="020B0604020202020204" pitchFamily="34" charset="0"/>
            </a:endParaRPr>
          </a:p>
          <a:p>
            <a:pPr marL="0" marR="0" lvl="0" indent="0" algn="l" defTabSz="914400" rtl="0" eaLnBrk="1" fontAlgn="t" latinLnBrk="0" hangingPunct="1">
              <a:lnSpc>
                <a:spcPct val="100000"/>
              </a:lnSpc>
              <a:spcBef>
                <a:spcPts val="0"/>
              </a:spcBef>
              <a:spcAft>
                <a:spcPts val="0"/>
              </a:spcAft>
              <a:buClr>
                <a:srgbClr val="000000"/>
              </a:buClr>
              <a:buSzPts val="1400"/>
              <a:buFont typeface="Arial"/>
              <a:buNone/>
              <a:tabLst/>
              <a:defRPr/>
            </a:pPr>
            <a:r>
              <a:rPr lang="en-US" sz="1800" b="0" i="0" u="none" strike="noStrike" dirty="0">
                <a:solidFill>
                  <a:srgbClr val="222268"/>
                </a:solidFill>
                <a:effectLst/>
                <a:latin typeface="Arial" panose="020B0604020202020204" pitchFamily="34" charset="0"/>
                <a:ea typeface="Arial" panose="020B0604020202020204" pitchFamily="34" charset="0"/>
                <a:cs typeface="Arial" panose="020B0604020202020204" pitchFamily="34" charset="0"/>
              </a:rPr>
              <a:t>Over-maintenance of vehicle or excessive car washes or details</a:t>
            </a:r>
          </a:p>
          <a:p>
            <a:pPr marL="0" marR="0" lvl="0" indent="0" algn="l" defTabSz="914400" rtl="0" eaLnBrk="1" fontAlgn="t" latinLnBrk="0" hangingPunct="1">
              <a:lnSpc>
                <a:spcPct val="100000"/>
              </a:lnSpc>
              <a:spcBef>
                <a:spcPts val="0"/>
              </a:spcBef>
              <a:spcAft>
                <a:spcPts val="0"/>
              </a:spcAft>
              <a:buClr>
                <a:srgbClr val="000000"/>
              </a:buClr>
              <a:buSzPts val="1400"/>
              <a:buFont typeface="Arial"/>
              <a:buNone/>
              <a:tabLst/>
              <a:defRPr/>
            </a:pPr>
            <a:r>
              <a:rPr lang="en-US" sz="1800" b="0" i="0" u="none" strike="noStrike" dirty="0">
                <a:solidFill>
                  <a:srgbClr val="222268"/>
                </a:solidFill>
                <a:effectLst/>
                <a:latin typeface="Arial" panose="020B0604020202020204" pitchFamily="34" charset="0"/>
                <a:ea typeface="Arial" panose="020B0604020202020204" pitchFamily="34" charset="0"/>
                <a:cs typeface="Arial" panose="020B0604020202020204" pitchFamily="34" charset="0"/>
              </a:rPr>
              <a:t>Purchases at part stores, upgrading tires, accessories such as snow plows without prior approval from Fleet Service Representative</a:t>
            </a:r>
            <a:endParaRPr lang="en-US" sz="1800" b="0" i="0" u="none" strike="noStrike" dirty="0">
              <a:effectLst/>
              <a:latin typeface="Arial" panose="020B0604020202020204" pitchFamily="34" charset="0"/>
            </a:endParaRPr>
          </a:p>
        </p:txBody>
      </p:sp>
      <p:sp>
        <p:nvSpPr>
          <p:cNvPr id="483" name="Google Shape;483;g1fa88dc88a7_22_149: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1fa88dc88a7_22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9" name="Google Shape;489;g1fa88dc88a7_22_159: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560"/>
              </a:spcBef>
              <a:spcAft>
                <a:spcPts val="0"/>
              </a:spcAft>
              <a:buClr>
                <a:srgbClr val="000000"/>
              </a:buClr>
              <a:buSzPts val="1400"/>
              <a:buFont typeface="Arial"/>
              <a:buNone/>
              <a:tabLst/>
              <a:defRPr/>
            </a:pPr>
            <a:r>
              <a:rPr lang="en-US" dirty="0">
                <a:latin typeface="Arial"/>
                <a:ea typeface="Arial"/>
                <a:cs typeface="Arial"/>
                <a:sym typeface="Arial"/>
              </a:rPr>
              <a:t>Let’s talk a little more about how to pay for Electric Vehicle (or EV) charging.</a:t>
            </a:r>
          </a:p>
          <a:p>
            <a:pPr marL="0" lvl="0" indent="0" algn="l" rtl="0">
              <a:lnSpc>
                <a:spcPct val="100000"/>
              </a:lnSpc>
              <a:spcBef>
                <a:spcPts val="1560"/>
              </a:spcBef>
              <a:spcAft>
                <a:spcPts val="0"/>
              </a:spcAft>
              <a:buNone/>
            </a:pPr>
            <a:endParaRPr lang="en-US" dirty="0"/>
          </a:p>
          <a:p>
            <a:pPr marL="0" marR="0" lvl="0" indent="0" algn="l" defTabSz="914400" rtl="0" eaLnBrk="1" fontAlgn="auto" latinLnBrk="0" hangingPunct="1">
              <a:lnSpc>
                <a:spcPct val="100000"/>
              </a:lnSpc>
              <a:spcBef>
                <a:spcPts val="1560"/>
              </a:spcBef>
              <a:spcAft>
                <a:spcPts val="0"/>
              </a:spcAft>
              <a:buClr>
                <a:srgbClr val="000000"/>
              </a:buClr>
              <a:buSzPts val="1400"/>
              <a:buFont typeface="Arial"/>
              <a:buNone/>
              <a:tabLst/>
              <a:defRPr/>
            </a:pPr>
            <a:r>
              <a:rPr lang="en-US" dirty="0"/>
              <a:t>Public Law 116-160, the “Charging Helps Agencies Realize General Efficiencies” Act or the “CHARGE” Act, required GSA to issue guidance on the use of charge cards to pay for charging federally-owned or managed EVs used for official government business at commercial charging stations.</a:t>
            </a:r>
            <a:endParaRPr lang="en-US" b="0" i="0" dirty="0">
              <a:solidFill>
                <a:srgbClr val="505050"/>
              </a:solidFill>
              <a:effectLst/>
              <a:latin typeface="Roboto" panose="02000000000000000000" pitchFamily="2" charset="0"/>
            </a:endParaRPr>
          </a:p>
          <a:p>
            <a:pPr marL="0" marR="0" lvl="0" indent="0" algn="l" defTabSz="914400" rtl="0" eaLnBrk="1" fontAlgn="auto" latinLnBrk="0" hangingPunct="1">
              <a:lnSpc>
                <a:spcPct val="100000"/>
              </a:lnSpc>
              <a:spcBef>
                <a:spcPts val="1560"/>
              </a:spcBef>
              <a:spcAft>
                <a:spcPts val="0"/>
              </a:spcAft>
              <a:buClr>
                <a:srgbClr val="000000"/>
              </a:buClr>
              <a:buSzPts val="1400"/>
              <a:buFont typeface="Arial"/>
              <a:buNone/>
              <a:tabLst/>
              <a:defRPr/>
            </a:pPr>
            <a:endParaRPr lang="en-US" b="0" i="0" dirty="0">
              <a:solidFill>
                <a:srgbClr val="505050"/>
              </a:solidFill>
              <a:effectLst/>
              <a:latin typeface="Roboto" panose="02000000000000000000" pitchFamily="2" charset="0"/>
            </a:endParaRPr>
          </a:p>
          <a:p>
            <a:pPr marL="0" marR="0" lvl="0" indent="0" algn="l" defTabSz="914400" rtl="0" eaLnBrk="1" fontAlgn="auto" latinLnBrk="0" hangingPunct="1">
              <a:lnSpc>
                <a:spcPct val="100000"/>
              </a:lnSpc>
              <a:spcBef>
                <a:spcPts val="1560"/>
              </a:spcBef>
              <a:spcAft>
                <a:spcPts val="0"/>
              </a:spcAft>
              <a:buClr>
                <a:srgbClr val="000000"/>
              </a:buClr>
              <a:buSzPts val="1400"/>
              <a:buFont typeface="Arial"/>
              <a:buNone/>
              <a:tabLst/>
              <a:defRPr/>
            </a:pPr>
            <a:r>
              <a:rPr lang="en-US" dirty="0"/>
              <a:t>GSA SmartPay issued Smart Bulletin 36, which provides operational guidance regarding the CHARGE Act.</a:t>
            </a:r>
            <a:endParaRPr lang="en-US" b="0" i="0" dirty="0">
              <a:solidFill>
                <a:srgbClr val="505050"/>
              </a:solidFill>
              <a:effectLst/>
              <a:latin typeface="Roboto" panose="02000000000000000000" pitchFamily="2" charset="0"/>
            </a:endParaRPr>
          </a:p>
        </p:txBody>
      </p:sp>
      <p:sp>
        <p:nvSpPr>
          <p:cNvPr id="490" name="Google Shape;490;g1fa88dc88a7_22_15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35</a:t>
            </a:fld>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1fa88dc88a7_22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9" name="Google Shape;489;g1fa88dc88a7_22_159: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560"/>
              </a:spcBef>
              <a:spcAft>
                <a:spcPts val="0"/>
              </a:spcAft>
              <a:buNone/>
            </a:pPr>
            <a:r>
              <a:rPr lang="en-US" dirty="0">
                <a:latin typeface="Arial"/>
                <a:ea typeface="Arial"/>
                <a:cs typeface="Arial"/>
                <a:sym typeface="Arial"/>
              </a:rPr>
              <a:t>So, please take a look at Smart Bulletin 36 when you have a moment. </a:t>
            </a:r>
          </a:p>
          <a:p>
            <a:pPr marL="0" lvl="0" indent="0" algn="l" rtl="0">
              <a:lnSpc>
                <a:spcPct val="100000"/>
              </a:lnSpc>
              <a:spcBef>
                <a:spcPts val="1560"/>
              </a:spcBef>
              <a:spcAft>
                <a:spcPts val="0"/>
              </a:spcAft>
              <a:buNone/>
            </a:pPr>
            <a:endParaRPr lang="en-US" dirty="0">
              <a:latin typeface="Arial"/>
              <a:ea typeface="Arial"/>
              <a:cs typeface="Arial"/>
              <a:sym typeface="Arial"/>
            </a:endParaRPr>
          </a:p>
          <a:p>
            <a:pPr marL="0" lvl="0" indent="0" algn="l" rtl="0">
              <a:lnSpc>
                <a:spcPct val="100000"/>
              </a:lnSpc>
              <a:spcBef>
                <a:spcPts val="1560"/>
              </a:spcBef>
              <a:spcAft>
                <a:spcPts val="0"/>
              </a:spcAft>
              <a:buNone/>
            </a:pPr>
            <a:r>
              <a:rPr lang="en-US" dirty="0">
                <a:latin typeface="Arial"/>
                <a:ea typeface="Arial"/>
                <a:cs typeface="Arial"/>
                <a:sym typeface="Arial"/>
              </a:rPr>
              <a:t>In short, the bulletin says GSA SmartPay charge cards can be used for both per transaction and subscriptions for EV charging - as long as your agency policy allows it and as long as the FAR allows it.</a:t>
            </a:r>
          </a:p>
          <a:p>
            <a:pPr marL="0" lvl="0" indent="0" algn="l" rtl="0">
              <a:lnSpc>
                <a:spcPct val="100000"/>
              </a:lnSpc>
              <a:spcBef>
                <a:spcPts val="1560"/>
              </a:spcBef>
              <a:spcAft>
                <a:spcPts val="1200"/>
              </a:spcAft>
              <a:buNone/>
            </a:pPr>
            <a:endParaRPr lang="en-US" dirty="0">
              <a:latin typeface="Arial"/>
              <a:ea typeface="Arial"/>
              <a:cs typeface="Arial"/>
              <a:sym typeface="Arial"/>
            </a:endParaRPr>
          </a:p>
          <a:p>
            <a:pPr marL="0" lvl="0" indent="0" algn="l" rtl="0">
              <a:lnSpc>
                <a:spcPct val="100000"/>
              </a:lnSpc>
              <a:spcBef>
                <a:spcPts val="1560"/>
              </a:spcBef>
              <a:spcAft>
                <a:spcPts val="1200"/>
              </a:spcAft>
              <a:buNone/>
            </a:pPr>
            <a:r>
              <a:rPr lang="en-US" dirty="0"/>
              <a:t>The type of GSA SmartPay charge card to be used (purchase, travel, integrated and/or fleet) to complete the charging transaction must comply with agency policy. </a:t>
            </a:r>
          </a:p>
          <a:p>
            <a:pPr marL="0" lvl="0" indent="0" algn="l" rtl="0">
              <a:lnSpc>
                <a:spcPct val="100000"/>
              </a:lnSpc>
              <a:spcBef>
                <a:spcPts val="1560"/>
              </a:spcBef>
              <a:spcAft>
                <a:spcPts val="1200"/>
              </a:spcAft>
              <a:buNone/>
            </a:pPr>
            <a:endParaRPr lang="en-US" dirty="0"/>
          </a:p>
          <a:p>
            <a:pPr marL="0" lvl="0" indent="0" algn="l" rtl="0">
              <a:lnSpc>
                <a:spcPct val="100000"/>
              </a:lnSpc>
              <a:spcBef>
                <a:spcPts val="1560"/>
              </a:spcBef>
              <a:spcAft>
                <a:spcPts val="1200"/>
              </a:spcAft>
              <a:buNone/>
            </a:pPr>
            <a:r>
              <a:rPr lang="en-US" dirty="0"/>
              <a:t>So, the specific type of GSA SmartPay solution used to pay for EV charging may differ depending on agency-specific policy.</a:t>
            </a:r>
            <a:endParaRPr lang="en-US" dirty="0">
              <a:latin typeface="Arial"/>
              <a:ea typeface="Arial"/>
              <a:cs typeface="Arial"/>
              <a:sym typeface="Arial"/>
            </a:endParaRPr>
          </a:p>
        </p:txBody>
      </p:sp>
      <p:sp>
        <p:nvSpPr>
          <p:cNvPr id="490" name="Google Shape;490;g1fa88dc88a7_22_15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36</a:t>
            </a:fld>
            <a:endParaRPr dirty="0"/>
          </a:p>
        </p:txBody>
      </p:sp>
    </p:spTree>
    <p:extLst>
      <p:ext uri="{BB962C8B-B14F-4D97-AF65-F5344CB8AC3E}">
        <p14:creationId xmlns:p14="http://schemas.microsoft.com/office/powerpoint/2010/main" val="18661884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1fa88dc88a7_22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9" name="Google Shape;489;g1fa88dc88a7_22_159: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560"/>
              </a:spcBef>
              <a:spcAft>
                <a:spcPts val="0"/>
              </a:spcAft>
              <a:buNone/>
            </a:pPr>
            <a:r>
              <a:rPr lang="en-US" dirty="0">
                <a:latin typeface="Arial"/>
                <a:ea typeface="Arial"/>
                <a:cs typeface="Arial"/>
                <a:sym typeface="Arial"/>
              </a:rPr>
              <a:t>Some information to consider if you are working on crafting your agency’s EV charging policy…..</a:t>
            </a:r>
          </a:p>
          <a:p>
            <a:pPr marL="0" lvl="0" indent="0" algn="l" rtl="0">
              <a:lnSpc>
                <a:spcPct val="100000"/>
              </a:lnSpc>
              <a:spcBef>
                <a:spcPts val="1560"/>
              </a:spcBef>
              <a:spcAft>
                <a:spcPts val="0"/>
              </a:spcAft>
              <a:buNone/>
            </a:pPr>
            <a:endParaRPr lang="en-US" dirty="0">
              <a:latin typeface="Arial"/>
              <a:ea typeface="Arial"/>
              <a:cs typeface="Arial"/>
              <a:sym typeface="Arial"/>
            </a:endParaRPr>
          </a:p>
          <a:p>
            <a:pPr marL="0" marR="0" lvl="0" indent="0" algn="l" defTabSz="914400" rtl="0" eaLnBrk="1" fontAlgn="auto" latinLnBrk="0" hangingPunct="1">
              <a:lnSpc>
                <a:spcPct val="100000"/>
              </a:lnSpc>
              <a:spcBef>
                <a:spcPts val="1560"/>
              </a:spcBef>
              <a:spcAft>
                <a:spcPts val="0"/>
              </a:spcAft>
              <a:buClr>
                <a:srgbClr val="000000"/>
              </a:buClr>
              <a:buSzPts val="1400"/>
              <a:buFont typeface="Arial"/>
              <a:buNone/>
              <a:tabLst/>
              <a:defRPr/>
            </a:pPr>
            <a:r>
              <a:rPr lang="en-US" sz="1200" dirty="0">
                <a:solidFill>
                  <a:srgbClr val="005A92"/>
                </a:solidFill>
              </a:rPr>
              <a:t>GSA SmartPay contractor bank charge cards (including WEX and Voyager fleet cards) can be used to pay at some charging stations.</a:t>
            </a:r>
            <a:endParaRPr lang="en-US" dirty="0">
              <a:latin typeface="Arial"/>
              <a:ea typeface="Arial"/>
              <a:cs typeface="Arial"/>
              <a:sym typeface="Arial"/>
            </a:endParaRPr>
          </a:p>
          <a:p>
            <a:pPr marL="0" lvl="0" indent="0" algn="l" rtl="0">
              <a:lnSpc>
                <a:spcPct val="100000"/>
              </a:lnSpc>
              <a:spcBef>
                <a:spcPts val="1560"/>
              </a:spcBef>
              <a:spcAft>
                <a:spcPts val="0"/>
              </a:spcAft>
              <a:buNone/>
            </a:pPr>
            <a:endParaRPr lang="en-US" dirty="0">
              <a:latin typeface="Arial"/>
              <a:ea typeface="Arial"/>
              <a:cs typeface="Arial"/>
              <a:sym typeface="Arial"/>
            </a:endParaRPr>
          </a:p>
          <a:p>
            <a:pPr marL="0" lvl="0" indent="0" algn="l" rtl="0">
              <a:lnSpc>
                <a:spcPct val="100000"/>
              </a:lnSpc>
              <a:spcBef>
                <a:spcPts val="1560"/>
              </a:spcBef>
              <a:spcAft>
                <a:spcPts val="0"/>
              </a:spcAft>
              <a:buNone/>
            </a:pPr>
            <a:r>
              <a:rPr lang="en-US" dirty="0">
                <a:latin typeface="Arial"/>
                <a:ea typeface="Arial"/>
                <a:cs typeface="Arial"/>
                <a:sym typeface="Arial"/>
              </a:rPr>
              <a:t>However, other charging station networks only accept Visa or Mastercard branded cards - not WEX or Voyager – through their respective payment apps and terminals.</a:t>
            </a:r>
          </a:p>
          <a:p>
            <a:pPr marL="0" lvl="0" indent="0" algn="l" rtl="0">
              <a:lnSpc>
                <a:spcPct val="100000"/>
              </a:lnSpc>
              <a:spcBef>
                <a:spcPts val="1560"/>
              </a:spcBef>
              <a:spcAft>
                <a:spcPts val="0"/>
              </a:spcAft>
              <a:buNone/>
            </a:pPr>
            <a:endParaRPr dirty="0">
              <a:latin typeface="Arial"/>
              <a:ea typeface="Arial"/>
              <a:cs typeface="Arial"/>
              <a:sym typeface="Arial"/>
            </a:endParaRPr>
          </a:p>
          <a:p>
            <a:pPr marL="0" lvl="0" indent="0" algn="l" rtl="0">
              <a:lnSpc>
                <a:spcPct val="100000"/>
              </a:lnSpc>
              <a:spcBef>
                <a:spcPts val="1560"/>
              </a:spcBef>
              <a:spcAft>
                <a:spcPts val="1200"/>
              </a:spcAft>
              <a:buNone/>
            </a:pPr>
            <a:r>
              <a:rPr lang="en-US" dirty="0">
                <a:latin typeface="Arial"/>
                <a:ea typeface="Arial"/>
                <a:cs typeface="Arial"/>
                <a:sym typeface="Arial"/>
              </a:rPr>
              <a:t>Certain charging stations have card readers for walk-up payment, while others do not. </a:t>
            </a:r>
          </a:p>
          <a:p>
            <a:pPr marL="0" lvl="0" indent="0" algn="l" rtl="0">
              <a:lnSpc>
                <a:spcPct val="100000"/>
              </a:lnSpc>
              <a:spcBef>
                <a:spcPts val="1560"/>
              </a:spcBef>
              <a:spcAft>
                <a:spcPts val="1200"/>
              </a:spcAft>
              <a:buNone/>
            </a:pPr>
            <a:endParaRPr lang="en-US" dirty="0">
              <a:latin typeface="Arial"/>
              <a:cs typeface="Arial"/>
              <a:sym typeface="Arial"/>
            </a:endParaRPr>
          </a:p>
          <a:p>
            <a:pPr marL="0" lvl="0" indent="0" algn="l" rtl="0">
              <a:lnSpc>
                <a:spcPct val="100000"/>
              </a:lnSpc>
              <a:spcBef>
                <a:spcPts val="1560"/>
              </a:spcBef>
              <a:spcAft>
                <a:spcPts val="1200"/>
              </a:spcAft>
              <a:buNone/>
            </a:pPr>
            <a:r>
              <a:rPr lang="en-US" dirty="0"/>
              <a:t>If there is not card reader, RFID cards and key fobs that are linked to a GSA SmartPay card may have to be used by drivers to make payment.</a:t>
            </a:r>
          </a:p>
          <a:p>
            <a:pPr marL="0" lvl="0" indent="0" algn="l" rtl="0">
              <a:lnSpc>
                <a:spcPct val="100000"/>
              </a:lnSpc>
              <a:spcBef>
                <a:spcPts val="1560"/>
              </a:spcBef>
              <a:spcAft>
                <a:spcPts val="1200"/>
              </a:spcAft>
              <a:buNone/>
            </a:pPr>
            <a:endParaRPr lang="en-US" dirty="0">
              <a:latin typeface="Arial"/>
              <a:ea typeface="Arial"/>
              <a:cs typeface="Arial"/>
              <a:sym typeface="Arial"/>
            </a:endParaRPr>
          </a:p>
          <a:p>
            <a:pPr marL="0" lvl="0" indent="0" algn="l" rtl="0">
              <a:lnSpc>
                <a:spcPct val="100000"/>
              </a:lnSpc>
              <a:spcBef>
                <a:spcPts val="1560"/>
              </a:spcBef>
              <a:spcAft>
                <a:spcPts val="1200"/>
              </a:spcAft>
              <a:buNone/>
            </a:pPr>
            <a:r>
              <a:rPr lang="en-US" dirty="0">
                <a:latin typeface="Arial"/>
                <a:ea typeface="Arial"/>
                <a:cs typeface="Arial"/>
                <a:sym typeface="Arial"/>
              </a:rPr>
              <a:t>So, there is a lot of variety in brand acceptance and how to pay at charging stations.</a:t>
            </a:r>
          </a:p>
          <a:p>
            <a:pPr marL="0" lvl="0" indent="0" algn="l" rtl="0">
              <a:lnSpc>
                <a:spcPct val="100000"/>
              </a:lnSpc>
              <a:spcBef>
                <a:spcPts val="1560"/>
              </a:spcBef>
              <a:spcAft>
                <a:spcPts val="1200"/>
              </a:spcAft>
              <a:buNone/>
            </a:pPr>
            <a:endParaRPr lang="en-US" dirty="0">
              <a:latin typeface="Arial"/>
              <a:ea typeface="Arial"/>
              <a:cs typeface="Arial"/>
              <a:sym typeface="Arial"/>
            </a:endParaRPr>
          </a:p>
          <a:p>
            <a:pPr marL="0" lvl="0" indent="0" algn="l" rtl="0">
              <a:lnSpc>
                <a:spcPct val="100000"/>
              </a:lnSpc>
              <a:spcBef>
                <a:spcPts val="1560"/>
              </a:spcBef>
              <a:spcAft>
                <a:spcPts val="1200"/>
              </a:spcAft>
              <a:buNone/>
            </a:pPr>
            <a:r>
              <a:rPr lang="en-US" b="1" dirty="0">
                <a:latin typeface="Arial"/>
                <a:ea typeface="Arial"/>
                <a:cs typeface="Arial"/>
                <a:sym typeface="Arial"/>
              </a:rPr>
              <a:t>Please make sure your drivers understand your agency’s policy for EV charging, so that they’ll know where they’re able to charge their vehicle and how to pay for it.</a:t>
            </a:r>
          </a:p>
        </p:txBody>
      </p:sp>
      <p:sp>
        <p:nvSpPr>
          <p:cNvPr id="490" name="Google Shape;490;g1fa88dc88a7_22_15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37</a:t>
            </a:fld>
            <a:endParaRPr dirty="0"/>
          </a:p>
        </p:txBody>
      </p:sp>
    </p:spTree>
    <p:extLst>
      <p:ext uri="{BB962C8B-B14F-4D97-AF65-F5344CB8AC3E}">
        <p14:creationId xmlns:p14="http://schemas.microsoft.com/office/powerpoint/2010/main" val="15579527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fa88dc88a7_22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6" name="Google Shape;496;g1fa88dc88a7_22_16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560"/>
              </a:spcBef>
              <a:spcAft>
                <a:spcPts val="0"/>
              </a:spcAft>
              <a:buNone/>
            </a:pPr>
            <a:r>
              <a:rPr lang="en-US" dirty="0">
                <a:latin typeface="Arial"/>
                <a:ea typeface="Arial"/>
                <a:cs typeface="Arial"/>
                <a:sym typeface="Arial"/>
              </a:rPr>
              <a:t>My office - the Center for Charge Card Management - and the contractor banks will continue to pursue relationships with charge station providers to increase access and acceptance at more charging networks for federal agencies.</a:t>
            </a:r>
            <a:endParaRPr dirty="0">
              <a:latin typeface="Arial"/>
              <a:ea typeface="Arial"/>
              <a:cs typeface="Arial"/>
              <a:sym typeface="Arial"/>
            </a:endParaRPr>
          </a:p>
          <a:p>
            <a:pPr marL="0" lvl="0" indent="0" algn="l" rtl="0">
              <a:lnSpc>
                <a:spcPct val="100000"/>
              </a:lnSpc>
              <a:spcBef>
                <a:spcPts val="1560"/>
              </a:spcBef>
              <a:spcAft>
                <a:spcPts val="1200"/>
              </a:spcAft>
              <a:buNone/>
            </a:pPr>
            <a:endParaRPr lang="en-US" dirty="0">
              <a:latin typeface="Arial"/>
              <a:ea typeface="Arial"/>
              <a:cs typeface="Arial"/>
              <a:sym typeface="Arial"/>
            </a:endParaRPr>
          </a:p>
        </p:txBody>
      </p:sp>
      <p:sp>
        <p:nvSpPr>
          <p:cNvPr id="497" name="Google Shape;497;g1fa88dc88a7_22_16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38</a:t>
            </a:fld>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1fa88dc88a7_22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0" name="Google Shape;510;g1fa88dc88a7_22_17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US" dirty="0">
                <a:solidFill>
                  <a:schemeClr val="dk1"/>
                </a:solidFill>
                <a:latin typeface="Arial"/>
                <a:ea typeface="Arial"/>
                <a:cs typeface="Arial"/>
                <a:sym typeface="Arial"/>
              </a:rPr>
              <a:t>Toll payment policy is greatly debated among agencies and, ultimately, agency policy dictates how tolls will be paid.  I will say that, most times, agencies seem to use the travel card when their account holders are on TDY.  But other agencies may choose to use another form of payment.  </a:t>
            </a:r>
          </a:p>
          <a:p>
            <a:pPr marL="0" lvl="0" indent="0" algn="l" rtl="0">
              <a:lnSpc>
                <a:spcPct val="115000"/>
              </a:lnSpc>
              <a:spcBef>
                <a:spcPts val="400"/>
              </a:spcBef>
              <a:spcAft>
                <a:spcPts val="0"/>
              </a:spcAft>
              <a:buNone/>
            </a:pPr>
            <a:endParaRPr lang="en-US" b="1" dirty="0">
              <a:solidFill>
                <a:schemeClr val="dk1"/>
              </a:solidFill>
              <a:latin typeface="Arial"/>
              <a:ea typeface="Arial"/>
              <a:cs typeface="Arial"/>
              <a:sym typeface="Arial"/>
            </a:endParaRPr>
          </a:p>
          <a:p>
            <a:pPr marL="0" lvl="0" indent="0" algn="l" rtl="0">
              <a:lnSpc>
                <a:spcPct val="115000"/>
              </a:lnSpc>
              <a:spcBef>
                <a:spcPts val="400"/>
              </a:spcBef>
              <a:spcAft>
                <a:spcPts val="0"/>
              </a:spcAft>
              <a:buNone/>
            </a:pPr>
            <a:r>
              <a:rPr lang="en-US" b="1" dirty="0">
                <a:solidFill>
                  <a:schemeClr val="dk1"/>
                </a:solidFill>
                <a:latin typeface="Arial"/>
                <a:ea typeface="Arial"/>
                <a:cs typeface="Arial"/>
                <a:sym typeface="Arial"/>
              </a:rPr>
              <a:t>So, </a:t>
            </a:r>
            <a:r>
              <a:rPr lang="en-US" b="1" dirty="0">
                <a:latin typeface="Arial"/>
                <a:ea typeface="Arial"/>
                <a:cs typeface="Arial"/>
                <a:sym typeface="Arial"/>
              </a:rPr>
              <a:t>please make sure you know your</a:t>
            </a:r>
            <a:r>
              <a:rPr lang="en-US" b="1" dirty="0">
                <a:solidFill>
                  <a:schemeClr val="dk1"/>
                </a:solidFill>
                <a:latin typeface="Arial"/>
                <a:ea typeface="Arial"/>
                <a:cs typeface="Arial"/>
                <a:sym typeface="Arial"/>
              </a:rPr>
              <a:t> agency’s policy on toll payments and please </a:t>
            </a:r>
            <a:r>
              <a:rPr lang="en-US" b="1" dirty="0">
                <a:latin typeface="Arial"/>
                <a:ea typeface="Arial"/>
                <a:cs typeface="Arial"/>
                <a:sym typeface="Arial"/>
              </a:rPr>
              <a:t>share that policy with your account holders.</a:t>
            </a:r>
            <a:endParaRPr b="1" dirty="0">
              <a:solidFill>
                <a:schemeClr val="dk1"/>
              </a:solidFill>
              <a:latin typeface="Arial"/>
              <a:ea typeface="Arial"/>
              <a:cs typeface="Arial"/>
              <a:sym typeface="Arial"/>
            </a:endParaRPr>
          </a:p>
        </p:txBody>
      </p:sp>
      <p:sp>
        <p:nvSpPr>
          <p:cNvPr id="511" name="Google Shape;511;g1fa88dc88a7_22_17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39</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a2f67c5bc6_2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7" name="Google Shape;187;g1a2f67c5bc6_2_5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dirty="0">
                <a:solidFill>
                  <a:schemeClr val="dk1"/>
                </a:solidFill>
                <a:latin typeface="Arial"/>
                <a:ea typeface="Arial"/>
                <a:cs typeface="Arial"/>
                <a:sym typeface="Arial"/>
              </a:rPr>
              <a:t>For the GSA SmartPay 3 program, also called SP3, there are two contractor banks:  Citibank and U.S. Bank.</a:t>
            </a:r>
            <a:endParaRPr dirty="0">
              <a:latin typeface="Arial"/>
              <a:ea typeface="Arial"/>
              <a:cs typeface="Arial"/>
              <a:sym typeface="Arial"/>
            </a:endParaRPr>
          </a:p>
          <a:p>
            <a:pPr marL="0" lvl="0" indent="0" algn="l" rtl="0">
              <a:lnSpc>
                <a:spcPct val="115000"/>
              </a:lnSpc>
              <a:spcBef>
                <a:spcPts val="400"/>
              </a:spcBef>
              <a:spcAft>
                <a:spcPts val="0"/>
              </a:spcAft>
              <a:buClr>
                <a:schemeClr val="dk1"/>
              </a:buClr>
              <a:buSzPts val="1100"/>
              <a:buFont typeface="Arial"/>
              <a:buNone/>
            </a:pPr>
            <a:endParaRPr dirty="0">
              <a:latin typeface="Arial"/>
              <a:ea typeface="Arial"/>
              <a:cs typeface="Arial"/>
              <a:sym typeface="Arial"/>
            </a:endParaRPr>
          </a:p>
          <a:p>
            <a:pPr marL="0" lvl="0" indent="0" algn="l" rtl="0">
              <a:lnSpc>
                <a:spcPct val="115000"/>
              </a:lnSpc>
              <a:spcBef>
                <a:spcPts val="400"/>
              </a:spcBef>
              <a:spcAft>
                <a:spcPts val="0"/>
              </a:spcAft>
              <a:buClr>
                <a:schemeClr val="dk1"/>
              </a:buClr>
              <a:buSzPts val="1100"/>
              <a:buFont typeface="Arial"/>
              <a:buNone/>
            </a:pPr>
            <a:r>
              <a:rPr lang="en-US" dirty="0">
                <a:solidFill>
                  <a:schemeClr val="dk1"/>
                </a:solidFill>
                <a:latin typeface="Arial"/>
                <a:ea typeface="Arial"/>
                <a:cs typeface="Arial"/>
                <a:sym typeface="Arial"/>
              </a:rPr>
              <a:t>Agencies pay no direct fees for using the GSA SmartPay program.</a:t>
            </a:r>
            <a:endParaRPr dirty="0">
              <a:latin typeface="Arial"/>
              <a:ea typeface="Arial"/>
              <a:cs typeface="Arial"/>
              <a:sym typeface="Arial"/>
            </a:endParaRPr>
          </a:p>
          <a:p>
            <a:pPr marL="0" lvl="0" indent="0" algn="l" rtl="0">
              <a:lnSpc>
                <a:spcPct val="115000"/>
              </a:lnSpc>
              <a:spcBef>
                <a:spcPts val="400"/>
              </a:spcBef>
              <a:spcAft>
                <a:spcPts val="0"/>
              </a:spcAft>
              <a:buClr>
                <a:schemeClr val="dk1"/>
              </a:buClr>
              <a:buSzPts val="1100"/>
              <a:buFont typeface="Arial"/>
              <a:buNone/>
            </a:pPr>
            <a:endParaRPr dirty="0">
              <a:latin typeface="Arial"/>
              <a:ea typeface="Arial"/>
              <a:cs typeface="Arial"/>
              <a:sym typeface="Arial"/>
            </a:endParaRPr>
          </a:p>
          <a:p>
            <a:pPr marL="0" lvl="0" indent="0" algn="l" rtl="0">
              <a:lnSpc>
                <a:spcPct val="115000"/>
              </a:lnSpc>
              <a:spcBef>
                <a:spcPts val="400"/>
              </a:spcBef>
              <a:spcAft>
                <a:spcPts val="0"/>
              </a:spcAft>
              <a:buClr>
                <a:schemeClr val="dk1"/>
              </a:buClr>
              <a:buSzPts val="1100"/>
              <a:buFont typeface="Arial"/>
              <a:buNone/>
            </a:pPr>
            <a:r>
              <a:rPr lang="en-US" dirty="0">
                <a:solidFill>
                  <a:schemeClr val="dk1"/>
                </a:solidFill>
                <a:latin typeface="Arial"/>
                <a:ea typeface="Arial"/>
                <a:cs typeface="Arial"/>
                <a:sym typeface="Arial"/>
              </a:rPr>
              <a:t>And, one of the very best parts of the program for agencies, is the opportunity to earn refunds, which we’ll talk about in a bit later on.</a:t>
            </a:r>
            <a:endParaRPr dirty="0">
              <a:solidFill>
                <a:schemeClr val="dk1"/>
              </a:solidFill>
              <a:latin typeface="Arial"/>
              <a:ea typeface="Arial"/>
              <a:cs typeface="Arial"/>
              <a:sym typeface="Arial"/>
            </a:endParaRPr>
          </a:p>
          <a:p>
            <a:pPr marL="0" lvl="0" indent="0" algn="l" rtl="0">
              <a:spcBef>
                <a:spcPts val="0"/>
              </a:spcBef>
              <a:spcAft>
                <a:spcPts val="0"/>
              </a:spcAft>
              <a:buNone/>
            </a:pPr>
            <a:endParaRPr dirty="0">
              <a:solidFill>
                <a:schemeClr val="dk1"/>
              </a:solidFill>
            </a:endParaRPr>
          </a:p>
        </p:txBody>
      </p:sp>
      <p:sp>
        <p:nvSpPr>
          <p:cNvPr id="188" name="Google Shape;188;g1a2f67c5bc6_2_5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4</a:t>
            </a:fld>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1fa88dc88a7_22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4" name="Google Shape;524;g1fa88dc88a7_22_189: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US" dirty="0">
                <a:solidFill>
                  <a:schemeClr val="dk1"/>
                </a:solidFill>
                <a:latin typeface="Arial"/>
                <a:ea typeface="Arial"/>
                <a:cs typeface="Arial"/>
                <a:sym typeface="Arial"/>
              </a:rPr>
              <a:t>Agency policy also dictates if purchase, fleet, integrated, or travel charge cards </a:t>
            </a:r>
            <a:r>
              <a:rPr lang="en-US" sz="1200" dirty="0">
                <a:solidFill>
                  <a:srgbClr val="005A92"/>
                </a:solidFill>
              </a:rPr>
              <a:t>can be used to secure toll pass accounts that require a card on file to charge per toll or replenish funds for tolls. </a:t>
            </a:r>
            <a:endParaRPr lang="en-US" dirty="0">
              <a:solidFill>
                <a:schemeClr val="dk1"/>
              </a:solidFill>
              <a:latin typeface="Arial"/>
              <a:ea typeface="Arial"/>
              <a:cs typeface="Arial"/>
              <a:sym typeface="Arial"/>
            </a:endParaRPr>
          </a:p>
          <a:p>
            <a:pPr marL="0" lvl="0" indent="0" algn="l" rtl="0">
              <a:lnSpc>
                <a:spcPct val="115000"/>
              </a:lnSpc>
              <a:spcBef>
                <a:spcPts val="400"/>
              </a:spcBef>
              <a:spcAft>
                <a:spcPts val="0"/>
              </a:spcAft>
              <a:buNone/>
            </a:pPr>
            <a:endParaRPr lang="en-US" dirty="0">
              <a:solidFill>
                <a:schemeClr val="dk1"/>
              </a:solidFill>
              <a:latin typeface="Arial"/>
              <a:ea typeface="Arial"/>
              <a:cs typeface="Arial"/>
              <a:sym typeface="Arial"/>
            </a:endParaRPr>
          </a:p>
          <a:p>
            <a:pPr marL="0" lvl="0" indent="0" algn="l" rtl="0">
              <a:lnSpc>
                <a:spcPct val="115000"/>
              </a:lnSpc>
              <a:spcBef>
                <a:spcPts val="400"/>
              </a:spcBef>
              <a:spcAft>
                <a:spcPts val="0"/>
              </a:spcAft>
              <a:buNone/>
            </a:pPr>
            <a:r>
              <a:rPr lang="en-US" dirty="0">
                <a:solidFill>
                  <a:schemeClr val="dk1"/>
                </a:solidFill>
                <a:latin typeface="Arial"/>
                <a:ea typeface="Arial"/>
                <a:cs typeface="Arial"/>
                <a:sym typeface="Arial"/>
              </a:rPr>
              <a:t>For example, I’ve heard that the </a:t>
            </a:r>
            <a:r>
              <a:rPr lang="en-US" dirty="0">
                <a:latin typeface="Arial"/>
                <a:ea typeface="Arial"/>
                <a:cs typeface="Arial"/>
                <a:sym typeface="Arial"/>
              </a:rPr>
              <a:t>Department of Interior</a:t>
            </a:r>
            <a:r>
              <a:rPr lang="en-US" dirty="0">
                <a:solidFill>
                  <a:schemeClr val="dk1"/>
                </a:solidFill>
                <a:latin typeface="Arial"/>
                <a:ea typeface="Arial"/>
                <a:cs typeface="Arial"/>
                <a:sym typeface="Arial"/>
              </a:rPr>
              <a:t> has a policy for the use of the purchase card to pay for toll passes or transponders and details the circumstances for use.</a:t>
            </a:r>
          </a:p>
          <a:p>
            <a:pPr marL="0" lvl="0" indent="0" algn="l" rtl="0">
              <a:lnSpc>
                <a:spcPct val="115000"/>
              </a:lnSpc>
              <a:spcBef>
                <a:spcPts val="400"/>
              </a:spcBef>
              <a:spcAft>
                <a:spcPts val="0"/>
              </a:spcAft>
              <a:buNone/>
            </a:pPr>
            <a:endParaRPr lang="en-US" dirty="0">
              <a:solidFill>
                <a:schemeClr val="dk1"/>
              </a:solidFill>
              <a:latin typeface="Arial"/>
              <a:ea typeface="Arial"/>
              <a:cs typeface="Arial"/>
              <a:sym typeface="Arial"/>
            </a:endParaRPr>
          </a:p>
          <a:p>
            <a:pPr marL="0" lvl="0" indent="0" algn="l" rtl="0">
              <a:lnSpc>
                <a:spcPct val="115000"/>
              </a:lnSpc>
              <a:spcBef>
                <a:spcPts val="400"/>
              </a:spcBef>
              <a:spcAft>
                <a:spcPts val="0"/>
              </a:spcAft>
              <a:buClr>
                <a:schemeClr val="dk1"/>
              </a:buClr>
              <a:buSzPts val="1100"/>
              <a:buFont typeface="Arial"/>
              <a:buNone/>
            </a:pPr>
            <a:r>
              <a:rPr lang="en-US" b="1" dirty="0">
                <a:latin typeface="Arial"/>
                <a:ea typeface="Arial"/>
                <a:cs typeface="Arial"/>
                <a:sym typeface="Arial"/>
              </a:rPr>
              <a:t>So, please make sure you know your agency’s policy on toll passes and please share it out to your account holders.</a:t>
            </a:r>
            <a:endParaRPr lang="en-US" b="1" dirty="0">
              <a:solidFill>
                <a:schemeClr val="dk1"/>
              </a:solidFill>
              <a:latin typeface="Arial"/>
              <a:ea typeface="Arial"/>
              <a:cs typeface="Arial"/>
              <a:sym typeface="Arial"/>
            </a:endParaRPr>
          </a:p>
        </p:txBody>
      </p:sp>
      <p:sp>
        <p:nvSpPr>
          <p:cNvPr id="525" name="Google Shape;525;g1fa88dc88a7_22_18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40</a:t>
            </a:fld>
            <a:endParaRPr dirty="0"/>
          </a:p>
        </p:txBody>
      </p:sp>
    </p:spTree>
    <p:extLst>
      <p:ext uri="{BB962C8B-B14F-4D97-AF65-F5344CB8AC3E}">
        <p14:creationId xmlns:p14="http://schemas.microsoft.com/office/powerpoint/2010/main" val="8401087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1fa88dc88a7_22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4" name="Google Shape;524;g1fa88dc88a7_22_189: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US" dirty="0">
                <a:solidFill>
                  <a:schemeClr val="dk1"/>
                </a:solidFill>
                <a:latin typeface="Arial"/>
                <a:ea typeface="Arial"/>
                <a:cs typeface="Arial"/>
                <a:sym typeface="Arial"/>
              </a:rPr>
              <a:t>Again, agency policy dictates if purchase, fleet, integrated, or travel charge cards can used for parking and parking passes.  </a:t>
            </a:r>
            <a:endParaRPr dirty="0">
              <a:solidFill>
                <a:schemeClr val="dk1"/>
              </a:solidFill>
              <a:latin typeface="Arial"/>
              <a:ea typeface="Arial"/>
              <a:cs typeface="Arial"/>
              <a:sym typeface="Arial"/>
            </a:endParaRPr>
          </a:p>
          <a:p>
            <a:pPr marL="0" lvl="0" indent="0" algn="l" rtl="0">
              <a:lnSpc>
                <a:spcPct val="115000"/>
              </a:lnSpc>
              <a:spcBef>
                <a:spcPts val="400"/>
              </a:spcBef>
              <a:spcAft>
                <a:spcPts val="0"/>
              </a:spcAft>
              <a:buClr>
                <a:schemeClr val="dk1"/>
              </a:buClr>
              <a:buSzPts val="1100"/>
              <a:buFont typeface="Arial"/>
              <a:buNone/>
            </a:pPr>
            <a:endParaRPr dirty="0">
              <a:solidFill>
                <a:schemeClr val="dk1"/>
              </a:solidFill>
              <a:latin typeface="Arial"/>
              <a:ea typeface="Arial"/>
              <a:cs typeface="Arial"/>
              <a:sym typeface="Arial"/>
            </a:endParaRPr>
          </a:p>
          <a:p>
            <a:pPr marL="0" lvl="0" indent="0" algn="l" rtl="0">
              <a:lnSpc>
                <a:spcPct val="115000"/>
              </a:lnSpc>
              <a:spcBef>
                <a:spcPts val="400"/>
              </a:spcBef>
              <a:spcAft>
                <a:spcPts val="0"/>
              </a:spcAft>
              <a:buClr>
                <a:schemeClr val="dk1"/>
              </a:buClr>
              <a:buSzPts val="1100"/>
              <a:buFont typeface="Arial"/>
              <a:buNone/>
            </a:pPr>
            <a:r>
              <a:rPr lang="en-US" b="1" dirty="0">
                <a:latin typeface="Arial"/>
                <a:ea typeface="Arial"/>
                <a:cs typeface="Arial"/>
                <a:sym typeface="Arial"/>
              </a:rPr>
              <a:t>So, please make sure you know your agency’s policy and that you share it out to your account holders.</a:t>
            </a:r>
            <a:endParaRPr b="1" dirty="0">
              <a:solidFill>
                <a:schemeClr val="dk1"/>
              </a:solidFill>
              <a:latin typeface="Arial"/>
              <a:ea typeface="Arial"/>
              <a:cs typeface="Arial"/>
              <a:sym typeface="Arial"/>
            </a:endParaRPr>
          </a:p>
        </p:txBody>
      </p:sp>
      <p:sp>
        <p:nvSpPr>
          <p:cNvPr id="525" name="Google Shape;525;g1fa88dc88a7_22_18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41</a:t>
            </a:fld>
            <a:endParaRPr dirty="0"/>
          </a:p>
        </p:txBody>
      </p:sp>
    </p:spTree>
    <p:extLst>
      <p:ext uri="{BB962C8B-B14F-4D97-AF65-F5344CB8AC3E}">
        <p14:creationId xmlns:p14="http://schemas.microsoft.com/office/powerpoint/2010/main" val="36884871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1a1e38856cf_1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560" name="Google Shape;560;g1a1e38856cf_1_16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indent="0" algn="l">
              <a:lnSpc>
                <a:spcPct val="150000"/>
              </a:lnSpc>
            </a:pPr>
            <a:r>
              <a:rPr lang="en-US" sz="1200" baseline="0" dirty="0">
                <a:latin typeface="+mn-lt"/>
              </a:rPr>
              <a:t>889 compliance has become another hot topic over recent years and it applies to all business lines including fleet. </a:t>
            </a:r>
          </a:p>
          <a:p>
            <a:pPr marL="0" indent="0" algn="l">
              <a:lnSpc>
                <a:spcPct val="150000"/>
              </a:lnSpc>
            </a:pPr>
            <a:endParaRPr lang="en-US" sz="1200" baseline="0" dirty="0">
              <a:latin typeface="+mn-lt"/>
            </a:endParaRPr>
          </a:p>
          <a:p>
            <a:pPr marL="0" marR="0" lvl="0" indent="0" algn="l" defTabSz="914400" rtl="0" eaLnBrk="1" fontAlgn="auto" latinLnBrk="0" hangingPunct="1">
              <a:lnSpc>
                <a:spcPct val="150000"/>
              </a:lnSpc>
              <a:spcBef>
                <a:spcPts val="0"/>
              </a:spcBef>
              <a:spcAft>
                <a:spcPts val="0"/>
              </a:spcAft>
              <a:buClr>
                <a:srgbClr val="000000"/>
              </a:buClr>
              <a:buSzPts val="1400"/>
              <a:buFont typeface="Arial"/>
              <a:buNone/>
              <a:tabLst/>
              <a:defRPr/>
            </a:pPr>
            <a:r>
              <a:rPr lang="en-US" sz="1200" baseline="0" dirty="0">
                <a:latin typeface="+mn-lt"/>
              </a:rPr>
              <a:t>The Federal Acquisition Regulation (FAR) case 2018-017 prohibits the purchase of covered telecommunications equipment and services from vendors who sell products containing spyware.  These devices could pose a threat to U.S. security by spying on or disrupting communications within the U.S. </a:t>
            </a:r>
          </a:p>
          <a:p>
            <a:pPr marL="0" indent="0" algn="l">
              <a:lnSpc>
                <a:spcPct val="150000"/>
              </a:lnSpc>
            </a:pPr>
            <a:endParaRPr lang="en-US" sz="1200" baseline="0" dirty="0">
              <a:latin typeface="+mn-lt"/>
            </a:endParaRPr>
          </a:p>
          <a:p>
            <a:pPr marL="0" indent="0" algn="l">
              <a:lnSpc>
                <a:spcPct val="150000"/>
              </a:lnSpc>
            </a:pPr>
            <a:r>
              <a:rPr lang="en-US" dirty="0"/>
              <a:t>Section 889 was implemented as part of the FY2019 National Defense Authorization Act. It contains two parts. Part A includes language that prohibits the government from obtaining equipment and services from a defined list of covered entities. This part is applicable to purchases including commercial items and micro-purchases. Part B focuses on language related to prohibition of entering into contracts with covered entities. It is applicable to all contracts, regardless of dollar value or sector.</a:t>
            </a:r>
          </a:p>
          <a:p>
            <a:pPr marL="0" indent="0" algn="l">
              <a:lnSpc>
                <a:spcPct val="150000"/>
              </a:lnSpc>
            </a:pPr>
            <a:endParaRPr lang="en-US" dirty="0"/>
          </a:p>
          <a:p>
            <a:pPr marL="0" indent="0" algn="l">
              <a:lnSpc>
                <a:spcPct val="150000"/>
              </a:lnSpc>
            </a:pPr>
            <a:r>
              <a:rPr lang="en-US" sz="1200" baseline="0" dirty="0">
                <a:latin typeface="+mn-lt"/>
              </a:rPr>
              <a:t>F</a:t>
            </a:r>
            <a:r>
              <a:rPr lang="en-US" dirty="0"/>
              <a:t>leet card transactions generally carry a lower security risk, because the vast majority of fueling transactions and/or vehicle repairs do not involve the procurement of information technology or communication technology. </a:t>
            </a:r>
          </a:p>
          <a:p>
            <a:pPr marL="0" indent="0" algn="l">
              <a:lnSpc>
                <a:spcPct val="150000"/>
              </a:lnSpc>
            </a:pPr>
            <a:endParaRPr lang="en-US" b="0" i="0" dirty="0">
              <a:solidFill>
                <a:srgbClr val="222222"/>
              </a:solidFill>
              <a:effectLst/>
              <a:latin typeface="arial" panose="020B0604020202020204" pitchFamily="34" charset="0"/>
            </a:endParaRPr>
          </a:p>
          <a:p>
            <a:pPr marL="0" indent="0" algn="l">
              <a:lnSpc>
                <a:spcPct val="150000"/>
              </a:lnSpc>
            </a:pPr>
            <a:r>
              <a:rPr lang="en-US" b="0" i="0" dirty="0">
                <a:solidFill>
                  <a:srgbClr val="222222"/>
                </a:solidFill>
                <a:effectLst/>
                <a:latin typeface="arial" panose="020B0604020202020204" pitchFamily="34" charset="0"/>
              </a:rPr>
              <a:t>GSA's Office of Government-wide Policy issued </a:t>
            </a:r>
            <a:r>
              <a:rPr lang="en-US" dirty="0"/>
              <a:t>GSA FMR BULLETIN B-53 </a:t>
            </a:r>
            <a:r>
              <a:rPr lang="en-US" b="0" i="0" dirty="0">
                <a:solidFill>
                  <a:srgbClr val="222222"/>
                </a:solidFill>
                <a:effectLst/>
                <a:latin typeface="arial" panose="020B0604020202020204" pitchFamily="34" charset="0"/>
              </a:rPr>
              <a:t>regarding Section 889 and use of GSA SmartPay Fleet cards. </a:t>
            </a:r>
          </a:p>
          <a:p>
            <a:pPr marL="0" indent="0" algn="l">
              <a:lnSpc>
                <a:spcPct val="150000"/>
              </a:lnSpc>
            </a:pPr>
            <a:endParaRPr lang="en-US" b="0" i="0" dirty="0">
              <a:solidFill>
                <a:srgbClr val="222222"/>
              </a:solidFill>
              <a:effectLst/>
              <a:latin typeface="arial" panose="020B0604020202020204" pitchFamily="34" charset="0"/>
            </a:endParaRPr>
          </a:p>
          <a:p>
            <a:pPr marL="0" indent="0" algn="l">
              <a:lnSpc>
                <a:spcPct val="150000"/>
              </a:lnSpc>
            </a:pPr>
            <a:r>
              <a:rPr lang="en-US" b="0" i="0" dirty="0">
                <a:solidFill>
                  <a:srgbClr val="222222"/>
                </a:solidFill>
                <a:effectLst/>
                <a:latin typeface="arial" panose="020B0604020202020204" pitchFamily="34" charset="0"/>
              </a:rPr>
              <a:t>This bulletin states that a</a:t>
            </a:r>
            <a:r>
              <a:rPr lang="en-US" dirty="0"/>
              <a:t>gencies should establish their own policies addressing Government-issued fleet charge card compliance with Section 889. When these agency policies are established, you do not need to include provisions to obtain a representation or a report from seller/providers when using the fleet card for micro-purchases.</a:t>
            </a:r>
          </a:p>
          <a:p>
            <a:pPr marL="0" indent="0" algn="l">
              <a:lnSpc>
                <a:spcPct val="150000"/>
              </a:lnSpc>
            </a:pPr>
            <a:endParaRPr lang="en-US" dirty="0"/>
          </a:p>
          <a:p>
            <a:pPr marL="0" indent="0" algn="l">
              <a:lnSpc>
                <a:spcPct val="150000"/>
              </a:lnSpc>
            </a:pPr>
            <a:r>
              <a:rPr lang="en-US" dirty="0"/>
              <a:t>Typically, when the purchase of fuel, maintenance/repair of vehicles, or other transactions with a fleet charge card fall below the micro-purchase threshold in the FAR, representations or reporting from the seller/provider are not required. You do not need to obtain a representation or a reporting requirement when using a fleet charge card in these instances. However, if you are or become aware of a service station or repair facility which uses prohibited technology, make sure that that drivers do not buy from that entity.</a:t>
            </a:r>
          </a:p>
          <a:p>
            <a:pPr marL="0" indent="0" algn="l">
              <a:lnSpc>
                <a:spcPct val="150000"/>
              </a:lnSpc>
            </a:pPr>
            <a:endParaRPr lang="en-US" dirty="0"/>
          </a:p>
          <a:p>
            <a:pPr marL="0" indent="0" algn="l">
              <a:lnSpc>
                <a:spcPct val="150000"/>
              </a:lnSpc>
            </a:pPr>
            <a:r>
              <a:rPr lang="en-US" dirty="0"/>
              <a:t>GSA FMR Bulletin B-53 provides guidance related to fleet charge cards used for agency-owned and commercially-leased vehicles. </a:t>
            </a:r>
          </a:p>
          <a:p>
            <a:pPr marL="0" indent="0" algn="l">
              <a:lnSpc>
                <a:spcPct val="150000"/>
              </a:lnSpc>
            </a:pPr>
            <a:endParaRPr lang="en-US" b="0" i="0" dirty="0">
              <a:solidFill>
                <a:srgbClr val="222222"/>
              </a:solidFill>
              <a:effectLst/>
              <a:latin typeface="arial" panose="020B0604020202020204" pitchFamily="34" charset="0"/>
            </a:endParaRPr>
          </a:p>
          <a:p>
            <a:pPr marL="0" indent="0" algn="l">
              <a:lnSpc>
                <a:spcPct val="150000"/>
              </a:lnSpc>
            </a:pPr>
            <a:r>
              <a:rPr lang="en-US" dirty="0"/>
              <a:t>Just a quick note that fleet charge cards assigned to motor vehicles leased from GSA Fleet fall under the Fleet Purchase Card Policy that was issued by GSA. </a:t>
            </a:r>
            <a:endParaRPr lang="en-US" b="0" i="0" dirty="0">
              <a:solidFill>
                <a:srgbClr val="222222"/>
              </a:solidFill>
              <a:effectLst/>
              <a:latin typeface="arial" panose="020B0604020202020204" pitchFamily="34" charset="0"/>
            </a:endParaRPr>
          </a:p>
        </p:txBody>
      </p:sp>
      <p:sp>
        <p:nvSpPr>
          <p:cNvPr id="561" name="Google Shape;561;g1a1e38856cf_1_16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42</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611511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1a1e38856cf_1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560" name="Google Shape;560;g1a1e38856cf_1_16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indent="0" algn="l"/>
            <a:r>
              <a:rPr lang="en-US" sz="1200" baseline="0" dirty="0">
                <a:latin typeface="+mn-lt"/>
              </a:rPr>
              <a:t>Vendors are required by the FAR to provide information on whether or not they are providing covered telecommunications under contracts and orders with the Federal Government.</a:t>
            </a:r>
          </a:p>
          <a:p>
            <a:pPr marL="0" indent="0" algn="l"/>
            <a:endParaRPr lang="en-US" sz="1200" baseline="0" dirty="0">
              <a:latin typeface="+mn-lt"/>
            </a:endParaRPr>
          </a:p>
          <a:p>
            <a:pPr marL="0" indent="0" algn="l"/>
            <a:r>
              <a:rPr lang="en-US" sz="1200" baseline="0" dirty="0">
                <a:latin typeface="+mn-lt"/>
              </a:rPr>
              <a:t>Our office has a new 889 tool that will go live on www.smartpay.gsa.gov around the end of this fiscal year.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br>
              <a:rPr lang="en-US" sz="1200" baseline="0" dirty="0">
                <a:latin typeface="+mn-lt"/>
              </a:rPr>
            </a:br>
            <a:r>
              <a:rPr lang="en-US" sz="1200" baseline="0" dirty="0">
                <a:latin typeface="+mn-lt"/>
              </a:rPr>
              <a:t>So, if you are making a purchase that requires a vendor’s representations, the tool will help your agency because it will be an easy way to check</a:t>
            </a:r>
            <a:r>
              <a:rPr lang="en-US" sz="1800" b="0" i="0" u="none" strike="noStrike" dirty="0">
                <a:solidFill>
                  <a:srgbClr val="505050"/>
                </a:solidFill>
                <a:effectLst/>
                <a:latin typeface="Roboto" panose="02000000000000000000" pitchFamily="2" charset="0"/>
              </a:rPr>
              <a:t> to see if a vendor is in compliance with Section 889 before you make the purchase. Once you go to the tool, you’ll enter vendor information such as their name, website, Commercial and Government Entity (CAGE) code or Unique Entity ID (UEI). The tool will provide you the vendor’s 889 Representations Summary based on their System for Award Management (SAM) record at </a:t>
            </a:r>
            <a:r>
              <a:rPr lang="en-US" sz="1800" b="0" i="0" u="sng" strike="noStrike" dirty="0">
                <a:solidFill>
                  <a:srgbClr val="1155CC"/>
                </a:solidFill>
                <a:effectLst/>
                <a:latin typeface="Roboto" panose="02000000000000000000" pitchFamily="2" charset="0"/>
                <a:hlinkClick r:id="rId3"/>
              </a:rPr>
              <a:t>www.SAM.gov</a:t>
            </a:r>
            <a:r>
              <a:rPr lang="en-US" sz="1800" b="0" i="0" u="none" strike="noStrike" dirty="0">
                <a:solidFill>
                  <a:srgbClr val="505050"/>
                </a:solidFill>
                <a:effectLst/>
                <a:latin typeface="Roboto" panose="02000000000000000000" pitchFamily="2" charset="0"/>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b="0" i="0" u="none" strike="noStrike" dirty="0">
              <a:solidFill>
                <a:srgbClr val="505050"/>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0" i="0" u="none" strike="noStrike" dirty="0">
                <a:solidFill>
                  <a:srgbClr val="505050"/>
                </a:solidFill>
                <a:effectLst/>
                <a:latin typeface="Roboto" panose="02000000000000000000" pitchFamily="2" charset="0"/>
              </a:rPr>
              <a:t>Please note: If a vendor’s representation is not available, account holders may still be permitted to purchase from a listed vendor. However, the account holder is responsible for documenting compliance with Section 889 in accordance with any applicable agency requirements.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b="0" i="0" u="none" strike="noStrike" dirty="0">
              <a:solidFill>
                <a:srgbClr val="505050"/>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0" i="0" u="none" strike="noStrike" dirty="0">
                <a:solidFill>
                  <a:srgbClr val="505050"/>
                </a:solidFill>
                <a:effectLst/>
                <a:latin typeface="Roboto" panose="02000000000000000000" pitchFamily="2" charset="0"/>
              </a:rPr>
              <a:t>You can read more about </a:t>
            </a:r>
            <a:r>
              <a:rPr lang="en-US" sz="2800" b="0" i="0" dirty="0">
                <a:solidFill>
                  <a:srgbClr val="005A92"/>
                </a:solidFill>
                <a:effectLst/>
                <a:latin typeface="Roboto" panose="02000000000000000000" pitchFamily="2" charset="0"/>
              </a:rPr>
              <a:t>card management implications and information for agency consideration in relation to the Section 889 Prohibition on Acquiring Certain Telecommunications and Video Surveillance Equipment in Smart Bulletin 33, which is available at www.smartpay.gsa.gov.</a:t>
            </a:r>
            <a:endParaRPr lang="en-US" sz="1800" b="0" i="0" u="none" strike="noStrike" dirty="0">
              <a:solidFill>
                <a:srgbClr val="505050"/>
              </a:solidFill>
              <a:effectLst/>
              <a:latin typeface="Roboto" panose="02000000000000000000" pitchFamily="2" charset="0"/>
            </a:endParaRPr>
          </a:p>
        </p:txBody>
      </p:sp>
      <p:sp>
        <p:nvSpPr>
          <p:cNvPr id="561" name="Google Shape;561;g1a1e38856cf_1_16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43</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052675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1fa88dc88a7_2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531" name="Google Shape;531;g1fa88dc88a7_22_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400"/>
              <a:buFont typeface="Arial"/>
              <a:buNone/>
            </a:pPr>
            <a:r>
              <a:rPr lang="en-US" i="0" dirty="0">
                <a:latin typeface="Arial"/>
                <a:ea typeface="Arial"/>
                <a:cs typeface="Arial"/>
                <a:sym typeface="Arial"/>
              </a:rPr>
              <a:t>During this part of the presentation, we will review information on how you can minimize the risk of misuse or fraud in your GSA SmartPay fleet program. The most important thing an agency can do is </a:t>
            </a:r>
            <a:r>
              <a:rPr lang="en-US" dirty="0">
                <a:latin typeface="Arial"/>
                <a:ea typeface="Arial"/>
                <a:cs typeface="Arial"/>
                <a:sym typeface="Arial"/>
              </a:rPr>
              <a:t>to</a:t>
            </a:r>
            <a:r>
              <a:rPr lang="en-US" i="0" dirty="0">
                <a:latin typeface="Arial"/>
                <a:ea typeface="Arial"/>
                <a:cs typeface="Arial"/>
                <a:sym typeface="Arial"/>
              </a:rPr>
              <a:t> be aware of what activity is occurring on the accounts under </a:t>
            </a:r>
            <a:r>
              <a:rPr lang="en-US" dirty="0">
                <a:latin typeface="Arial"/>
                <a:ea typeface="Arial"/>
                <a:cs typeface="Arial"/>
                <a:sym typeface="Arial"/>
              </a:rPr>
              <a:t>their</a:t>
            </a:r>
            <a:r>
              <a:rPr lang="en-US" i="0" dirty="0">
                <a:latin typeface="Arial"/>
                <a:ea typeface="Arial"/>
                <a:cs typeface="Arial"/>
                <a:sym typeface="Arial"/>
              </a:rPr>
              <a:t> purview. Do not be afraid to ask questions if you identify unusual or suspicious transactions or behavior.</a:t>
            </a:r>
            <a:endParaRPr dirty="0">
              <a:latin typeface="Arial"/>
              <a:ea typeface="Arial"/>
              <a:cs typeface="Arial"/>
              <a:sym typeface="Arial"/>
            </a:endParaRPr>
          </a:p>
        </p:txBody>
      </p:sp>
      <p:sp>
        <p:nvSpPr>
          <p:cNvPr id="532" name="Google Shape;532;g1fa88dc88a7_22_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44</a:t>
            </a:fld>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1fa88dc88a7_2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7" name="Google Shape;537;g1fa88dc88a7_22_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r>
              <a:rPr lang="en-US" i="0" dirty="0">
                <a:latin typeface="Arial"/>
                <a:ea typeface="Arial"/>
                <a:cs typeface="Arial"/>
                <a:sym typeface="Arial"/>
              </a:rPr>
              <a:t>Minimizing risk is very important. </a:t>
            </a:r>
            <a:r>
              <a:rPr lang="en-US" b="1" i="0" dirty="0">
                <a:latin typeface="Arial"/>
                <a:ea typeface="Arial"/>
                <a:cs typeface="Arial"/>
                <a:sym typeface="Arial"/>
              </a:rPr>
              <a:t>Misuse/Abuse</a:t>
            </a:r>
            <a:r>
              <a:rPr lang="en-US" i="0" dirty="0">
                <a:latin typeface="Arial"/>
                <a:ea typeface="Arial"/>
                <a:cs typeface="Arial"/>
                <a:sym typeface="Arial"/>
              </a:rPr>
              <a:t> can take many different forms, but here are some of the most common examples:</a:t>
            </a:r>
            <a:br>
              <a:rPr lang="en-US" i="0" dirty="0">
                <a:latin typeface="Arial"/>
                <a:ea typeface="Arial"/>
                <a:cs typeface="Arial"/>
                <a:sym typeface="Arial"/>
              </a:rPr>
            </a:br>
            <a:endParaRPr dirty="0">
              <a:latin typeface="Arial"/>
              <a:ea typeface="Arial"/>
              <a:cs typeface="Arial"/>
              <a:sym typeface="Arial"/>
            </a:endParaRPr>
          </a:p>
          <a:p>
            <a:pPr marL="457200" lvl="0" indent="-317500" algn="l" rtl="0">
              <a:lnSpc>
                <a:spcPct val="100000"/>
              </a:lnSpc>
              <a:spcBef>
                <a:spcPts val="360"/>
              </a:spcBef>
              <a:spcAft>
                <a:spcPts val="0"/>
              </a:spcAft>
              <a:buSzPts val="1400"/>
              <a:buFont typeface="Arial"/>
              <a:buChar char="➢"/>
            </a:pPr>
            <a:r>
              <a:rPr lang="en-US" i="0" dirty="0">
                <a:latin typeface="Arial"/>
                <a:ea typeface="Arial"/>
                <a:cs typeface="Arial"/>
                <a:sym typeface="Arial"/>
              </a:rPr>
              <a:t>Purchases exceeding the authorized limit. Accounts may be limited to a specific spending limit per transaction, per day, or per monthly billing cycle.</a:t>
            </a:r>
            <a:br>
              <a:rPr lang="en-US" i="0" dirty="0">
                <a:latin typeface="Arial"/>
                <a:ea typeface="Arial"/>
                <a:cs typeface="Arial"/>
                <a:sym typeface="Arial"/>
              </a:rPr>
            </a:br>
            <a:endParaRPr dirty="0">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en-US" i="0" dirty="0">
                <a:latin typeface="Arial"/>
                <a:ea typeface="Arial"/>
                <a:cs typeface="Arial"/>
                <a:sym typeface="Arial"/>
              </a:rPr>
              <a:t>Purchases for which no funding is available. Federal law requires that funds must be available before any government purchase is made.</a:t>
            </a:r>
            <a:br>
              <a:rPr lang="en-US" i="0" dirty="0">
                <a:latin typeface="Arial"/>
                <a:ea typeface="Arial"/>
                <a:cs typeface="Arial"/>
                <a:sym typeface="Arial"/>
              </a:rPr>
            </a:br>
            <a:endParaRPr dirty="0">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en-US" i="0" dirty="0">
                <a:latin typeface="Arial"/>
                <a:ea typeface="Arial"/>
                <a:cs typeface="Arial"/>
                <a:sym typeface="Arial"/>
              </a:rPr>
              <a:t>Using the fleet account for an unauthorized vehicle. Account holders must take steps to ensure the security of their account. This means the fleet account must be used only by an authorized vehicle and only for official government business. If the account holder allows others to use the fleet account, the account holder will be held personally liable to the Government for any unauthorized transactions.</a:t>
            </a:r>
            <a:br>
              <a:rPr lang="en-US" i="0" dirty="0">
                <a:latin typeface="Arial"/>
                <a:ea typeface="Arial"/>
                <a:cs typeface="Arial"/>
                <a:sym typeface="Arial"/>
              </a:rPr>
            </a:br>
            <a:endParaRPr dirty="0">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en-US" i="0" dirty="0">
                <a:latin typeface="Arial"/>
                <a:ea typeface="Arial"/>
                <a:cs typeface="Arial"/>
                <a:sym typeface="Arial"/>
              </a:rPr>
              <a:t>Split Transactions. The FAR limits the dollar threshold for micro-purchases. Any purchase that, as a whole, would exceed the micro-purchase limit but is separated into smaller transactions in order to avoid the micro-purchase limit is considered to be a split transaction.</a:t>
            </a:r>
            <a:br>
              <a:rPr lang="en-US" i="0" dirty="0">
                <a:latin typeface="Arial"/>
                <a:ea typeface="Arial"/>
                <a:cs typeface="Arial"/>
                <a:sym typeface="Arial"/>
              </a:rPr>
            </a:br>
            <a:endParaRPr dirty="0">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en-US" i="0" dirty="0">
                <a:latin typeface="Arial"/>
                <a:ea typeface="Arial"/>
                <a:cs typeface="Arial"/>
                <a:sym typeface="Arial"/>
              </a:rPr>
              <a:t>Products or services that do not meet the government's requirements. Account holders must use discretion when making purchases to ensure that they meet the government's requirements. Due to the wide array of products and services available, there may be occasions when account holders may be requested or tempted to buy luxury or deluxe versions of products and services that exceed the government's actual requirements. For instance, it would be questionable for an account holder to buy a $200 car wash when there are many quality car washes available for $50 or less.</a:t>
            </a:r>
            <a:br>
              <a:rPr lang="en-US" i="0" dirty="0">
                <a:latin typeface="Arial"/>
                <a:ea typeface="Arial"/>
                <a:cs typeface="Arial"/>
                <a:sym typeface="Arial"/>
              </a:rPr>
            </a:br>
            <a:endParaRPr dirty="0">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en-US" i="0" dirty="0">
                <a:latin typeface="Arial"/>
                <a:ea typeface="Arial"/>
                <a:cs typeface="Arial"/>
                <a:sym typeface="Arial"/>
              </a:rPr>
              <a:t>Purchases for personal consumption. All purchases must be for official government use only. Thus, any purchase made that is for the account holder's personal use rather than for official government purposes is considered to be misuse. For example, an account holder who uses the fleet account to buy himself lunch at the gas station because he had no cash available that day is misusing the account.</a:t>
            </a:r>
            <a:br>
              <a:rPr lang="en-US" i="0" dirty="0">
                <a:latin typeface="Arial"/>
                <a:ea typeface="Arial"/>
                <a:cs typeface="Arial"/>
                <a:sym typeface="Arial"/>
              </a:rPr>
            </a:br>
            <a:endParaRPr dirty="0">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en-US" i="0" dirty="0">
                <a:latin typeface="Arial"/>
                <a:ea typeface="Arial"/>
                <a:cs typeface="Arial"/>
                <a:sym typeface="Arial"/>
              </a:rPr>
              <a:t>Purchases that are not authorized by the agency/organization. Your agency/organization may have additional limits on the use of the account, such as limiting certain categories or types of products or services.</a:t>
            </a:r>
            <a:endParaRPr dirty="0">
              <a:latin typeface="Arial"/>
              <a:ea typeface="Arial"/>
              <a:cs typeface="Arial"/>
              <a:sym typeface="Arial"/>
            </a:endParaRPr>
          </a:p>
        </p:txBody>
      </p:sp>
      <p:sp>
        <p:nvSpPr>
          <p:cNvPr id="538" name="Google Shape;538;g1fa88dc88a7_22_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45</a:t>
            </a:fld>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c86766862b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8" name="Google Shape;648;g1c86766862b_0_31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Clr>
                <a:srgbClr val="505050"/>
              </a:buClr>
              <a:buSzPts val="1400"/>
              <a:buFont typeface="Roboto"/>
              <a:buNone/>
            </a:pPr>
            <a:r>
              <a:rPr lang="en-US" b="1" i="0" dirty="0">
                <a:latin typeface="Arial"/>
                <a:ea typeface="Arial"/>
                <a:cs typeface="Arial"/>
                <a:sym typeface="Arial"/>
              </a:rPr>
              <a:t>Fraud </a:t>
            </a:r>
            <a:r>
              <a:rPr lang="en-US" i="0" dirty="0">
                <a:latin typeface="Arial"/>
                <a:ea typeface="Arial"/>
                <a:cs typeface="Arial"/>
                <a:sym typeface="Arial"/>
              </a:rPr>
              <a:t>is a deception deliberately practiced with the motive of securing unfair or unlawful gain. </a:t>
            </a:r>
            <a:endParaRPr dirty="0">
              <a:latin typeface="Arial"/>
              <a:ea typeface="Arial"/>
              <a:cs typeface="Arial"/>
              <a:sym typeface="Arial"/>
            </a:endParaRPr>
          </a:p>
          <a:p>
            <a:pPr marL="139700" lvl="0" indent="0" algn="l" rtl="0">
              <a:lnSpc>
                <a:spcPct val="100000"/>
              </a:lnSpc>
              <a:spcBef>
                <a:spcPts val="360"/>
              </a:spcBef>
              <a:spcAft>
                <a:spcPts val="0"/>
              </a:spcAft>
              <a:buClr>
                <a:schemeClr val="dk1"/>
              </a:buClr>
              <a:buSzPts val="1400"/>
              <a:buFont typeface="Calibri"/>
              <a:buNone/>
            </a:pPr>
            <a:endParaRPr i="0" dirty="0">
              <a:latin typeface="Arial"/>
              <a:ea typeface="Arial"/>
              <a:cs typeface="Arial"/>
              <a:sym typeface="Arial"/>
            </a:endParaRPr>
          </a:p>
          <a:p>
            <a:pPr marL="0" lvl="0" indent="0" algn="l" rtl="0">
              <a:lnSpc>
                <a:spcPct val="100000"/>
              </a:lnSpc>
              <a:spcBef>
                <a:spcPts val="360"/>
              </a:spcBef>
              <a:spcAft>
                <a:spcPts val="0"/>
              </a:spcAft>
              <a:buClr>
                <a:srgbClr val="505050"/>
              </a:buClr>
              <a:buSzPts val="1400"/>
              <a:buFont typeface="Roboto"/>
              <a:buNone/>
            </a:pPr>
            <a:r>
              <a:rPr lang="en-US" i="0" dirty="0">
                <a:latin typeface="Arial"/>
                <a:ea typeface="Arial"/>
                <a:cs typeface="Arial"/>
                <a:sym typeface="Arial"/>
              </a:rPr>
              <a:t>Fraud can be an attempt to cheat the Federal Government and corrupt its agents by using GSA SmartPay payment solutions for transactions that are not part of official government business. Like any deception, fraud has its fair share of victims.</a:t>
            </a:r>
            <a:endParaRPr dirty="0">
              <a:latin typeface="Arial"/>
              <a:ea typeface="Arial"/>
              <a:cs typeface="Arial"/>
              <a:sym typeface="Arial"/>
            </a:endParaRPr>
          </a:p>
        </p:txBody>
      </p:sp>
      <p:sp>
        <p:nvSpPr>
          <p:cNvPr id="649" name="Google Shape;649;g1c86766862b_0_31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t>46</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1fa88dc88a7_22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9" name="Google Shape;559;g1fa88dc88a7_22_3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r>
              <a:rPr lang="en-US" dirty="0">
                <a:latin typeface="Arial"/>
                <a:ea typeface="Arial"/>
                <a:cs typeface="Arial"/>
                <a:sym typeface="Arial"/>
              </a:rPr>
              <a:t>Let’s go over some </a:t>
            </a:r>
            <a:r>
              <a:rPr lang="en-US" i="0" dirty="0">
                <a:latin typeface="Arial"/>
                <a:ea typeface="Arial"/>
                <a:cs typeface="Arial"/>
                <a:sym typeface="Arial"/>
              </a:rPr>
              <a:t>types of fraud </a:t>
            </a:r>
            <a:r>
              <a:rPr lang="en-US" dirty="0">
                <a:latin typeface="Arial"/>
                <a:ea typeface="Arial"/>
                <a:cs typeface="Arial"/>
                <a:sym typeface="Arial"/>
              </a:rPr>
              <a:t>that agencies should be on the look for</a:t>
            </a:r>
            <a:r>
              <a:rPr lang="en-US" i="0" dirty="0">
                <a:latin typeface="Arial"/>
                <a:ea typeface="Arial"/>
                <a:cs typeface="Arial"/>
                <a:sym typeface="Arial"/>
              </a:rPr>
              <a:t>:</a:t>
            </a:r>
            <a:br>
              <a:rPr lang="en-US" i="0" dirty="0">
                <a:latin typeface="Arial"/>
                <a:ea typeface="Arial"/>
                <a:cs typeface="Arial"/>
                <a:sym typeface="Arial"/>
              </a:rPr>
            </a:br>
            <a:endParaRPr dirty="0">
              <a:latin typeface="Arial"/>
              <a:ea typeface="Arial"/>
              <a:cs typeface="Arial"/>
              <a:sym typeface="Arial"/>
            </a:endParaRPr>
          </a:p>
          <a:p>
            <a:pPr marL="457200" lvl="0" indent="-317500" algn="l" rtl="0">
              <a:lnSpc>
                <a:spcPct val="100000"/>
              </a:lnSpc>
              <a:spcBef>
                <a:spcPts val="360"/>
              </a:spcBef>
              <a:spcAft>
                <a:spcPts val="0"/>
              </a:spcAft>
              <a:buSzPts val="1400"/>
              <a:buFont typeface="Arial"/>
              <a:buChar char="➢"/>
            </a:pPr>
            <a:r>
              <a:rPr lang="en-US" b="1" i="0" dirty="0">
                <a:latin typeface="Arial"/>
                <a:ea typeface="Arial"/>
                <a:cs typeface="Arial"/>
                <a:sym typeface="Arial"/>
              </a:rPr>
              <a:t>Counterfeit Accounts</a:t>
            </a:r>
            <a:r>
              <a:rPr lang="en-US" i="0" dirty="0">
                <a:latin typeface="Arial"/>
                <a:ea typeface="Arial"/>
                <a:cs typeface="Arial"/>
                <a:sym typeface="Arial"/>
              </a:rPr>
              <a:t> — To make fake cards, criminals use the newest technology to “skim” information contained on magnetic stri</a:t>
            </a:r>
            <a:r>
              <a:rPr lang="en-US" dirty="0">
                <a:latin typeface="Arial"/>
                <a:ea typeface="Arial"/>
                <a:cs typeface="Arial"/>
                <a:sym typeface="Arial"/>
              </a:rPr>
              <a:t>p</a:t>
            </a:r>
            <a:r>
              <a:rPr lang="en-US" i="0" dirty="0">
                <a:latin typeface="Arial"/>
                <a:ea typeface="Arial"/>
                <a:cs typeface="Arial"/>
                <a:sym typeface="Arial"/>
              </a:rPr>
              <a:t>s of cards, and also to pass security features (such as holograms).</a:t>
            </a:r>
            <a:br>
              <a:rPr lang="en-US" i="0" dirty="0">
                <a:latin typeface="Arial"/>
                <a:ea typeface="Arial"/>
                <a:cs typeface="Arial"/>
                <a:sym typeface="Arial"/>
              </a:rPr>
            </a:br>
            <a:endParaRPr dirty="0">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en-US" b="1" i="0" dirty="0">
                <a:latin typeface="Arial"/>
                <a:ea typeface="Arial"/>
                <a:cs typeface="Arial"/>
                <a:sym typeface="Arial"/>
              </a:rPr>
              <a:t>Lost or Stolen Accounts</a:t>
            </a:r>
            <a:r>
              <a:rPr lang="en-US" i="0" dirty="0">
                <a:latin typeface="Arial"/>
                <a:ea typeface="Arial"/>
                <a:cs typeface="Arial"/>
                <a:sym typeface="Arial"/>
              </a:rPr>
              <a:t> — Often physical cards are stolen from an unattended vehicle.</a:t>
            </a:r>
            <a:br>
              <a:rPr lang="en-US" i="0" dirty="0">
                <a:latin typeface="Arial"/>
                <a:ea typeface="Arial"/>
                <a:cs typeface="Arial"/>
                <a:sym typeface="Arial"/>
              </a:rPr>
            </a:br>
            <a:endParaRPr dirty="0">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en-US" b="1" i="0" dirty="0">
                <a:latin typeface="Arial"/>
                <a:ea typeface="Arial"/>
                <a:cs typeface="Arial"/>
                <a:sym typeface="Arial"/>
              </a:rPr>
              <a:t>Non-Receipt Fraud</a:t>
            </a:r>
            <a:r>
              <a:rPr lang="en-US" i="0" dirty="0">
                <a:latin typeface="Arial"/>
                <a:ea typeface="Arial"/>
                <a:cs typeface="Arial"/>
                <a:sym typeface="Arial"/>
              </a:rPr>
              <a:t> — This occurs whenever new or replacement cards are mailed and then stolen while in transit.</a:t>
            </a:r>
            <a:br>
              <a:rPr lang="en-US" i="0" dirty="0">
                <a:latin typeface="Arial"/>
                <a:ea typeface="Arial"/>
                <a:cs typeface="Arial"/>
                <a:sym typeface="Arial"/>
              </a:rPr>
            </a:br>
            <a:endParaRPr dirty="0">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en-US" b="1" i="0" dirty="0">
                <a:latin typeface="Arial"/>
                <a:ea typeface="Arial"/>
                <a:cs typeface="Arial"/>
                <a:sym typeface="Arial"/>
              </a:rPr>
              <a:t>“Friends and Family” fraud</a:t>
            </a:r>
            <a:r>
              <a:rPr lang="en-US" i="0" dirty="0">
                <a:latin typeface="Arial"/>
                <a:ea typeface="Arial"/>
                <a:cs typeface="Arial"/>
                <a:sym typeface="Arial"/>
              </a:rPr>
              <a:t> – This is when an employee steals the card and uses it to fuel personal vehicles or a stranger’s vehicle often in return for a discounted cash price.</a:t>
            </a:r>
            <a:br>
              <a:rPr lang="en-US" i="0" dirty="0">
                <a:latin typeface="Arial"/>
                <a:ea typeface="Arial"/>
                <a:cs typeface="Arial"/>
                <a:sym typeface="Arial"/>
              </a:rPr>
            </a:br>
            <a:endParaRPr dirty="0">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en-US" b="1" i="0" dirty="0">
                <a:latin typeface="Arial"/>
                <a:ea typeface="Arial"/>
                <a:cs typeface="Arial"/>
                <a:sym typeface="Arial"/>
              </a:rPr>
              <a:t>Phishing</a:t>
            </a:r>
            <a:r>
              <a:rPr lang="en-US" i="0" dirty="0">
                <a:latin typeface="Arial"/>
                <a:ea typeface="Arial"/>
                <a:cs typeface="Arial"/>
                <a:sym typeface="Arial"/>
              </a:rPr>
              <a:t> — Phishing occurs whenever an account holder receives a fake email directing him or her to enter sensitive personal information on a phony website. The false website enables the criminal to steal information from the account holder.</a:t>
            </a:r>
            <a:br>
              <a:rPr lang="en-US" i="0" dirty="0">
                <a:latin typeface="Arial"/>
                <a:ea typeface="Arial"/>
                <a:cs typeface="Arial"/>
                <a:sym typeface="Arial"/>
              </a:rPr>
            </a:br>
            <a:endParaRPr dirty="0">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en-US" b="1" i="0" dirty="0">
                <a:latin typeface="Arial"/>
                <a:ea typeface="Arial"/>
                <a:cs typeface="Arial"/>
                <a:sym typeface="Arial"/>
              </a:rPr>
              <a:t>Skimming</a:t>
            </a:r>
            <a:r>
              <a:rPr lang="en-US" i="0" dirty="0">
                <a:latin typeface="Arial"/>
                <a:ea typeface="Arial"/>
                <a:cs typeface="Arial"/>
                <a:sym typeface="Arial"/>
              </a:rPr>
              <a:t> - Account information that is stolen at the pump.</a:t>
            </a:r>
            <a:endParaRPr dirty="0">
              <a:latin typeface="Arial"/>
              <a:ea typeface="Arial"/>
              <a:cs typeface="Arial"/>
              <a:sym typeface="Arial"/>
            </a:endParaRPr>
          </a:p>
        </p:txBody>
      </p:sp>
      <p:sp>
        <p:nvSpPr>
          <p:cNvPr id="560" name="Google Shape;560;g1fa88dc88a7_22_3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47</a:t>
            </a:fld>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fa88dc88a7_22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6" name="Google Shape;566;g1fa88dc88a7_22_3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dirty="0">
                <a:latin typeface="Arial"/>
                <a:ea typeface="Arial"/>
                <a:cs typeface="Arial"/>
                <a:sym typeface="Arial"/>
              </a:rPr>
              <a:t>Let’s talk a bit more about skimming.</a:t>
            </a:r>
          </a:p>
          <a:p>
            <a:pPr marL="0" lvl="0" indent="0" algn="l" rtl="0">
              <a:lnSpc>
                <a:spcPct val="115000"/>
              </a:lnSpc>
              <a:spcBef>
                <a:spcPts val="0"/>
              </a:spcBef>
              <a:spcAft>
                <a:spcPts val="0"/>
              </a:spcAft>
              <a:buNone/>
            </a:pPr>
            <a:endParaRPr dirty="0">
              <a:latin typeface="Arial"/>
              <a:ea typeface="Arial"/>
              <a:cs typeface="Arial"/>
              <a:sym typeface="Arial"/>
            </a:endParaRPr>
          </a:p>
          <a:p>
            <a:pPr marL="457200" lvl="0" indent="-317500" algn="l" rtl="0">
              <a:lnSpc>
                <a:spcPct val="115000"/>
              </a:lnSpc>
              <a:spcBef>
                <a:spcPts val="800"/>
              </a:spcBef>
              <a:spcAft>
                <a:spcPts val="0"/>
              </a:spcAft>
              <a:buSzPts val="1400"/>
              <a:buFont typeface="Arial"/>
              <a:buChar char="➢"/>
            </a:pPr>
            <a:r>
              <a:rPr lang="en-US" dirty="0">
                <a:latin typeface="Arial"/>
                <a:ea typeface="Arial"/>
                <a:cs typeface="Arial"/>
                <a:sym typeface="Arial"/>
              </a:rPr>
              <a:t>Skimmer devices usually fit over the original card reader.</a:t>
            </a:r>
            <a:br>
              <a:rPr lang="en-US" dirty="0">
                <a:latin typeface="Arial"/>
                <a:ea typeface="Arial"/>
                <a:cs typeface="Arial"/>
                <a:sym typeface="Arial"/>
              </a:rPr>
            </a:br>
            <a:endParaRPr dirty="0">
              <a:latin typeface="Arial"/>
              <a:ea typeface="Arial"/>
              <a:cs typeface="Arial"/>
              <a:sym typeface="Arial"/>
            </a:endParaRPr>
          </a:p>
          <a:p>
            <a:pPr marL="457200" lvl="0" indent="-317500" algn="l" rtl="0">
              <a:lnSpc>
                <a:spcPct val="115000"/>
              </a:lnSpc>
              <a:spcBef>
                <a:spcPts val="0"/>
              </a:spcBef>
              <a:spcAft>
                <a:spcPts val="0"/>
              </a:spcAft>
              <a:buSzPts val="1400"/>
              <a:buFont typeface="Arial"/>
              <a:buChar char="➢"/>
            </a:pPr>
            <a:r>
              <a:rPr lang="en-US" dirty="0">
                <a:latin typeface="Arial"/>
                <a:ea typeface="Arial"/>
                <a:cs typeface="Arial"/>
                <a:sym typeface="Arial"/>
              </a:rPr>
              <a:t>Some skimmers are inserted in the card reader, placed in the terminal, or situated along exposed cables.</a:t>
            </a:r>
            <a:br>
              <a:rPr lang="en-US" dirty="0">
                <a:latin typeface="Arial"/>
                <a:ea typeface="Arial"/>
                <a:cs typeface="Arial"/>
                <a:sym typeface="Arial"/>
              </a:rPr>
            </a:br>
            <a:endParaRPr dirty="0">
              <a:latin typeface="Arial"/>
              <a:ea typeface="Arial"/>
              <a:cs typeface="Arial"/>
              <a:sym typeface="Arial"/>
            </a:endParaRPr>
          </a:p>
          <a:p>
            <a:pPr marL="457200" lvl="0" indent="-317500" algn="l" rtl="0">
              <a:lnSpc>
                <a:spcPct val="115000"/>
              </a:lnSpc>
              <a:spcBef>
                <a:spcPts val="0"/>
              </a:spcBef>
              <a:spcAft>
                <a:spcPts val="0"/>
              </a:spcAft>
              <a:buSzPts val="1400"/>
              <a:buFont typeface="Arial"/>
              <a:buChar char="➢"/>
            </a:pPr>
            <a:r>
              <a:rPr lang="en-US" dirty="0">
                <a:latin typeface="Arial"/>
                <a:ea typeface="Arial"/>
                <a:cs typeface="Arial"/>
                <a:sym typeface="Arial"/>
              </a:rPr>
              <a:t>Pinhole cameras installed on pumps record a customer entering their PIN. Pinhole camera placement varies widely.</a:t>
            </a:r>
            <a:endParaRPr dirty="0">
              <a:latin typeface="Arial"/>
              <a:ea typeface="Arial"/>
              <a:cs typeface="Arial"/>
              <a:sym typeface="Arial"/>
            </a:endParaRPr>
          </a:p>
          <a:p>
            <a:pPr marL="0" lvl="0" indent="0" algn="l" rtl="0">
              <a:lnSpc>
                <a:spcPct val="80000"/>
              </a:lnSpc>
              <a:spcBef>
                <a:spcPts val="800"/>
              </a:spcBef>
              <a:spcAft>
                <a:spcPts val="0"/>
              </a:spcAft>
              <a:buSzPts val="1400"/>
              <a:buNone/>
            </a:pPr>
            <a:endParaRPr sz="1600" dirty="0">
              <a:solidFill>
                <a:srgbClr val="505050"/>
              </a:solidFill>
              <a:latin typeface="Roboto"/>
              <a:ea typeface="Roboto"/>
              <a:cs typeface="Roboto"/>
              <a:sym typeface="Roboto"/>
            </a:endParaRPr>
          </a:p>
        </p:txBody>
      </p:sp>
      <p:sp>
        <p:nvSpPr>
          <p:cNvPr id="567" name="Google Shape;567;g1fa88dc88a7_22_3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48</a:t>
            </a:fld>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1fa88dc88a7_1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3" name="Google Shape;573;g1fa88dc88a7_11_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Font typeface="Arial"/>
              <a:buChar char="➢"/>
            </a:pPr>
            <a:r>
              <a:rPr lang="en-US" dirty="0">
                <a:latin typeface="Arial"/>
                <a:ea typeface="Arial"/>
                <a:cs typeface="Arial"/>
                <a:sym typeface="Arial"/>
              </a:rPr>
              <a:t>In some cases, keypad overlays are used instead of pinhole cameras to record PINs. Keypad overlays record a customer’s keystrokes.</a:t>
            </a:r>
            <a:br>
              <a:rPr lang="en-US" dirty="0">
                <a:latin typeface="Arial"/>
                <a:ea typeface="Arial"/>
                <a:cs typeface="Arial"/>
                <a:sym typeface="Arial"/>
              </a:rPr>
            </a:br>
            <a:endParaRPr dirty="0">
              <a:latin typeface="Arial"/>
              <a:ea typeface="Arial"/>
              <a:cs typeface="Arial"/>
              <a:sym typeface="Arial"/>
            </a:endParaRPr>
          </a:p>
          <a:p>
            <a:pPr marL="457200" lvl="0" indent="-317500" algn="l" rtl="0">
              <a:lnSpc>
                <a:spcPct val="115000"/>
              </a:lnSpc>
              <a:spcBef>
                <a:spcPts val="0"/>
              </a:spcBef>
              <a:spcAft>
                <a:spcPts val="0"/>
              </a:spcAft>
              <a:buSzPts val="1400"/>
              <a:buFont typeface="Arial"/>
              <a:buChar char="➢"/>
            </a:pPr>
            <a:r>
              <a:rPr lang="en-US" dirty="0">
                <a:latin typeface="Arial"/>
                <a:ea typeface="Arial"/>
                <a:cs typeface="Arial"/>
                <a:sym typeface="Arial"/>
              </a:rPr>
              <a:t>Skimming devices store data to be downloaded or wirelessly transferred later.</a:t>
            </a:r>
            <a:endParaRPr dirty="0">
              <a:latin typeface="Arial"/>
              <a:ea typeface="Arial"/>
              <a:cs typeface="Arial"/>
              <a:sym typeface="Arial"/>
            </a:endParaRPr>
          </a:p>
        </p:txBody>
      </p:sp>
      <p:sp>
        <p:nvSpPr>
          <p:cNvPr id="574" name="Google Shape;574;g1fa88dc88a7_11_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49</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d3dcab62db_1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8" name="Google Shape;198;g1d3dcab62db_1_8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Clr>
                <a:srgbClr val="505050"/>
              </a:buClr>
              <a:buSzPts val="1400"/>
              <a:buFont typeface="Roboto"/>
              <a:buNone/>
            </a:pPr>
            <a:r>
              <a:rPr lang="en-US" i="0" dirty="0">
                <a:latin typeface="Arial"/>
                <a:ea typeface="Arial"/>
                <a:cs typeface="Arial"/>
                <a:sym typeface="Arial"/>
              </a:rPr>
              <a:t>Through contracts with Citibank and U.S. Bank, the GSA SmartPay program enables agencies/organizations across the Federal Government to obtain payment solutions to support mission needs. </a:t>
            </a:r>
            <a:endParaRPr dirty="0">
              <a:latin typeface="Arial"/>
              <a:ea typeface="Arial"/>
              <a:cs typeface="Arial"/>
              <a:sym typeface="Arial"/>
            </a:endParaRPr>
          </a:p>
          <a:p>
            <a:pPr marL="0" lvl="0" indent="0" algn="l" rtl="0">
              <a:lnSpc>
                <a:spcPct val="100000"/>
              </a:lnSpc>
              <a:spcBef>
                <a:spcPts val="360"/>
              </a:spcBef>
              <a:spcAft>
                <a:spcPts val="0"/>
              </a:spcAft>
              <a:buClr>
                <a:srgbClr val="505050"/>
              </a:buClr>
              <a:buSzPts val="1400"/>
              <a:buFont typeface="Roboto"/>
              <a:buNone/>
            </a:pPr>
            <a:endParaRPr dirty="0">
              <a:latin typeface="Arial"/>
              <a:ea typeface="Arial"/>
              <a:cs typeface="Arial"/>
              <a:sym typeface="Arial"/>
            </a:endParaRPr>
          </a:p>
          <a:p>
            <a:pPr marL="0" lvl="0" indent="0" algn="l" rtl="0">
              <a:lnSpc>
                <a:spcPct val="100000"/>
              </a:lnSpc>
              <a:spcBef>
                <a:spcPts val="360"/>
              </a:spcBef>
              <a:spcAft>
                <a:spcPts val="0"/>
              </a:spcAft>
              <a:buClr>
                <a:srgbClr val="505050"/>
              </a:buClr>
              <a:buSzPts val="1400"/>
              <a:buFont typeface="Roboto"/>
              <a:buNone/>
            </a:pPr>
            <a:r>
              <a:rPr lang="en-US" i="0" dirty="0">
                <a:latin typeface="Arial"/>
                <a:ea typeface="Arial"/>
                <a:cs typeface="Arial"/>
                <a:sym typeface="Arial"/>
              </a:rPr>
              <a:t>The GSA SmartPay Master Contract, administered by GSA, is a fixed price, indefinite delivery/ indefinite quantity (or IDIQ) type contract. </a:t>
            </a:r>
            <a:endParaRPr dirty="0">
              <a:latin typeface="Arial"/>
              <a:ea typeface="Arial"/>
              <a:cs typeface="Arial"/>
              <a:sym typeface="Arial"/>
            </a:endParaRPr>
          </a:p>
          <a:p>
            <a:pPr marL="0" lvl="0" indent="0" algn="l" rtl="0">
              <a:lnSpc>
                <a:spcPct val="100000"/>
              </a:lnSpc>
              <a:spcBef>
                <a:spcPts val="360"/>
              </a:spcBef>
              <a:spcAft>
                <a:spcPts val="0"/>
              </a:spcAft>
              <a:buClr>
                <a:srgbClr val="505050"/>
              </a:buClr>
              <a:buSzPts val="1400"/>
              <a:buFont typeface="Roboto"/>
              <a:buNone/>
            </a:pPr>
            <a:endParaRPr dirty="0">
              <a:latin typeface="Arial"/>
              <a:ea typeface="Arial"/>
              <a:cs typeface="Arial"/>
              <a:sym typeface="Arial"/>
            </a:endParaRPr>
          </a:p>
          <a:p>
            <a:pPr marL="0" lvl="0" indent="0" algn="l" rtl="0">
              <a:lnSpc>
                <a:spcPct val="100000"/>
              </a:lnSpc>
              <a:spcBef>
                <a:spcPts val="360"/>
              </a:spcBef>
              <a:spcAft>
                <a:spcPts val="0"/>
              </a:spcAft>
              <a:buClr>
                <a:srgbClr val="505050"/>
              </a:buClr>
              <a:buSzPts val="1400"/>
              <a:buFont typeface="Roboto"/>
              <a:buNone/>
            </a:pPr>
            <a:r>
              <a:rPr lang="en-US" i="0" dirty="0">
                <a:latin typeface="Arial"/>
                <a:ea typeface="Arial"/>
                <a:cs typeface="Arial"/>
                <a:sym typeface="Arial"/>
              </a:rPr>
              <a:t>The maximum base period for the initial order is four years with three, three-year options.  </a:t>
            </a:r>
            <a:r>
              <a:rPr lang="en-US" dirty="0">
                <a:latin typeface="Arial"/>
                <a:ea typeface="Arial"/>
                <a:cs typeface="Arial"/>
                <a:sym typeface="Arial"/>
              </a:rPr>
              <a:t>The base period just ended on November 29, 2022.  So, we are now in our first option.</a:t>
            </a:r>
            <a:endParaRPr dirty="0">
              <a:latin typeface="Arial"/>
              <a:ea typeface="Arial"/>
              <a:cs typeface="Arial"/>
              <a:sym typeface="Arial"/>
            </a:endParaRPr>
          </a:p>
          <a:p>
            <a:pPr marL="0" lvl="0" indent="0" algn="l" rtl="0">
              <a:lnSpc>
                <a:spcPct val="100000"/>
              </a:lnSpc>
              <a:spcBef>
                <a:spcPts val="360"/>
              </a:spcBef>
              <a:spcAft>
                <a:spcPts val="0"/>
              </a:spcAft>
              <a:buClr>
                <a:srgbClr val="505050"/>
              </a:buClr>
              <a:buSzPts val="1400"/>
              <a:buFont typeface="Roboto"/>
              <a:buNone/>
            </a:pPr>
            <a:endParaRPr dirty="0">
              <a:latin typeface="Arial"/>
              <a:ea typeface="Arial"/>
              <a:cs typeface="Arial"/>
              <a:sym typeface="Arial"/>
            </a:endParaRPr>
          </a:p>
          <a:p>
            <a:pPr marL="0" lvl="0" indent="0" algn="l" rtl="0">
              <a:lnSpc>
                <a:spcPct val="100000"/>
              </a:lnSpc>
              <a:spcBef>
                <a:spcPts val="360"/>
              </a:spcBef>
              <a:spcAft>
                <a:spcPts val="0"/>
              </a:spcAft>
              <a:buClr>
                <a:srgbClr val="505050"/>
              </a:buClr>
              <a:buSzPts val="1400"/>
              <a:buFont typeface="Roboto"/>
              <a:buNone/>
            </a:pPr>
            <a:r>
              <a:rPr lang="en-US" i="0" dirty="0">
                <a:latin typeface="Arial"/>
                <a:ea typeface="Arial"/>
                <a:cs typeface="Arial"/>
                <a:sym typeface="Arial"/>
              </a:rPr>
              <a:t>To participate in the program, Agencies/Organizations must be eligible to issue a task order against the GSA SmartPay Master Contract. </a:t>
            </a:r>
            <a:endParaRPr dirty="0">
              <a:latin typeface="Arial"/>
              <a:ea typeface="Arial"/>
              <a:cs typeface="Arial"/>
              <a:sym typeface="Arial"/>
            </a:endParaRPr>
          </a:p>
          <a:p>
            <a:pPr marL="0" lvl="0" indent="0" algn="l" rtl="0">
              <a:lnSpc>
                <a:spcPct val="100000"/>
              </a:lnSpc>
              <a:spcBef>
                <a:spcPts val="360"/>
              </a:spcBef>
              <a:spcAft>
                <a:spcPts val="0"/>
              </a:spcAft>
              <a:buClr>
                <a:srgbClr val="505050"/>
              </a:buClr>
              <a:buSzPts val="1400"/>
              <a:buFont typeface="Roboto"/>
              <a:buNone/>
            </a:pPr>
            <a:endParaRPr dirty="0">
              <a:latin typeface="Arial"/>
              <a:ea typeface="Arial"/>
              <a:cs typeface="Arial"/>
              <a:sym typeface="Arial"/>
            </a:endParaRPr>
          </a:p>
          <a:p>
            <a:pPr marL="0" lvl="0" indent="0" algn="l" rtl="0">
              <a:lnSpc>
                <a:spcPct val="100000"/>
              </a:lnSpc>
              <a:spcBef>
                <a:spcPts val="360"/>
              </a:spcBef>
              <a:spcAft>
                <a:spcPts val="0"/>
              </a:spcAft>
              <a:buClr>
                <a:srgbClr val="505050"/>
              </a:buClr>
              <a:buSzPts val="1400"/>
              <a:buFont typeface="Roboto"/>
              <a:buNone/>
            </a:pPr>
            <a:r>
              <a:rPr lang="en-US" i="0" dirty="0">
                <a:latin typeface="Arial"/>
                <a:ea typeface="Arial"/>
                <a:cs typeface="Arial"/>
                <a:sym typeface="Arial"/>
              </a:rPr>
              <a:t>So, your agency awarded a task order to one of the GSA SmartPay contractor banks and then selected a specific fleet card issuer - either Voyager for WEX. </a:t>
            </a:r>
            <a:r>
              <a:rPr lang="en-US" b="0" i="0" dirty="0">
                <a:solidFill>
                  <a:srgbClr val="505050"/>
                </a:solidFill>
                <a:effectLst/>
                <a:latin typeface="Roboto" panose="02000000000000000000" pitchFamily="2" charset="0"/>
              </a:rPr>
              <a:t>Another option is to award to one of the GSA SmartPay contractor banks and use Visa or MasterCard branded cards.</a:t>
            </a:r>
            <a:endParaRPr dirty="0">
              <a:latin typeface="Arial"/>
              <a:ea typeface="Arial"/>
              <a:cs typeface="Arial"/>
              <a:sym typeface="Arial"/>
            </a:endParaRPr>
          </a:p>
          <a:p>
            <a:pPr marL="0" lvl="0" indent="0" algn="l" rtl="0">
              <a:lnSpc>
                <a:spcPct val="100000"/>
              </a:lnSpc>
              <a:spcBef>
                <a:spcPts val="360"/>
              </a:spcBef>
              <a:spcAft>
                <a:spcPts val="0"/>
              </a:spcAft>
              <a:buClr>
                <a:srgbClr val="505050"/>
              </a:buClr>
              <a:buSzPts val="1400"/>
              <a:buFont typeface="Roboto"/>
              <a:buNone/>
            </a:pPr>
            <a:endParaRPr dirty="0">
              <a:latin typeface="Arial"/>
              <a:ea typeface="Arial"/>
              <a:cs typeface="Arial"/>
              <a:sym typeface="Arial"/>
            </a:endParaRPr>
          </a:p>
          <a:p>
            <a:pPr marL="0" lvl="0" indent="0" algn="l" rtl="0">
              <a:lnSpc>
                <a:spcPct val="100000"/>
              </a:lnSpc>
              <a:spcBef>
                <a:spcPts val="360"/>
              </a:spcBef>
              <a:spcAft>
                <a:spcPts val="0"/>
              </a:spcAft>
              <a:buClr>
                <a:srgbClr val="505050"/>
              </a:buClr>
              <a:buSzPts val="1400"/>
              <a:buFont typeface="Roboto"/>
              <a:buNone/>
            </a:pPr>
            <a:r>
              <a:rPr lang="en-US" dirty="0">
                <a:latin typeface="Arial"/>
                <a:ea typeface="Arial"/>
                <a:cs typeface="Arial"/>
                <a:sym typeface="Arial"/>
              </a:rPr>
              <a:t>No matter which </a:t>
            </a:r>
            <a:r>
              <a:rPr lang="en-US" i="0" dirty="0">
                <a:latin typeface="Arial"/>
                <a:ea typeface="Arial"/>
                <a:cs typeface="Arial"/>
                <a:sym typeface="Arial"/>
              </a:rPr>
              <a:t>path your agency chose, it is through the task order, that accounts are set-up and managed by Agency/Organization Program Coordinators (or A/OPCs). The A/OPC has access to the banks’ Electronic Access System (EAS) and also works with the banks to resolve issues and answer questions.  We’ll talk more about the A/OPC role in a bit.</a:t>
            </a:r>
            <a:endParaRPr dirty="0">
              <a:latin typeface="Arial"/>
              <a:ea typeface="Arial"/>
              <a:cs typeface="Arial"/>
              <a:sym typeface="Arial"/>
            </a:endParaRPr>
          </a:p>
          <a:p>
            <a:pPr marL="0" lvl="0" indent="0" algn="l" rtl="0">
              <a:lnSpc>
                <a:spcPct val="100000"/>
              </a:lnSpc>
              <a:spcBef>
                <a:spcPts val="360"/>
              </a:spcBef>
              <a:spcAft>
                <a:spcPts val="0"/>
              </a:spcAft>
              <a:buClr>
                <a:srgbClr val="505050"/>
              </a:buClr>
              <a:buSzPts val="1400"/>
              <a:buFont typeface="Roboto"/>
              <a:buNone/>
            </a:pPr>
            <a:endParaRPr dirty="0">
              <a:latin typeface="Arial"/>
              <a:ea typeface="Arial"/>
              <a:cs typeface="Arial"/>
              <a:sym typeface="Arial"/>
            </a:endParaRPr>
          </a:p>
          <a:p>
            <a:pPr marL="0" lvl="0" indent="0" algn="l" rtl="0">
              <a:lnSpc>
                <a:spcPct val="100000"/>
              </a:lnSpc>
              <a:spcBef>
                <a:spcPts val="360"/>
              </a:spcBef>
              <a:spcAft>
                <a:spcPts val="0"/>
              </a:spcAft>
              <a:buClr>
                <a:srgbClr val="505050"/>
              </a:buClr>
              <a:buSzPts val="1400"/>
              <a:buFont typeface="Roboto"/>
              <a:buNone/>
            </a:pPr>
            <a:r>
              <a:rPr lang="en-US" dirty="0">
                <a:latin typeface="Arial"/>
                <a:ea typeface="Arial"/>
                <a:cs typeface="Arial"/>
                <a:sym typeface="Arial"/>
              </a:rPr>
              <a:t>Understanding the terms and conditions of the GSA SmartPay Master Contract is important to performing your role as a program coordinator. The terms and conditions of the Master Contract identify specific contractual requirements that the GSA SmartPay program has with the banks.</a:t>
            </a:r>
            <a:endParaRPr dirty="0">
              <a:latin typeface="Arial"/>
              <a:ea typeface="Arial"/>
              <a:cs typeface="Arial"/>
              <a:sym typeface="Arial"/>
            </a:endParaRPr>
          </a:p>
          <a:p>
            <a:pPr marL="0" lvl="0" indent="0" algn="l" rtl="0">
              <a:lnSpc>
                <a:spcPct val="100000"/>
              </a:lnSpc>
              <a:spcBef>
                <a:spcPts val="360"/>
              </a:spcBef>
              <a:spcAft>
                <a:spcPts val="0"/>
              </a:spcAft>
              <a:buClr>
                <a:srgbClr val="505050"/>
              </a:buClr>
              <a:buSzPts val="1400"/>
              <a:buFont typeface="Roboto"/>
              <a:buNone/>
            </a:pPr>
            <a:endParaRPr dirty="0">
              <a:latin typeface="Arial"/>
              <a:ea typeface="Arial"/>
              <a:cs typeface="Arial"/>
              <a:sym typeface="Arial"/>
            </a:endParaRPr>
          </a:p>
          <a:p>
            <a:pPr marL="0" lvl="0" indent="0" algn="l" rtl="0">
              <a:lnSpc>
                <a:spcPct val="100000"/>
              </a:lnSpc>
              <a:spcBef>
                <a:spcPts val="360"/>
              </a:spcBef>
              <a:spcAft>
                <a:spcPts val="0"/>
              </a:spcAft>
              <a:buClr>
                <a:srgbClr val="505050"/>
              </a:buClr>
              <a:buSzPts val="1400"/>
              <a:buFont typeface="Roboto"/>
              <a:buNone/>
            </a:pPr>
            <a:r>
              <a:rPr lang="en-US" dirty="0">
                <a:latin typeface="Arial"/>
                <a:ea typeface="Arial"/>
                <a:cs typeface="Arial"/>
                <a:sym typeface="Arial"/>
              </a:rPr>
              <a:t>The GSA SmartPay Master Contract can be viewed on the </a:t>
            </a:r>
            <a:r>
              <a:rPr lang="en-US" u="sng" dirty="0">
                <a:solidFill>
                  <a:srgbClr val="0000FF"/>
                </a:solidFill>
                <a:latin typeface="Arial"/>
                <a:ea typeface="Arial"/>
                <a:cs typeface="Arial"/>
                <a:sym typeface="Arial"/>
                <a:hlinkClick r:id="rId3">
                  <a:extLst>
                    <a:ext uri="{A12FA001-AC4F-418D-AE19-62706E023703}">
                      <ahyp:hlinkClr xmlns:ahyp="http://schemas.microsoft.com/office/drawing/2018/hyperlinkcolor" val="tx"/>
                    </a:ext>
                  </a:extLst>
                </a:hlinkClick>
              </a:rPr>
              <a:t>GSA SmartPay website</a:t>
            </a:r>
            <a:r>
              <a:rPr lang="en-US" dirty="0">
                <a:latin typeface="Arial"/>
                <a:ea typeface="Arial"/>
                <a:cs typeface="Arial"/>
                <a:sym typeface="Arial"/>
              </a:rPr>
              <a:t> – which is </a:t>
            </a:r>
            <a:r>
              <a:rPr lang="en-US" u="sng" dirty="0">
                <a:solidFill>
                  <a:schemeClr val="hlink"/>
                </a:solidFill>
                <a:latin typeface="Arial"/>
                <a:ea typeface="Arial"/>
                <a:cs typeface="Arial"/>
                <a:sym typeface="Arial"/>
                <a:hlinkClick r:id="rId4"/>
              </a:rPr>
              <a:t>smartpay.gsa.gov</a:t>
            </a:r>
            <a:r>
              <a:rPr lang="en-US" dirty="0">
                <a:latin typeface="Arial"/>
                <a:ea typeface="Arial"/>
                <a:cs typeface="Arial"/>
                <a:sym typeface="Arial"/>
              </a:rPr>
              <a:t>. Download a copy of the Master Contract and review relevant clauses and sections that pertain to the GSA SmartPay fleet program as well as the GSA SmartPay program in general.  </a:t>
            </a:r>
            <a:endParaRPr dirty="0">
              <a:latin typeface="Arial"/>
              <a:ea typeface="Arial"/>
              <a:cs typeface="Arial"/>
              <a:sym typeface="Arial"/>
            </a:endParaRPr>
          </a:p>
          <a:p>
            <a:pPr marL="0" lvl="0" indent="0" algn="l" rtl="0">
              <a:lnSpc>
                <a:spcPct val="100000"/>
              </a:lnSpc>
              <a:spcBef>
                <a:spcPts val="360"/>
              </a:spcBef>
              <a:spcAft>
                <a:spcPts val="0"/>
              </a:spcAft>
              <a:buClr>
                <a:srgbClr val="505050"/>
              </a:buClr>
              <a:buSzPts val="1400"/>
              <a:buFont typeface="Roboto"/>
              <a:buNone/>
            </a:pPr>
            <a:endParaRPr dirty="0">
              <a:latin typeface="Arial"/>
              <a:ea typeface="Arial"/>
              <a:cs typeface="Arial"/>
              <a:sym typeface="Arial"/>
            </a:endParaRPr>
          </a:p>
          <a:p>
            <a:pPr marL="0" lvl="0" indent="0" algn="l" rtl="0">
              <a:lnSpc>
                <a:spcPct val="100000"/>
              </a:lnSpc>
              <a:spcBef>
                <a:spcPts val="360"/>
              </a:spcBef>
              <a:spcAft>
                <a:spcPts val="0"/>
              </a:spcAft>
              <a:buClr>
                <a:srgbClr val="505050"/>
              </a:buClr>
              <a:buSzPts val="1400"/>
              <a:buFont typeface="Roboto"/>
              <a:buNone/>
            </a:pPr>
            <a:r>
              <a:rPr lang="en-US" dirty="0">
                <a:latin typeface="Arial"/>
                <a:ea typeface="Arial"/>
                <a:cs typeface="Arial"/>
                <a:sym typeface="Arial"/>
              </a:rPr>
              <a:t>Also, during the forum, we are offering a GSA SmartPay 3 Master Contract Basics course, so that may be helpful to attend. Please keep in mind that all forum courses are available on-demand through the end of July 2023.</a:t>
            </a:r>
            <a:endParaRPr dirty="0">
              <a:latin typeface="Arial"/>
              <a:ea typeface="Arial"/>
              <a:cs typeface="Arial"/>
              <a:sym typeface="Arial"/>
            </a:endParaRPr>
          </a:p>
        </p:txBody>
      </p:sp>
      <p:sp>
        <p:nvSpPr>
          <p:cNvPr id="199" name="Google Shape;199;g1d3dcab62db_1_8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1200"/>
              <a:buFont typeface="Calibri"/>
              <a:buNone/>
            </a:pPr>
            <a:fld id="{00000000-1234-1234-1234-123412341234}" type="slidenum">
              <a:rPr lang="en-US"/>
              <a:t>5</a:t>
            </a:fld>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1fa88dc88a7_22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0" name="Google Shape;580;g1fa88dc88a7_22_5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dirty="0">
                <a:latin typeface="Arial"/>
                <a:ea typeface="Arial"/>
                <a:cs typeface="Arial"/>
                <a:sym typeface="Arial"/>
              </a:rPr>
              <a:t>Here are some tips to consider sharing with your fleet account holders when they are at the gas pump.</a:t>
            </a:r>
          </a:p>
          <a:p>
            <a:pPr marL="0" lvl="0" indent="0" algn="l" rtl="0">
              <a:lnSpc>
                <a:spcPct val="115000"/>
              </a:lnSpc>
              <a:spcBef>
                <a:spcPts val="0"/>
              </a:spcBef>
              <a:spcAft>
                <a:spcPts val="0"/>
              </a:spcAft>
              <a:buNone/>
            </a:pPr>
            <a:endParaRPr dirty="0">
              <a:latin typeface="Arial"/>
              <a:ea typeface="Arial"/>
              <a:cs typeface="Arial"/>
              <a:sym typeface="Arial"/>
            </a:endParaRPr>
          </a:p>
          <a:p>
            <a:pPr marL="457200" lvl="0" indent="-317500" algn="l" rtl="0">
              <a:lnSpc>
                <a:spcPct val="115000"/>
              </a:lnSpc>
              <a:spcBef>
                <a:spcPts val="800"/>
              </a:spcBef>
              <a:spcAft>
                <a:spcPts val="0"/>
              </a:spcAft>
              <a:buSzPts val="1400"/>
              <a:buFont typeface="Arial"/>
              <a:buChar char="➢"/>
            </a:pPr>
            <a:r>
              <a:rPr lang="en-US" dirty="0">
                <a:latin typeface="Arial"/>
                <a:ea typeface="Arial"/>
                <a:cs typeface="Arial"/>
                <a:sym typeface="Arial"/>
              </a:rPr>
              <a:t>Inspect the card reader before using it. Look for anything loose, crooked, damaged, or scratched. Don't use any card reader if you notice anything unusual.</a:t>
            </a:r>
            <a:br>
              <a:rPr lang="en-US" dirty="0">
                <a:latin typeface="Arial"/>
                <a:ea typeface="Arial"/>
                <a:cs typeface="Arial"/>
                <a:sym typeface="Arial"/>
              </a:rPr>
            </a:br>
            <a:endParaRPr dirty="0">
              <a:latin typeface="Arial"/>
              <a:ea typeface="Arial"/>
              <a:cs typeface="Arial"/>
              <a:sym typeface="Arial"/>
            </a:endParaRPr>
          </a:p>
          <a:p>
            <a:pPr marL="457200" lvl="0" indent="-317500" algn="l" rtl="0">
              <a:lnSpc>
                <a:spcPct val="115000"/>
              </a:lnSpc>
              <a:spcBef>
                <a:spcPts val="0"/>
              </a:spcBef>
              <a:spcAft>
                <a:spcPts val="0"/>
              </a:spcAft>
              <a:buSzPts val="1400"/>
              <a:buFont typeface="Arial"/>
              <a:buChar char="➢"/>
            </a:pPr>
            <a:r>
              <a:rPr lang="en-US" dirty="0">
                <a:latin typeface="Arial"/>
                <a:ea typeface="Arial"/>
                <a:cs typeface="Arial"/>
                <a:sym typeface="Arial"/>
              </a:rPr>
              <a:t>Pull at the edges of the keypad before entering your PIN. Then, cover the keypad when you enter your PIN to prevent cameras from recording your entry.</a:t>
            </a:r>
            <a:br>
              <a:rPr lang="en-US" dirty="0">
                <a:latin typeface="Arial"/>
                <a:ea typeface="Arial"/>
                <a:cs typeface="Arial"/>
                <a:sym typeface="Arial"/>
              </a:rPr>
            </a:br>
            <a:endParaRPr dirty="0">
              <a:latin typeface="Arial"/>
              <a:ea typeface="Arial"/>
              <a:cs typeface="Arial"/>
              <a:sym typeface="Arial"/>
            </a:endParaRPr>
          </a:p>
          <a:p>
            <a:pPr marL="457200" lvl="0" indent="-317500" algn="l" rtl="0">
              <a:lnSpc>
                <a:spcPct val="115000"/>
              </a:lnSpc>
              <a:spcBef>
                <a:spcPts val="0"/>
              </a:spcBef>
              <a:spcAft>
                <a:spcPts val="0"/>
              </a:spcAft>
              <a:buSzPts val="1400"/>
              <a:buFont typeface="Arial"/>
              <a:buChar char="➢"/>
            </a:pPr>
            <a:r>
              <a:rPr lang="en-US" dirty="0">
                <a:latin typeface="Arial"/>
                <a:ea typeface="Arial"/>
                <a:cs typeface="Arial"/>
                <a:sym typeface="Arial"/>
              </a:rPr>
              <a:t>Use gas pumps that are in a well-lit location that are by the attendant, which are less vulnerable targets.</a:t>
            </a:r>
            <a:br>
              <a:rPr lang="en-US" dirty="0">
                <a:latin typeface="Arial"/>
                <a:ea typeface="Arial"/>
                <a:cs typeface="Arial"/>
                <a:sym typeface="Arial"/>
              </a:rPr>
            </a:br>
            <a:endParaRPr dirty="0">
              <a:latin typeface="Arial"/>
              <a:ea typeface="Arial"/>
              <a:cs typeface="Arial"/>
              <a:sym typeface="Arial"/>
            </a:endParaRPr>
          </a:p>
          <a:p>
            <a:pPr marL="457200" lvl="0" indent="-317500" algn="l" rtl="0">
              <a:lnSpc>
                <a:spcPct val="115000"/>
              </a:lnSpc>
              <a:spcBef>
                <a:spcPts val="0"/>
              </a:spcBef>
              <a:spcAft>
                <a:spcPts val="0"/>
              </a:spcAft>
              <a:buSzPts val="1400"/>
              <a:buFont typeface="Arial"/>
              <a:buChar char="➢"/>
            </a:pPr>
            <a:r>
              <a:rPr lang="en-US" dirty="0">
                <a:latin typeface="Arial"/>
                <a:ea typeface="Arial"/>
                <a:cs typeface="Arial"/>
                <a:sym typeface="Arial"/>
              </a:rPr>
              <a:t>Be alert for skimming devices in tourist areas, which are popular targets for skimming.</a:t>
            </a:r>
            <a:endParaRPr dirty="0">
              <a:latin typeface="Arial"/>
              <a:ea typeface="Arial"/>
              <a:cs typeface="Arial"/>
              <a:sym typeface="Arial"/>
            </a:endParaRPr>
          </a:p>
        </p:txBody>
      </p:sp>
      <p:sp>
        <p:nvSpPr>
          <p:cNvPr id="581" name="Google Shape;581;g1fa88dc88a7_22_5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50</a:t>
            </a:fld>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1fa88dc88a7_22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7" name="Google Shape;587;g1fa88dc88a7_22_5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r>
              <a:rPr lang="en-US" i="0" dirty="0">
                <a:latin typeface="Arial"/>
                <a:ea typeface="Arial"/>
                <a:cs typeface="Arial"/>
                <a:sym typeface="Arial"/>
              </a:rPr>
              <a:t>Always follow your agency's policies and procedures when handling cases of suspected misuse and </a:t>
            </a:r>
            <a:r>
              <a:rPr lang="en-US" dirty="0">
                <a:latin typeface="Arial"/>
                <a:ea typeface="Arial"/>
                <a:cs typeface="Arial"/>
                <a:sym typeface="Arial"/>
              </a:rPr>
              <a:t>fraud</a:t>
            </a:r>
            <a:r>
              <a:rPr lang="en-US" i="0" dirty="0">
                <a:latin typeface="Arial"/>
                <a:ea typeface="Arial"/>
                <a:cs typeface="Arial"/>
                <a:sym typeface="Arial"/>
              </a:rPr>
              <a:t>.</a:t>
            </a:r>
            <a:endParaRPr dirty="0">
              <a:latin typeface="Arial"/>
              <a:ea typeface="Arial"/>
              <a:cs typeface="Arial"/>
              <a:sym typeface="Arial"/>
            </a:endParaRPr>
          </a:p>
          <a:p>
            <a:pPr marL="139700" lvl="0" indent="0" algn="l" rtl="0">
              <a:lnSpc>
                <a:spcPct val="100000"/>
              </a:lnSpc>
              <a:spcBef>
                <a:spcPts val="360"/>
              </a:spcBef>
              <a:spcAft>
                <a:spcPts val="0"/>
              </a:spcAft>
              <a:buSzPts val="1400"/>
              <a:buNone/>
            </a:pPr>
            <a:endParaRPr i="0" dirty="0">
              <a:latin typeface="Arial"/>
              <a:ea typeface="Arial"/>
              <a:cs typeface="Arial"/>
              <a:sym typeface="Arial"/>
            </a:endParaRPr>
          </a:p>
          <a:p>
            <a:pPr marL="0" lvl="0" indent="0" algn="l" rtl="0">
              <a:lnSpc>
                <a:spcPct val="100000"/>
              </a:lnSpc>
              <a:spcBef>
                <a:spcPts val="360"/>
              </a:spcBef>
              <a:spcAft>
                <a:spcPts val="0"/>
              </a:spcAft>
              <a:buSzPts val="1400"/>
              <a:buNone/>
            </a:pPr>
            <a:r>
              <a:rPr lang="en-US" i="0" dirty="0">
                <a:latin typeface="Arial"/>
                <a:ea typeface="Arial"/>
                <a:cs typeface="Arial"/>
                <a:sym typeface="Arial"/>
              </a:rPr>
              <a:t>Here are some program management tools that could help your agency reduce misuse and fraud:</a:t>
            </a:r>
            <a:br>
              <a:rPr lang="en-US" i="0" dirty="0">
                <a:latin typeface="Arial"/>
                <a:ea typeface="Arial"/>
                <a:cs typeface="Arial"/>
                <a:sym typeface="Arial"/>
              </a:rPr>
            </a:br>
            <a:endParaRPr dirty="0">
              <a:latin typeface="Arial"/>
              <a:ea typeface="Arial"/>
              <a:cs typeface="Arial"/>
              <a:sym typeface="Arial"/>
            </a:endParaRPr>
          </a:p>
          <a:p>
            <a:pPr marL="457200" lvl="0" indent="-304800" algn="l" rtl="0">
              <a:lnSpc>
                <a:spcPct val="100000"/>
              </a:lnSpc>
              <a:spcBef>
                <a:spcPts val="360"/>
              </a:spcBef>
              <a:spcAft>
                <a:spcPts val="0"/>
              </a:spcAft>
              <a:buClr>
                <a:schemeClr val="dk1"/>
              </a:buClr>
              <a:buSzPts val="1200"/>
              <a:buFont typeface="Arial"/>
              <a:buAutoNum type="arabicPeriod"/>
            </a:pPr>
            <a:r>
              <a:rPr lang="en-US" b="1" i="0" dirty="0">
                <a:latin typeface="Arial"/>
                <a:ea typeface="Arial"/>
                <a:cs typeface="Arial"/>
                <a:sym typeface="Arial"/>
              </a:rPr>
              <a:t>Credit limits - </a:t>
            </a:r>
            <a:r>
              <a:rPr lang="en-US" i="0" dirty="0">
                <a:latin typeface="Arial"/>
                <a:ea typeface="Arial"/>
                <a:cs typeface="Arial"/>
                <a:sym typeface="Arial"/>
              </a:rPr>
              <a:t>Credit limits restrict single, daily, weekly, or monthly expenditures per account. In accordance with agency/organization policy, an A/OPC may set the limits which best meet the agency's needs. Setting limits that are realistic, but not excessive, will deter misuse. By reviewing spending patterns, </a:t>
            </a:r>
            <a:r>
              <a:rPr lang="en-US" dirty="0">
                <a:latin typeface="Arial"/>
                <a:ea typeface="Arial"/>
                <a:cs typeface="Arial"/>
                <a:sym typeface="Arial"/>
              </a:rPr>
              <a:t>A/OPCs</a:t>
            </a:r>
            <a:r>
              <a:rPr lang="en-US" i="0" dirty="0">
                <a:latin typeface="Arial"/>
                <a:ea typeface="Arial"/>
                <a:cs typeface="Arial"/>
                <a:sym typeface="Arial"/>
              </a:rPr>
              <a:t> may be able to lower limits without disrupting the agency's mission. A/OPCs also have the authority to raise limits at any time in response to emergency or unforeseen situations.</a:t>
            </a:r>
            <a:br>
              <a:rPr lang="en-US" i="0" dirty="0">
                <a:latin typeface="Arial"/>
                <a:ea typeface="Arial"/>
                <a:cs typeface="Arial"/>
                <a:sym typeface="Arial"/>
              </a:rPr>
            </a:br>
            <a:endParaRPr dirty="0">
              <a:latin typeface="Arial"/>
              <a:ea typeface="Arial"/>
              <a:cs typeface="Arial"/>
              <a:sym typeface="Arial"/>
            </a:endParaRPr>
          </a:p>
          <a:p>
            <a:pPr marL="457200" lvl="0" indent="-304800" algn="l" rtl="0">
              <a:lnSpc>
                <a:spcPct val="100000"/>
              </a:lnSpc>
              <a:spcBef>
                <a:spcPts val="360"/>
              </a:spcBef>
              <a:spcAft>
                <a:spcPts val="0"/>
              </a:spcAft>
              <a:buClr>
                <a:schemeClr val="dk1"/>
              </a:buClr>
              <a:buSzPts val="1200"/>
              <a:buFont typeface="Arial"/>
              <a:buAutoNum type="arabicPeriod"/>
            </a:pPr>
            <a:r>
              <a:rPr lang="en-US" b="1" i="0" dirty="0">
                <a:latin typeface="Arial"/>
                <a:ea typeface="Arial"/>
                <a:cs typeface="Arial"/>
                <a:sym typeface="Arial"/>
              </a:rPr>
              <a:t>Merchant Category Code (MCC) Blocks -</a:t>
            </a:r>
            <a:r>
              <a:rPr lang="en-US" i="0" dirty="0">
                <a:latin typeface="Arial"/>
                <a:ea typeface="Arial"/>
                <a:cs typeface="Arial"/>
                <a:sym typeface="Arial"/>
              </a:rPr>
              <a:t> Merchant Category Codes (MCCs) are established by the associations or </a:t>
            </a:r>
            <a:r>
              <a:rPr lang="en-US" dirty="0">
                <a:latin typeface="Arial"/>
                <a:ea typeface="Arial"/>
                <a:cs typeface="Arial"/>
                <a:sym typeface="Arial"/>
              </a:rPr>
              <a:t>c</a:t>
            </a:r>
            <a:r>
              <a:rPr lang="en-US" i="0" dirty="0">
                <a:latin typeface="Arial"/>
                <a:ea typeface="Arial"/>
                <a:cs typeface="Arial"/>
                <a:sym typeface="Arial"/>
              </a:rPr>
              <a:t>ontractor </a:t>
            </a:r>
            <a:r>
              <a:rPr lang="en-US" dirty="0">
                <a:latin typeface="Arial"/>
                <a:ea typeface="Arial"/>
                <a:cs typeface="Arial"/>
                <a:sym typeface="Arial"/>
              </a:rPr>
              <a:t>b</a:t>
            </a:r>
            <a:r>
              <a:rPr lang="en-US" i="0" dirty="0">
                <a:latin typeface="Arial"/>
                <a:ea typeface="Arial"/>
                <a:cs typeface="Arial"/>
                <a:sym typeface="Arial"/>
              </a:rPr>
              <a:t>anks to identify different types of businesses. Merchants select the codes that best describe their business. </a:t>
            </a:r>
            <a:r>
              <a:rPr lang="en-US" dirty="0">
                <a:latin typeface="Arial"/>
                <a:ea typeface="Arial"/>
                <a:cs typeface="Arial"/>
                <a:sym typeface="Arial"/>
              </a:rPr>
              <a:t>A/OPCs</a:t>
            </a:r>
            <a:r>
              <a:rPr lang="en-US" i="0" dirty="0">
                <a:latin typeface="Arial"/>
                <a:ea typeface="Arial"/>
                <a:cs typeface="Arial"/>
                <a:sym typeface="Arial"/>
              </a:rPr>
              <a:t> may limit the types of businesses where the account will be accepted by limiting the MCCs available to the account holder. In the event that a driver needs to make a purchase outside of his/her restricted MCCs, A/OPCs are authorized to override the restriction for a transaction by contacting the </a:t>
            </a:r>
            <a:r>
              <a:rPr lang="en-US" dirty="0">
                <a:latin typeface="Arial"/>
                <a:ea typeface="Arial"/>
                <a:cs typeface="Arial"/>
                <a:sym typeface="Arial"/>
              </a:rPr>
              <a:t>c</a:t>
            </a:r>
            <a:r>
              <a:rPr lang="en-US" i="0" dirty="0">
                <a:latin typeface="Arial"/>
                <a:ea typeface="Arial"/>
                <a:cs typeface="Arial"/>
                <a:sym typeface="Arial"/>
              </a:rPr>
              <a:t>ontractor </a:t>
            </a:r>
            <a:r>
              <a:rPr lang="en-US" dirty="0">
                <a:latin typeface="Arial"/>
                <a:ea typeface="Arial"/>
                <a:cs typeface="Arial"/>
                <a:sym typeface="Arial"/>
              </a:rPr>
              <a:t>b</a:t>
            </a:r>
            <a:r>
              <a:rPr lang="en-US" i="0" dirty="0">
                <a:latin typeface="Arial"/>
                <a:ea typeface="Arial"/>
                <a:cs typeface="Arial"/>
                <a:sym typeface="Arial"/>
              </a:rPr>
              <a:t>ank's Customer Service Representative. Agency/organization policy should specify who is authorized to perform overrides.</a:t>
            </a:r>
            <a:br>
              <a:rPr lang="en-US" i="0" dirty="0">
                <a:latin typeface="Arial"/>
                <a:ea typeface="Arial"/>
                <a:cs typeface="Arial"/>
                <a:sym typeface="Arial"/>
              </a:rPr>
            </a:br>
            <a:endParaRPr dirty="0">
              <a:latin typeface="Arial"/>
              <a:ea typeface="Arial"/>
              <a:cs typeface="Arial"/>
              <a:sym typeface="Arial"/>
            </a:endParaRPr>
          </a:p>
          <a:p>
            <a:pPr marL="457200" lvl="0" indent="-304800" algn="l" rtl="0">
              <a:lnSpc>
                <a:spcPct val="100000"/>
              </a:lnSpc>
              <a:spcBef>
                <a:spcPts val="360"/>
              </a:spcBef>
              <a:spcAft>
                <a:spcPts val="0"/>
              </a:spcAft>
              <a:buClr>
                <a:schemeClr val="dk1"/>
              </a:buClr>
              <a:buSzPts val="1200"/>
              <a:buFont typeface="Arial"/>
              <a:buAutoNum type="arabicPeriod"/>
            </a:pPr>
            <a:r>
              <a:rPr lang="en-US" b="1" i="0" dirty="0">
                <a:latin typeface="Arial"/>
                <a:ea typeface="Arial"/>
                <a:cs typeface="Arial"/>
                <a:sym typeface="Arial"/>
              </a:rPr>
              <a:t>Online Reports -</a:t>
            </a:r>
            <a:r>
              <a:rPr lang="en-US" i="0" dirty="0">
                <a:latin typeface="Arial"/>
                <a:ea typeface="Arial"/>
                <a:cs typeface="Arial"/>
                <a:sym typeface="Arial"/>
              </a:rPr>
              <a:t> A/OPCs have access to many standard and ad hoc reports online through the </a:t>
            </a:r>
            <a:r>
              <a:rPr lang="en-US" dirty="0">
                <a:latin typeface="Arial"/>
                <a:ea typeface="Arial"/>
                <a:cs typeface="Arial"/>
                <a:sym typeface="Arial"/>
              </a:rPr>
              <a:t>c</a:t>
            </a:r>
            <a:r>
              <a:rPr lang="en-US" i="0" dirty="0">
                <a:latin typeface="Arial"/>
                <a:ea typeface="Arial"/>
                <a:cs typeface="Arial"/>
                <a:sym typeface="Arial"/>
              </a:rPr>
              <a:t>ontractor </a:t>
            </a:r>
            <a:r>
              <a:rPr lang="en-US" dirty="0">
                <a:latin typeface="Arial"/>
                <a:ea typeface="Arial"/>
                <a:cs typeface="Arial"/>
                <a:sym typeface="Arial"/>
              </a:rPr>
              <a:t>b</a:t>
            </a:r>
            <a:r>
              <a:rPr lang="en-US" i="0" dirty="0">
                <a:latin typeface="Arial"/>
                <a:ea typeface="Arial"/>
                <a:cs typeface="Arial"/>
                <a:sym typeface="Arial"/>
              </a:rPr>
              <a:t>ank’s EAS, which they can review to detect situations of potential fraud.</a:t>
            </a:r>
            <a:br>
              <a:rPr lang="en-US" i="0" dirty="0">
                <a:latin typeface="Arial"/>
                <a:ea typeface="Arial"/>
                <a:cs typeface="Arial"/>
                <a:sym typeface="Arial"/>
              </a:rPr>
            </a:br>
            <a:endParaRPr dirty="0">
              <a:latin typeface="Arial"/>
              <a:ea typeface="Arial"/>
              <a:cs typeface="Arial"/>
              <a:sym typeface="Arial"/>
            </a:endParaRPr>
          </a:p>
          <a:p>
            <a:pPr marL="457200" lvl="0" indent="-304800" algn="l" rtl="0">
              <a:lnSpc>
                <a:spcPct val="100000"/>
              </a:lnSpc>
              <a:spcBef>
                <a:spcPts val="360"/>
              </a:spcBef>
              <a:spcAft>
                <a:spcPts val="0"/>
              </a:spcAft>
              <a:buClr>
                <a:schemeClr val="dk1"/>
              </a:buClr>
              <a:buSzPts val="1200"/>
              <a:buFont typeface="Arial"/>
              <a:buAutoNum type="arabicPeriod"/>
            </a:pPr>
            <a:r>
              <a:rPr lang="en-US" b="1" i="0" dirty="0">
                <a:latin typeface="Arial"/>
                <a:ea typeface="Arial"/>
                <a:cs typeface="Arial"/>
                <a:sym typeface="Arial"/>
              </a:rPr>
              <a:t>Account Deactivation -</a:t>
            </a:r>
            <a:r>
              <a:rPr lang="en-US" i="0" dirty="0">
                <a:latin typeface="Arial"/>
                <a:ea typeface="Arial"/>
                <a:cs typeface="Arial"/>
                <a:sym typeface="Arial"/>
              </a:rPr>
              <a:t> In those instances when the fleet account is not needed on a continuous basis, deactivation of the account may serve as a deterrent to fraud and/or misuse. </a:t>
            </a:r>
            <a:r>
              <a:rPr lang="en-US" dirty="0">
                <a:latin typeface="Arial"/>
                <a:ea typeface="Arial"/>
                <a:cs typeface="Arial"/>
                <a:sym typeface="Arial"/>
              </a:rPr>
              <a:t>A/OPCs</a:t>
            </a:r>
            <a:r>
              <a:rPr lang="en-US" i="0" dirty="0">
                <a:latin typeface="Arial"/>
                <a:ea typeface="Arial"/>
                <a:cs typeface="Arial"/>
                <a:sym typeface="Arial"/>
              </a:rPr>
              <a:t> may deactivate the account when an account is not being used. By understanding the use of the account, </a:t>
            </a:r>
            <a:r>
              <a:rPr lang="en-US" dirty="0">
                <a:latin typeface="Arial"/>
                <a:ea typeface="Arial"/>
                <a:cs typeface="Arial"/>
                <a:sym typeface="Arial"/>
              </a:rPr>
              <a:t>A/OPCs</a:t>
            </a:r>
            <a:r>
              <a:rPr lang="en-US" i="0" dirty="0">
                <a:latin typeface="Arial"/>
                <a:ea typeface="Arial"/>
                <a:cs typeface="Arial"/>
                <a:sym typeface="Arial"/>
              </a:rPr>
              <a:t> </a:t>
            </a:r>
            <a:r>
              <a:rPr lang="en-US" dirty="0">
                <a:latin typeface="Arial"/>
                <a:ea typeface="Arial"/>
                <a:cs typeface="Arial"/>
                <a:sym typeface="Arial"/>
              </a:rPr>
              <a:t>are able to</a:t>
            </a:r>
            <a:r>
              <a:rPr lang="en-US" i="0" dirty="0">
                <a:latin typeface="Arial"/>
                <a:ea typeface="Arial"/>
                <a:cs typeface="Arial"/>
                <a:sym typeface="Arial"/>
              </a:rPr>
              <a:t> establish deactivation guidelines.</a:t>
            </a:r>
            <a:endParaRPr dirty="0">
              <a:latin typeface="Arial"/>
              <a:ea typeface="Arial"/>
              <a:cs typeface="Arial"/>
              <a:sym typeface="Arial"/>
            </a:endParaRPr>
          </a:p>
        </p:txBody>
      </p:sp>
      <p:sp>
        <p:nvSpPr>
          <p:cNvPr id="588" name="Google Shape;588;g1fa88dc88a7_22_5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51</a:t>
            </a:fld>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1fa88dc88a7_22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4" name="Google Shape;594;g1fa88dc88a7_22_6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r>
              <a:rPr lang="en-US" i="0" dirty="0">
                <a:latin typeface="Arial"/>
                <a:ea typeface="Arial"/>
                <a:cs typeface="Arial"/>
                <a:sym typeface="Arial"/>
              </a:rPr>
              <a:t>In addition, </a:t>
            </a:r>
            <a:r>
              <a:rPr lang="en-US" dirty="0">
                <a:latin typeface="Arial"/>
                <a:ea typeface="Arial"/>
                <a:cs typeface="Arial"/>
                <a:sym typeface="Arial"/>
              </a:rPr>
              <a:t>agency’s </a:t>
            </a:r>
            <a:r>
              <a:rPr lang="en-US" i="0" dirty="0">
                <a:latin typeface="Arial"/>
                <a:ea typeface="Arial"/>
                <a:cs typeface="Arial"/>
                <a:sym typeface="Arial"/>
              </a:rPr>
              <a:t>fleet program coordinators </a:t>
            </a:r>
            <a:r>
              <a:rPr lang="en-US" dirty="0">
                <a:latin typeface="Arial"/>
                <a:ea typeface="Arial"/>
                <a:cs typeface="Arial"/>
                <a:sym typeface="Arial"/>
              </a:rPr>
              <a:t>can</a:t>
            </a:r>
            <a:r>
              <a:rPr lang="en-US" i="0" dirty="0">
                <a:latin typeface="Arial"/>
                <a:ea typeface="Arial"/>
                <a:cs typeface="Arial"/>
                <a:sym typeface="Arial"/>
              </a:rPr>
              <a:t>:</a:t>
            </a:r>
          </a:p>
          <a:p>
            <a:pPr marL="0" lvl="0" indent="0" algn="l" rtl="0">
              <a:lnSpc>
                <a:spcPct val="100000"/>
              </a:lnSpc>
              <a:spcBef>
                <a:spcPts val="360"/>
              </a:spcBef>
              <a:spcAft>
                <a:spcPts val="0"/>
              </a:spcAft>
              <a:buSzPts val="1400"/>
              <a:buNone/>
            </a:pPr>
            <a:endParaRPr dirty="0">
              <a:latin typeface="Arial"/>
              <a:ea typeface="Arial"/>
              <a:cs typeface="Arial"/>
              <a:sym typeface="Arial"/>
            </a:endParaRPr>
          </a:p>
          <a:p>
            <a:pPr marL="457200" lvl="0" indent="-317500" algn="l" rtl="0">
              <a:lnSpc>
                <a:spcPct val="100000"/>
              </a:lnSpc>
              <a:spcBef>
                <a:spcPts val="360"/>
              </a:spcBef>
              <a:spcAft>
                <a:spcPts val="0"/>
              </a:spcAft>
              <a:buSzPts val="1400"/>
              <a:buFont typeface="Arial"/>
              <a:buChar char="➢"/>
            </a:pPr>
            <a:r>
              <a:rPr lang="en-US" i="0" dirty="0">
                <a:latin typeface="Arial"/>
                <a:ea typeface="Arial"/>
                <a:cs typeface="Arial"/>
                <a:sym typeface="Arial"/>
              </a:rPr>
              <a:t>Establish policies and procedures to detect fraud, waste, and abuse.</a:t>
            </a:r>
            <a:br>
              <a:rPr lang="en-US" i="0" dirty="0">
                <a:latin typeface="Arial"/>
                <a:ea typeface="Arial"/>
                <a:cs typeface="Arial"/>
                <a:sym typeface="Arial"/>
              </a:rPr>
            </a:br>
            <a:endParaRPr dirty="0">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en-US" i="0" dirty="0">
                <a:latin typeface="Arial"/>
                <a:ea typeface="Arial"/>
                <a:cs typeface="Arial"/>
                <a:sym typeface="Arial"/>
              </a:rPr>
              <a:t>Emphasize standards of conduct and clearly state consequences for misuse.</a:t>
            </a:r>
            <a:br>
              <a:rPr lang="en-US" i="0" dirty="0">
                <a:latin typeface="Arial"/>
                <a:ea typeface="Arial"/>
                <a:cs typeface="Arial"/>
                <a:sym typeface="Arial"/>
              </a:rPr>
            </a:br>
            <a:endParaRPr dirty="0">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en-US" i="0" dirty="0">
                <a:latin typeface="Arial"/>
                <a:ea typeface="Arial"/>
                <a:cs typeface="Arial"/>
                <a:sym typeface="Arial"/>
              </a:rPr>
              <a:t>Manage delinquency and implement proper training.</a:t>
            </a:r>
            <a:endParaRPr dirty="0">
              <a:latin typeface="Arial"/>
              <a:ea typeface="Arial"/>
              <a:cs typeface="Arial"/>
              <a:sym typeface="Arial"/>
            </a:endParaRPr>
          </a:p>
        </p:txBody>
      </p:sp>
      <p:sp>
        <p:nvSpPr>
          <p:cNvPr id="595" name="Google Shape;595;g1fa88dc88a7_22_6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52</a:t>
            </a:fld>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1fa88dc88a7_22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1" name="Google Shape;601;g1fa88dc88a7_22_6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r>
              <a:rPr lang="en-US" i="0" dirty="0">
                <a:latin typeface="Arial"/>
                <a:ea typeface="Arial"/>
                <a:cs typeface="Arial"/>
                <a:sym typeface="Arial"/>
              </a:rPr>
              <a:t>Here are some tools that drivers can use to reduce fraud:</a:t>
            </a:r>
            <a:endParaRPr dirty="0">
              <a:latin typeface="Arial"/>
              <a:ea typeface="Arial"/>
              <a:cs typeface="Arial"/>
              <a:sym typeface="Arial"/>
            </a:endParaRPr>
          </a:p>
          <a:p>
            <a:pPr marL="0" lvl="0" indent="0" algn="l" rtl="0">
              <a:lnSpc>
                <a:spcPct val="100000"/>
              </a:lnSpc>
              <a:spcBef>
                <a:spcPts val="360"/>
              </a:spcBef>
              <a:spcAft>
                <a:spcPts val="0"/>
              </a:spcAft>
              <a:buSzPts val="1400"/>
              <a:buNone/>
            </a:pPr>
            <a:endParaRPr dirty="0">
              <a:latin typeface="Arial"/>
              <a:ea typeface="Arial"/>
              <a:cs typeface="Arial"/>
              <a:sym typeface="Arial"/>
            </a:endParaRPr>
          </a:p>
          <a:p>
            <a:pPr marL="457200" lvl="0" indent="-317500" algn="l" rtl="0">
              <a:lnSpc>
                <a:spcPct val="100000"/>
              </a:lnSpc>
              <a:spcBef>
                <a:spcPts val="360"/>
              </a:spcBef>
              <a:spcAft>
                <a:spcPts val="0"/>
              </a:spcAft>
              <a:buSzPts val="1400"/>
              <a:buFont typeface="Arial"/>
              <a:buChar char="➢"/>
            </a:pPr>
            <a:r>
              <a:rPr lang="en-US" i="0" dirty="0">
                <a:latin typeface="Arial"/>
                <a:ea typeface="Arial"/>
                <a:cs typeface="Arial"/>
                <a:sym typeface="Arial"/>
              </a:rPr>
              <a:t>Double check that they are using the correct card before making a purchase.</a:t>
            </a:r>
            <a:br>
              <a:rPr lang="en-US" i="0" dirty="0">
                <a:latin typeface="Arial"/>
                <a:ea typeface="Arial"/>
                <a:cs typeface="Arial"/>
                <a:sym typeface="Arial"/>
              </a:rPr>
            </a:br>
            <a:endParaRPr dirty="0">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en-US" i="0" dirty="0">
                <a:latin typeface="Arial"/>
                <a:ea typeface="Arial"/>
                <a:cs typeface="Arial"/>
                <a:sym typeface="Arial"/>
              </a:rPr>
              <a:t>Keep their Driver ID/ PIN confidential, do not write it on or near the physical card.</a:t>
            </a:r>
            <a:br>
              <a:rPr lang="en-US" i="0" dirty="0">
                <a:latin typeface="Arial"/>
                <a:ea typeface="Arial"/>
                <a:cs typeface="Arial"/>
                <a:sym typeface="Arial"/>
              </a:rPr>
            </a:br>
            <a:endParaRPr dirty="0">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en-US" i="0" dirty="0">
                <a:latin typeface="Arial"/>
                <a:ea typeface="Arial"/>
                <a:cs typeface="Arial"/>
                <a:sym typeface="Arial"/>
              </a:rPr>
              <a:t>Ensure pumps are not compromised or opened.</a:t>
            </a:r>
            <a:br>
              <a:rPr lang="en-US" i="0" dirty="0">
                <a:latin typeface="Arial"/>
                <a:ea typeface="Arial"/>
                <a:cs typeface="Arial"/>
                <a:sym typeface="Arial"/>
              </a:rPr>
            </a:br>
            <a:endParaRPr dirty="0">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en-US" i="0" dirty="0">
                <a:latin typeface="Arial"/>
                <a:ea typeface="Arial"/>
                <a:cs typeface="Arial"/>
                <a:sym typeface="Arial"/>
              </a:rPr>
              <a:t>Use pumps that face the attendant, they are less likely to have skimming devices installed.</a:t>
            </a:r>
            <a:br>
              <a:rPr lang="en-US" i="0" dirty="0">
                <a:latin typeface="Arial"/>
                <a:ea typeface="Arial"/>
                <a:cs typeface="Arial"/>
                <a:sym typeface="Arial"/>
              </a:rPr>
            </a:br>
            <a:endParaRPr dirty="0">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en-US" i="0" dirty="0">
                <a:latin typeface="Arial"/>
                <a:ea typeface="Arial"/>
                <a:cs typeface="Arial"/>
                <a:sym typeface="Arial"/>
              </a:rPr>
              <a:t>Secure the fleet card when stored and don’t leave it in the vehicle or in a place accessible to all.</a:t>
            </a:r>
            <a:endParaRPr sz="1600" i="0" dirty="0">
              <a:solidFill>
                <a:srgbClr val="505050"/>
              </a:solidFill>
              <a:latin typeface="Roboto"/>
              <a:ea typeface="Roboto"/>
              <a:cs typeface="Roboto"/>
              <a:sym typeface="Roboto"/>
            </a:endParaRPr>
          </a:p>
        </p:txBody>
      </p:sp>
      <p:sp>
        <p:nvSpPr>
          <p:cNvPr id="602" name="Google Shape;602;g1fa88dc88a7_22_6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53</a:t>
            </a:fld>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fa88dc88a7_22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8" name="Google Shape;608;g1fa88dc88a7_22_7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r>
              <a:rPr lang="en-US" b="1" dirty="0">
                <a:latin typeface="Arial"/>
                <a:ea typeface="Arial"/>
                <a:cs typeface="Arial"/>
                <a:sym typeface="Arial"/>
              </a:rPr>
              <a:t>Please keep in mind that misuse by employees impacts an agency’s charge card performance and refund earning potential.</a:t>
            </a:r>
          </a:p>
          <a:p>
            <a:pPr marL="0" lvl="0" indent="0" algn="l" rtl="0">
              <a:lnSpc>
                <a:spcPct val="100000"/>
              </a:lnSpc>
              <a:spcBef>
                <a:spcPts val="360"/>
              </a:spcBef>
              <a:spcAft>
                <a:spcPts val="0"/>
              </a:spcAft>
              <a:buSzPts val="1400"/>
              <a:buNone/>
            </a:pPr>
            <a:endParaRPr lang="en-US" b="1" dirty="0">
              <a:latin typeface="Arial"/>
              <a:ea typeface="Arial"/>
              <a:cs typeface="Arial"/>
              <a:sym typeface="Arial"/>
            </a:endParaRPr>
          </a:p>
          <a:p>
            <a:pPr marL="0" lvl="0" indent="0" algn="l" rtl="0">
              <a:lnSpc>
                <a:spcPct val="100000"/>
              </a:lnSpc>
              <a:spcBef>
                <a:spcPts val="360"/>
              </a:spcBef>
              <a:spcAft>
                <a:spcPts val="0"/>
              </a:spcAft>
              <a:buClr>
                <a:srgbClr val="23D336"/>
              </a:buClr>
              <a:buSzPts val="1400"/>
              <a:buFont typeface="Arial"/>
              <a:buNone/>
            </a:pPr>
            <a:r>
              <a:rPr lang="en-US" i="0" dirty="0">
                <a:latin typeface="Arial"/>
                <a:ea typeface="Arial"/>
                <a:cs typeface="Arial"/>
                <a:sym typeface="Arial"/>
              </a:rPr>
              <a:t>A key responsibility for most program coordinators is to detect and report suspected misuse. If a situation occurs where you must report suspected misuse, make sure you have all the information necessary to assist with a formal inquiry or investigation. Contact the </a:t>
            </a:r>
            <a:r>
              <a:rPr lang="en-US" dirty="0">
                <a:latin typeface="Arial"/>
                <a:ea typeface="Arial"/>
                <a:cs typeface="Arial"/>
                <a:sym typeface="Arial"/>
              </a:rPr>
              <a:t>driver</a:t>
            </a:r>
            <a:r>
              <a:rPr lang="en-US" i="0" dirty="0">
                <a:latin typeface="Arial"/>
                <a:ea typeface="Arial"/>
                <a:cs typeface="Arial"/>
                <a:sym typeface="Arial"/>
              </a:rPr>
              <a:t> to obtain any information that could explain questionable charges. If the account holder provides documentation or an explanation regarding the charges and you still have questions or concerns about it, compile all the information (such as the statement, exception report, documented contacts between you and the account holder, copies of receipts, etc.) before you report it.  Your agency/organization may ask you to report suspected misuse to one or more of the following personnel:</a:t>
            </a:r>
            <a:endParaRPr lang="en-US" dirty="0">
              <a:latin typeface="Arial"/>
              <a:ea typeface="Arial"/>
              <a:cs typeface="Arial"/>
              <a:sym typeface="Arial"/>
            </a:endParaRPr>
          </a:p>
          <a:p>
            <a:pPr marL="457200" lvl="0" indent="-304800" algn="l" rtl="0">
              <a:lnSpc>
                <a:spcPct val="100000"/>
              </a:lnSpc>
              <a:spcBef>
                <a:spcPts val="360"/>
              </a:spcBef>
              <a:spcAft>
                <a:spcPts val="0"/>
              </a:spcAft>
              <a:buClr>
                <a:schemeClr val="dk1"/>
              </a:buClr>
              <a:buSzPts val="1200"/>
              <a:buChar char="•"/>
            </a:pPr>
            <a:r>
              <a:rPr lang="en-US" i="0" dirty="0">
                <a:latin typeface="Arial"/>
                <a:ea typeface="Arial"/>
                <a:cs typeface="Arial"/>
                <a:sym typeface="Arial"/>
              </a:rPr>
              <a:t>The Approving Official</a:t>
            </a:r>
            <a:endParaRPr lang="en-US" dirty="0">
              <a:latin typeface="Arial"/>
              <a:ea typeface="Arial"/>
              <a:cs typeface="Arial"/>
              <a:sym typeface="Arial"/>
            </a:endParaRPr>
          </a:p>
          <a:p>
            <a:pPr marL="457200" lvl="0" indent="-304800" algn="l" rtl="0">
              <a:lnSpc>
                <a:spcPct val="100000"/>
              </a:lnSpc>
              <a:spcBef>
                <a:spcPts val="360"/>
              </a:spcBef>
              <a:spcAft>
                <a:spcPts val="0"/>
              </a:spcAft>
              <a:buClr>
                <a:schemeClr val="dk1"/>
              </a:buClr>
              <a:buSzPts val="1200"/>
              <a:buChar char="•"/>
            </a:pPr>
            <a:r>
              <a:rPr lang="en-US" i="0" dirty="0">
                <a:latin typeface="Arial"/>
                <a:ea typeface="Arial"/>
                <a:cs typeface="Arial"/>
                <a:sym typeface="Arial"/>
              </a:rPr>
              <a:t>The Finance Officer</a:t>
            </a:r>
            <a:endParaRPr lang="en-US" dirty="0">
              <a:latin typeface="Arial"/>
              <a:ea typeface="Arial"/>
              <a:cs typeface="Arial"/>
              <a:sym typeface="Arial"/>
            </a:endParaRPr>
          </a:p>
          <a:p>
            <a:pPr marL="457200" lvl="0" indent="-304800" algn="l" rtl="0">
              <a:lnSpc>
                <a:spcPct val="100000"/>
              </a:lnSpc>
              <a:spcBef>
                <a:spcPts val="360"/>
              </a:spcBef>
              <a:spcAft>
                <a:spcPts val="0"/>
              </a:spcAft>
              <a:buClr>
                <a:schemeClr val="dk1"/>
              </a:buClr>
              <a:buSzPts val="1200"/>
              <a:buChar char="•"/>
            </a:pPr>
            <a:r>
              <a:rPr lang="en-US" i="0" dirty="0">
                <a:latin typeface="Arial"/>
                <a:ea typeface="Arial"/>
                <a:cs typeface="Arial"/>
                <a:sym typeface="Arial"/>
              </a:rPr>
              <a:t>The Office of Inspector General (via the hotline) or the Office of Special Investigations (for Defense agencies)</a:t>
            </a:r>
            <a:endParaRPr lang="en-US" dirty="0">
              <a:solidFill>
                <a:srgbClr val="0000E7"/>
              </a:solidFill>
              <a:latin typeface="Times"/>
              <a:ea typeface="Times"/>
              <a:cs typeface="Times"/>
              <a:sym typeface="Times"/>
            </a:endParaRPr>
          </a:p>
        </p:txBody>
      </p:sp>
      <p:sp>
        <p:nvSpPr>
          <p:cNvPr id="609" name="Google Shape;609;g1fa88dc88a7_22_7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54</a:t>
            </a:fld>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1fa88dc88a7_2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5" name="Google Shape;615;g1fa88dc88a7_22_1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r>
              <a:rPr lang="en-US" b="1" i="0" dirty="0">
                <a:latin typeface="Arial"/>
                <a:ea typeface="Arial"/>
                <a:cs typeface="Arial"/>
                <a:sym typeface="Arial"/>
              </a:rPr>
              <a:t>Consequences</a:t>
            </a:r>
            <a:r>
              <a:rPr lang="en-US" i="0" dirty="0">
                <a:latin typeface="Arial"/>
                <a:ea typeface="Arial"/>
                <a:cs typeface="Arial"/>
                <a:sym typeface="Arial"/>
              </a:rPr>
              <a:t> for misuse, abuse or fraud may include:</a:t>
            </a:r>
            <a:br>
              <a:rPr lang="en-US" i="0" dirty="0">
                <a:latin typeface="Arial"/>
                <a:ea typeface="Arial"/>
                <a:cs typeface="Arial"/>
                <a:sym typeface="Arial"/>
              </a:rPr>
            </a:br>
            <a:endParaRPr dirty="0">
              <a:latin typeface="Arial"/>
              <a:ea typeface="Arial"/>
              <a:cs typeface="Arial"/>
              <a:sym typeface="Arial"/>
            </a:endParaRPr>
          </a:p>
          <a:p>
            <a:pPr marL="457200" lvl="0" indent="-317500" algn="l" rtl="0">
              <a:lnSpc>
                <a:spcPct val="100000"/>
              </a:lnSpc>
              <a:spcBef>
                <a:spcPts val="360"/>
              </a:spcBef>
              <a:spcAft>
                <a:spcPts val="0"/>
              </a:spcAft>
              <a:buSzPts val="1400"/>
              <a:buFont typeface="Arial"/>
              <a:buChar char="➢"/>
            </a:pPr>
            <a:r>
              <a:rPr lang="en-US" i="0" dirty="0">
                <a:latin typeface="Arial"/>
                <a:ea typeface="Arial"/>
                <a:cs typeface="Arial"/>
                <a:sym typeface="Arial"/>
              </a:rPr>
              <a:t>Reprimand</a:t>
            </a:r>
            <a:endParaRPr dirty="0">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en-US" i="0" dirty="0">
                <a:latin typeface="Arial"/>
                <a:ea typeface="Arial"/>
                <a:cs typeface="Arial"/>
                <a:sym typeface="Arial"/>
              </a:rPr>
              <a:t>Counselin</a:t>
            </a:r>
            <a:r>
              <a:rPr lang="en-US" dirty="0">
                <a:latin typeface="Arial"/>
                <a:ea typeface="Arial"/>
                <a:cs typeface="Arial"/>
                <a:sym typeface="Arial"/>
              </a:rPr>
              <a:t>g</a:t>
            </a:r>
            <a:endParaRPr dirty="0">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en-US" i="0" dirty="0">
                <a:latin typeface="Arial"/>
                <a:ea typeface="Arial"/>
                <a:cs typeface="Arial"/>
                <a:sym typeface="Arial"/>
              </a:rPr>
              <a:t>Suspension of employment</a:t>
            </a:r>
            <a:endParaRPr dirty="0">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en-US" i="0" dirty="0">
                <a:latin typeface="Arial"/>
                <a:ea typeface="Arial"/>
                <a:cs typeface="Arial"/>
                <a:sym typeface="Arial"/>
              </a:rPr>
              <a:t>Termination of employment</a:t>
            </a:r>
            <a:endParaRPr dirty="0">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en-US" i="0" dirty="0">
                <a:latin typeface="Arial"/>
                <a:ea typeface="Arial"/>
                <a:cs typeface="Arial"/>
                <a:sym typeface="Arial"/>
              </a:rPr>
              <a:t>Criminal prosecution.</a:t>
            </a:r>
            <a:endParaRPr dirty="0">
              <a:latin typeface="Arial"/>
              <a:ea typeface="Arial"/>
              <a:cs typeface="Arial"/>
              <a:sym typeface="Arial"/>
            </a:endParaRPr>
          </a:p>
          <a:p>
            <a:pPr marL="139700" lvl="0" indent="0" algn="l" rtl="0">
              <a:lnSpc>
                <a:spcPct val="100000"/>
              </a:lnSpc>
              <a:spcBef>
                <a:spcPts val="360"/>
              </a:spcBef>
              <a:spcAft>
                <a:spcPts val="0"/>
              </a:spcAft>
              <a:buSzPts val="1400"/>
              <a:buNone/>
            </a:pPr>
            <a:endParaRPr i="1" dirty="0">
              <a:latin typeface="Arial"/>
              <a:ea typeface="Arial"/>
              <a:cs typeface="Arial"/>
              <a:sym typeface="Arial"/>
            </a:endParaRPr>
          </a:p>
          <a:p>
            <a:pPr marL="0" lvl="0" indent="0" algn="l" rtl="0">
              <a:lnSpc>
                <a:spcPct val="100000"/>
              </a:lnSpc>
              <a:spcBef>
                <a:spcPts val="360"/>
              </a:spcBef>
              <a:spcAft>
                <a:spcPts val="0"/>
              </a:spcAft>
              <a:buSzPts val="1400"/>
              <a:buNone/>
            </a:pPr>
            <a:r>
              <a:rPr lang="en-US" b="1" i="1" dirty="0">
                <a:latin typeface="Arial"/>
                <a:ea typeface="Arial"/>
                <a:cs typeface="Arial"/>
                <a:sym typeface="Arial"/>
              </a:rPr>
              <a:t>Please note that some agencies have agency-specific penalties and consequences for misuse/abuse of the fleet account.</a:t>
            </a:r>
            <a:endParaRPr dirty="0">
              <a:latin typeface="Arial"/>
              <a:ea typeface="Arial"/>
              <a:cs typeface="Arial"/>
              <a:sym typeface="Arial"/>
            </a:endParaRPr>
          </a:p>
        </p:txBody>
      </p:sp>
      <p:sp>
        <p:nvSpPr>
          <p:cNvPr id="616" name="Google Shape;616;g1fa88dc88a7_22_1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55</a:t>
            </a:fld>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1fa88dc88a7_22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622" name="Google Shape;622;g1fa88dc88a7_22_8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400"/>
              <a:buFont typeface="Arial"/>
              <a:buNone/>
            </a:pPr>
            <a:r>
              <a:rPr lang="en-US" i="0" dirty="0">
                <a:latin typeface="Arial"/>
                <a:ea typeface="Arial"/>
                <a:cs typeface="Arial"/>
                <a:sym typeface="Arial"/>
              </a:rPr>
              <a:t>During this part of the presentation, we’ll talk about some best practices for your consideration.  Each agency runs their charge card program a bit differently.  But, perhaps you’ll find some of these ideas and suggestions helpful </a:t>
            </a:r>
            <a:r>
              <a:rPr lang="en-US" dirty="0">
                <a:latin typeface="Arial"/>
                <a:ea typeface="Arial"/>
                <a:cs typeface="Arial"/>
                <a:sym typeface="Arial"/>
              </a:rPr>
              <a:t>and perhaps your agency will consider implementing some of these suggestions if you haven’t done so already.</a:t>
            </a:r>
            <a:endParaRPr dirty="0">
              <a:latin typeface="Arial"/>
              <a:ea typeface="Arial"/>
              <a:cs typeface="Arial"/>
              <a:sym typeface="Arial"/>
            </a:endParaRPr>
          </a:p>
        </p:txBody>
      </p:sp>
      <p:sp>
        <p:nvSpPr>
          <p:cNvPr id="623" name="Google Shape;623;g1fa88dc88a7_22_8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56</a:t>
            </a:fld>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1fa88dc88a7_22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8" name="Google Shape;628;g1fa88dc88a7_22_8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Clr>
                <a:srgbClr val="013C88"/>
              </a:buClr>
              <a:buSzPts val="1400"/>
              <a:buNone/>
            </a:pPr>
            <a:r>
              <a:rPr lang="en-US" dirty="0">
                <a:latin typeface="Arial"/>
                <a:ea typeface="Arial"/>
                <a:cs typeface="Arial"/>
                <a:sym typeface="Arial"/>
              </a:rPr>
              <a:t>Good training and regular communication with your account holders is key!  Here are some suggestions that A/OPCs may be able to use to improve your fleet charge card program:</a:t>
            </a:r>
            <a:br>
              <a:rPr lang="en-US" dirty="0">
                <a:latin typeface="Arial"/>
                <a:ea typeface="Arial"/>
                <a:cs typeface="Arial"/>
                <a:sym typeface="Arial"/>
              </a:rPr>
            </a:br>
            <a:endParaRPr dirty="0">
              <a:latin typeface="Arial"/>
              <a:ea typeface="Arial"/>
              <a:cs typeface="Arial"/>
              <a:sym typeface="Arial"/>
            </a:endParaRPr>
          </a:p>
          <a:p>
            <a:pPr marL="457200" lvl="0" indent="-317500" algn="l" rtl="0">
              <a:spcBef>
                <a:spcPts val="360"/>
              </a:spcBef>
              <a:spcAft>
                <a:spcPts val="0"/>
              </a:spcAft>
              <a:buSzPts val="1400"/>
              <a:buChar char="➢"/>
            </a:pPr>
            <a:r>
              <a:rPr lang="en-US" b="1" dirty="0">
                <a:latin typeface="Arial"/>
                <a:ea typeface="Arial"/>
                <a:cs typeface="Arial"/>
                <a:sym typeface="Arial"/>
              </a:rPr>
              <a:t>Again, training is also a powerful tool - for both A/OPCs and fleet cardholders - to ensure the success of your agency/organization’s GSA SmartPay Program.  </a:t>
            </a:r>
            <a:br>
              <a:rPr lang="en-US" b="1" dirty="0">
                <a:latin typeface="Arial"/>
                <a:ea typeface="Arial"/>
                <a:cs typeface="Arial"/>
                <a:sym typeface="Arial"/>
              </a:rPr>
            </a:br>
            <a:endParaRPr dirty="0">
              <a:latin typeface="Arial"/>
              <a:ea typeface="Arial"/>
              <a:cs typeface="Arial"/>
              <a:sym typeface="Arial"/>
            </a:endParaRPr>
          </a:p>
          <a:p>
            <a:pPr marL="457200" lvl="0" indent="-317500" algn="l" rtl="0">
              <a:spcBef>
                <a:spcPts val="0"/>
              </a:spcBef>
              <a:spcAft>
                <a:spcPts val="0"/>
              </a:spcAft>
              <a:buSzPts val="1400"/>
              <a:buChar char="➢"/>
            </a:pPr>
            <a:r>
              <a:rPr lang="en-US" i="0" dirty="0">
                <a:latin typeface="Arial"/>
                <a:ea typeface="Arial"/>
                <a:cs typeface="Arial"/>
                <a:sym typeface="Arial"/>
              </a:rPr>
              <a:t>Develop a fleet hotline to respond to account holder questions.</a:t>
            </a:r>
            <a:br>
              <a:rPr lang="en-US" i="0" dirty="0">
                <a:latin typeface="Arial"/>
                <a:ea typeface="Arial"/>
                <a:cs typeface="Arial"/>
                <a:sym typeface="Arial"/>
              </a:rPr>
            </a:br>
            <a:endParaRPr dirty="0">
              <a:latin typeface="Arial"/>
              <a:ea typeface="Arial"/>
              <a:cs typeface="Arial"/>
              <a:sym typeface="Arial"/>
            </a:endParaRPr>
          </a:p>
          <a:p>
            <a:pPr marL="457200" lvl="0" indent="-317500" algn="l" rtl="0">
              <a:spcBef>
                <a:spcPts val="0"/>
              </a:spcBef>
              <a:spcAft>
                <a:spcPts val="0"/>
              </a:spcAft>
              <a:buSzPts val="1400"/>
              <a:buChar char="➢"/>
            </a:pPr>
            <a:r>
              <a:rPr lang="en-US" i="0" dirty="0">
                <a:latin typeface="Arial"/>
                <a:ea typeface="Arial"/>
                <a:cs typeface="Arial"/>
                <a:sym typeface="Arial"/>
              </a:rPr>
              <a:t>Develop and maintain a fleet-specific website for your agency.</a:t>
            </a:r>
            <a:br>
              <a:rPr lang="en-US" i="0" dirty="0">
                <a:latin typeface="Arial"/>
                <a:ea typeface="Arial"/>
                <a:cs typeface="Arial"/>
                <a:sym typeface="Arial"/>
              </a:rPr>
            </a:br>
            <a:endParaRPr dirty="0">
              <a:latin typeface="Arial"/>
              <a:ea typeface="Arial"/>
              <a:cs typeface="Arial"/>
              <a:sym typeface="Arial"/>
            </a:endParaRPr>
          </a:p>
          <a:p>
            <a:pPr marL="457200" lvl="0" indent="-317500" algn="l" rtl="0">
              <a:spcBef>
                <a:spcPts val="0"/>
              </a:spcBef>
              <a:spcAft>
                <a:spcPts val="0"/>
              </a:spcAft>
              <a:buSzPts val="1400"/>
              <a:buChar char="➢"/>
            </a:pPr>
            <a:r>
              <a:rPr lang="en-US" dirty="0">
                <a:latin typeface="Arial"/>
                <a:ea typeface="Arial"/>
                <a:cs typeface="Arial"/>
                <a:sym typeface="Arial"/>
              </a:rPr>
              <a:t>Create a monthly newsletter for agency Fleet policies and procedures.</a:t>
            </a:r>
            <a:endParaRPr dirty="0">
              <a:latin typeface="Arial"/>
              <a:ea typeface="Arial"/>
              <a:cs typeface="Arial"/>
              <a:sym typeface="Arial"/>
            </a:endParaRPr>
          </a:p>
        </p:txBody>
      </p:sp>
      <p:sp>
        <p:nvSpPr>
          <p:cNvPr id="629" name="Google Shape;629;g1fa88dc88a7_22_8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57</a:t>
            </a:fld>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1fa88dc88a7_22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8" name="Google Shape;628;g1fa88dc88a7_22_8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360"/>
              </a:spcBef>
              <a:spcAft>
                <a:spcPts val="0"/>
              </a:spcAft>
              <a:buSzPts val="1400"/>
              <a:buFont typeface="Arial"/>
              <a:buChar char="➢"/>
            </a:pPr>
            <a:r>
              <a:rPr lang="en-US" dirty="0">
                <a:latin typeface="Arial"/>
                <a:ea typeface="Arial"/>
                <a:cs typeface="Arial"/>
                <a:sym typeface="Arial"/>
              </a:rPr>
              <a:t>Publish a “Frequently Asked Questions” page on the agency’s internal website.</a:t>
            </a:r>
            <a:br>
              <a:rPr lang="en-US" dirty="0">
                <a:latin typeface="Arial"/>
                <a:ea typeface="Arial"/>
                <a:cs typeface="Arial"/>
                <a:sym typeface="Arial"/>
              </a:rPr>
            </a:br>
            <a:endParaRPr lang="en-US" dirty="0">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en-US" i="0" dirty="0">
                <a:latin typeface="Arial"/>
                <a:ea typeface="Arial"/>
                <a:cs typeface="Arial"/>
                <a:sym typeface="Arial"/>
              </a:rPr>
              <a:t>Send periodic reminders on agency fleet policies and procedures.</a:t>
            </a:r>
            <a:br>
              <a:rPr lang="en-US" i="0" dirty="0">
                <a:latin typeface="Arial"/>
                <a:ea typeface="Arial"/>
                <a:cs typeface="Arial"/>
                <a:sym typeface="Arial"/>
              </a:rPr>
            </a:br>
            <a:endParaRPr lang="en-US" dirty="0">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en-US" i="0" dirty="0">
                <a:latin typeface="Arial"/>
                <a:ea typeface="Arial"/>
                <a:cs typeface="Arial"/>
                <a:sym typeface="Arial"/>
              </a:rPr>
              <a:t>Hold orientation sessions with new fleet account holders.</a:t>
            </a:r>
          </a:p>
          <a:p>
            <a:pPr marL="457200" lvl="0" indent="-317500" algn="l" rtl="0">
              <a:lnSpc>
                <a:spcPct val="100000"/>
              </a:lnSpc>
              <a:spcBef>
                <a:spcPts val="0"/>
              </a:spcBef>
              <a:spcAft>
                <a:spcPts val="0"/>
              </a:spcAft>
              <a:buSzPts val="1400"/>
              <a:buFont typeface="Arial"/>
              <a:buChar char="➢"/>
            </a:pPr>
            <a:endParaRPr lang="en-US" i="0" dirty="0">
              <a:latin typeface="Arial"/>
              <a:ea typeface="Arial"/>
              <a:cs typeface="Arial"/>
              <a:sym typeface="Arial"/>
            </a:endParaRPr>
          </a:p>
          <a:p>
            <a:pPr marL="465137" lvl="1" indent="-336550" algn="l" rtl="0">
              <a:lnSpc>
                <a:spcPct val="100000"/>
              </a:lnSpc>
              <a:spcBef>
                <a:spcPts val="1560"/>
              </a:spcBef>
              <a:spcAft>
                <a:spcPts val="1200"/>
              </a:spcAft>
              <a:buClr>
                <a:schemeClr val="dk1"/>
              </a:buClr>
              <a:buSzPts val="1200"/>
              <a:buChar char="⮚"/>
            </a:pPr>
            <a:r>
              <a:rPr lang="en-US" i="0" dirty="0">
                <a:latin typeface="Arial"/>
                <a:ea typeface="Arial"/>
                <a:cs typeface="Arial"/>
                <a:sym typeface="Arial"/>
              </a:rPr>
              <a:t>E-mail updates to A/OPCs at all levels on important program changes.</a:t>
            </a:r>
          </a:p>
          <a:p>
            <a:pPr marL="465137" lvl="1" indent="-336550" algn="l" rtl="0">
              <a:lnSpc>
                <a:spcPct val="100000"/>
              </a:lnSpc>
              <a:spcBef>
                <a:spcPts val="1560"/>
              </a:spcBef>
              <a:spcAft>
                <a:spcPts val="1200"/>
              </a:spcAft>
              <a:buClr>
                <a:schemeClr val="dk1"/>
              </a:buClr>
              <a:buSzPts val="1200"/>
              <a:buChar char="⮚"/>
            </a:pPr>
            <a:endParaRPr lang="en-US" i="0" dirty="0">
              <a:latin typeface="Arial"/>
              <a:ea typeface="Arial"/>
              <a:cs typeface="Arial"/>
              <a:sym typeface="Arial"/>
            </a:endParaRPr>
          </a:p>
          <a:p>
            <a:pPr marL="465137" lvl="1" indent="-336550" algn="l" rtl="0">
              <a:lnSpc>
                <a:spcPct val="100000"/>
              </a:lnSpc>
              <a:spcBef>
                <a:spcPts val="1560"/>
              </a:spcBef>
              <a:spcAft>
                <a:spcPts val="1200"/>
              </a:spcAft>
              <a:buClr>
                <a:schemeClr val="dk1"/>
              </a:buClr>
              <a:buSzPts val="1200"/>
              <a:buChar char="⮚"/>
            </a:pPr>
            <a:r>
              <a:rPr lang="en-US" sz="1200" b="0" i="0" u="none" strike="noStrike" cap="none" dirty="0">
                <a:solidFill>
                  <a:srgbClr val="005087"/>
                </a:solidFill>
                <a:latin typeface="Arial"/>
                <a:ea typeface="Arial"/>
                <a:cs typeface="Arial"/>
                <a:sym typeface="Arial"/>
              </a:rPr>
              <a:t>Consider performing an annual review of all issued accounts to determine whether each account meets the criteria for continued participation in the Federal Government </a:t>
            </a:r>
            <a:r>
              <a:rPr lang="en-US" sz="1200" dirty="0">
                <a:solidFill>
                  <a:srgbClr val="005087"/>
                </a:solidFill>
              </a:rPr>
              <a:t>fleet</a:t>
            </a:r>
            <a:r>
              <a:rPr lang="en-US" sz="1200" b="0" i="0" u="none" strike="noStrike" cap="none" dirty="0">
                <a:solidFill>
                  <a:srgbClr val="005087"/>
                </a:solidFill>
                <a:latin typeface="Arial"/>
                <a:ea typeface="Arial"/>
                <a:cs typeface="Arial"/>
                <a:sym typeface="Arial"/>
              </a:rPr>
              <a:t> program.</a:t>
            </a:r>
            <a:endParaRPr lang="en-US" dirty="0">
              <a:latin typeface="Arial"/>
              <a:ea typeface="Arial"/>
              <a:cs typeface="Arial"/>
              <a:sym typeface="Arial"/>
            </a:endParaRPr>
          </a:p>
          <a:p>
            <a:pPr marL="0" lvl="0" indent="0" algn="l" rtl="0">
              <a:lnSpc>
                <a:spcPct val="100000"/>
              </a:lnSpc>
              <a:spcBef>
                <a:spcPts val="360"/>
              </a:spcBef>
              <a:spcAft>
                <a:spcPts val="0"/>
              </a:spcAft>
              <a:buClr>
                <a:srgbClr val="013C88"/>
              </a:buClr>
              <a:buSzPts val="1400"/>
              <a:buNone/>
            </a:pPr>
            <a:endParaRPr dirty="0">
              <a:latin typeface="Arial"/>
              <a:ea typeface="Arial"/>
              <a:cs typeface="Arial"/>
              <a:sym typeface="Arial"/>
            </a:endParaRPr>
          </a:p>
        </p:txBody>
      </p:sp>
      <p:sp>
        <p:nvSpPr>
          <p:cNvPr id="629" name="Google Shape;629;g1fa88dc88a7_22_8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58</a:t>
            </a:fld>
            <a:endParaRPr dirty="0"/>
          </a:p>
        </p:txBody>
      </p:sp>
    </p:spTree>
    <p:extLst>
      <p:ext uri="{BB962C8B-B14F-4D97-AF65-F5344CB8AC3E}">
        <p14:creationId xmlns:p14="http://schemas.microsoft.com/office/powerpoint/2010/main" val="26224218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1fa88dc88a7_22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2" name="Google Shape;642;g1fa88dc88a7_22_9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Clr>
                <a:srgbClr val="505050"/>
              </a:buClr>
              <a:buSzPts val="1400"/>
              <a:buFont typeface="Roboto"/>
              <a:buNone/>
            </a:pPr>
            <a:r>
              <a:rPr lang="en-US" i="0" dirty="0">
                <a:solidFill>
                  <a:srgbClr val="000000"/>
                </a:solidFill>
                <a:latin typeface="Arial"/>
                <a:ea typeface="Arial"/>
                <a:cs typeface="Arial"/>
                <a:sym typeface="Arial"/>
              </a:rPr>
              <a:t>Program Coordinators have access to a number of reporting tools that enable you to manage your </a:t>
            </a:r>
            <a:r>
              <a:rPr lang="en-US" dirty="0">
                <a:solidFill>
                  <a:srgbClr val="000000"/>
                </a:solidFill>
                <a:latin typeface="Arial"/>
                <a:ea typeface="Arial"/>
                <a:cs typeface="Arial"/>
                <a:sym typeface="Arial"/>
              </a:rPr>
              <a:t>fleet</a:t>
            </a:r>
            <a:r>
              <a:rPr lang="en-US" i="0" dirty="0">
                <a:solidFill>
                  <a:srgbClr val="000000"/>
                </a:solidFill>
                <a:latin typeface="Arial"/>
                <a:ea typeface="Arial"/>
                <a:cs typeface="Arial"/>
                <a:sym typeface="Arial"/>
              </a:rPr>
              <a:t> program effectively through your contractor bank's Electronic Access System (EAS). To access reports, contact your bank representative to obtain a User ID and password.</a:t>
            </a:r>
            <a:endParaRPr lang="en-US" dirty="0">
              <a:solidFill>
                <a:srgbClr val="000000"/>
              </a:solidFill>
              <a:latin typeface="Arial"/>
              <a:ea typeface="Arial"/>
              <a:cs typeface="Arial"/>
              <a:sym typeface="Arial"/>
            </a:endParaRPr>
          </a:p>
          <a:p>
            <a:pPr marL="139700" lvl="0" indent="0" algn="l" rtl="0">
              <a:lnSpc>
                <a:spcPct val="100000"/>
              </a:lnSpc>
              <a:spcBef>
                <a:spcPts val="360"/>
              </a:spcBef>
              <a:spcAft>
                <a:spcPts val="0"/>
              </a:spcAft>
              <a:buClr>
                <a:schemeClr val="dk1"/>
              </a:buClr>
              <a:buSzPts val="1400"/>
              <a:buFont typeface="Calibri"/>
              <a:buNone/>
            </a:pPr>
            <a:endParaRPr lang="en-US" i="0" dirty="0">
              <a:solidFill>
                <a:srgbClr val="000000"/>
              </a:solidFill>
              <a:latin typeface="Arial"/>
              <a:ea typeface="Arial"/>
              <a:cs typeface="Arial"/>
              <a:sym typeface="Arial"/>
            </a:endParaRPr>
          </a:p>
          <a:p>
            <a:pPr marL="0" lvl="0" indent="0" algn="l" rtl="0">
              <a:lnSpc>
                <a:spcPct val="100000"/>
              </a:lnSpc>
              <a:spcBef>
                <a:spcPts val="360"/>
              </a:spcBef>
              <a:spcAft>
                <a:spcPts val="0"/>
              </a:spcAft>
              <a:buClr>
                <a:srgbClr val="505050"/>
              </a:buClr>
              <a:buSzPts val="1400"/>
              <a:buFont typeface="Roboto"/>
              <a:buNone/>
            </a:pPr>
            <a:r>
              <a:rPr lang="en-US" i="0" dirty="0">
                <a:solidFill>
                  <a:srgbClr val="000000"/>
                </a:solidFill>
                <a:latin typeface="Arial"/>
                <a:ea typeface="Arial"/>
                <a:cs typeface="Arial"/>
                <a:sym typeface="Arial"/>
              </a:rPr>
              <a:t>Each bank has a slightly different suite of reports available, so review the contractor bank's A/OPC guide or go online to learn about the specific reports offered. Most electronic reports are updated within two to three days after a transaction. However, some reports are only updated at the end of the billing cycle.</a:t>
            </a:r>
            <a:endParaRPr lang="en-US" dirty="0">
              <a:solidFill>
                <a:srgbClr val="000000"/>
              </a:solidFill>
              <a:latin typeface="Arial"/>
              <a:ea typeface="Arial"/>
              <a:cs typeface="Arial"/>
              <a:sym typeface="Arial"/>
            </a:endParaRPr>
          </a:p>
          <a:p>
            <a:pPr marL="139700" lvl="0" indent="0" algn="l" rtl="0">
              <a:lnSpc>
                <a:spcPct val="100000"/>
              </a:lnSpc>
              <a:spcBef>
                <a:spcPts val="360"/>
              </a:spcBef>
              <a:spcAft>
                <a:spcPts val="0"/>
              </a:spcAft>
              <a:buClr>
                <a:schemeClr val="dk1"/>
              </a:buClr>
              <a:buSzPts val="1400"/>
              <a:buFont typeface="Calibri"/>
              <a:buNone/>
            </a:pPr>
            <a:endParaRPr lang="en-US" i="0" dirty="0">
              <a:solidFill>
                <a:srgbClr val="000000"/>
              </a:solidFill>
              <a:latin typeface="Arial"/>
              <a:ea typeface="Arial"/>
              <a:cs typeface="Arial"/>
              <a:sym typeface="Arial"/>
            </a:endParaRPr>
          </a:p>
          <a:p>
            <a:pPr marL="0" lvl="0" indent="0" algn="l" rtl="0">
              <a:lnSpc>
                <a:spcPct val="100000"/>
              </a:lnSpc>
              <a:spcBef>
                <a:spcPts val="360"/>
              </a:spcBef>
              <a:spcAft>
                <a:spcPts val="0"/>
              </a:spcAft>
              <a:buClr>
                <a:srgbClr val="505050"/>
              </a:buClr>
              <a:buSzPts val="1400"/>
              <a:buFont typeface="Roboto"/>
              <a:buNone/>
            </a:pPr>
            <a:r>
              <a:rPr lang="en-US" i="0" dirty="0">
                <a:solidFill>
                  <a:srgbClr val="000000"/>
                </a:solidFill>
                <a:latin typeface="Arial"/>
                <a:ea typeface="Arial"/>
                <a:cs typeface="Arial"/>
                <a:sym typeface="Arial"/>
              </a:rPr>
              <a:t>Program coordinators will also have access through the EAS to monitor account holder transactions at any time. By searching by account number, you can track transactions, as well as view monthly statements. You may also contact the bank’s customer service at any time to request information on a specific account.</a:t>
            </a:r>
            <a:endParaRPr lang="en-US" dirty="0">
              <a:solidFill>
                <a:srgbClr val="000000"/>
              </a:solidFill>
              <a:latin typeface="Arial"/>
              <a:ea typeface="Arial"/>
              <a:cs typeface="Arial"/>
              <a:sym typeface="Arial"/>
            </a:endParaRPr>
          </a:p>
        </p:txBody>
      </p:sp>
      <p:sp>
        <p:nvSpPr>
          <p:cNvPr id="643" name="Google Shape;643;g1fa88dc88a7_22_9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59</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fa88dc88a7_7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228" name="Google Shape;228;g1fa88dc88a7_7_5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Arial"/>
                <a:ea typeface="Arial"/>
                <a:cs typeface="Arial"/>
                <a:sym typeface="Arial"/>
              </a:rPr>
              <a:t>Let’s take a quick look at some GSA SmartPay program statistics.</a:t>
            </a:r>
            <a:endParaRPr sz="1200" dirty="0">
              <a:latin typeface="Arial"/>
              <a:ea typeface="Arial"/>
              <a:cs typeface="Arial"/>
              <a:sym typeface="Arial"/>
            </a:endParaRPr>
          </a:p>
        </p:txBody>
      </p:sp>
      <p:sp>
        <p:nvSpPr>
          <p:cNvPr id="229" name="Google Shape;229;g1fa88dc88a7_7_5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6</a:t>
            </a:fld>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1fc5abdf202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9" name="Google Shape;649;g1fc5abdf202_0_7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1" indent="0" algn="l" rtl="0">
              <a:lnSpc>
                <a:spcPct val="100000"/>
              </a:lnSpc>
              <a:spcBef>
                <a:spcPts val="360"/>
              </a:spcBef>
              <a:spcAft>
                <a:spcPts val="0"/>
              </a:spcAft>
              <a:buClr>
                <a:srgbClr val="005087"/>
              </a:buClr>
              <a:buSzPts val="1400"/>
              <a:buFont typeface="Noto Sans"/>
              <a:buNone/>
            </a:pPr>
            <a:r>
              <a:rPr lang="en-US" i="0" dirty="0">
                <a:latin typeface="Arial"/>
                <a:ea typeface="Arial"/>
                <a:cs typeface="Arial"/>
                <a:sym typeface="Arial"/>
              </a:rPr>
              <a:t>So, be sure to use the online tools provided by the banks, GSA, and your agency.</a:t>
            </a:r>
            <a:endParaRPr lang="en-US" dirty="0">
              <a:latin typeface="Arial"/>
              <a:ea typeface="Arial"/>
              <a:cs typeface="Arial"/>
              <a:sym typeface="Arial"/>
            </a:endParaRPr>
          </a:p>
          <a:p>
            <a:pPr marL="465137" lvl="1" indent="-336550" algn="l" rtl="0">
              <a:lnSpc>
                <a:spcPct val="100000"/>
              </a:lnSpc>
              <a:spcBef>
                <a:spcPts val="1560"/>
              </a:spcBef>
              <a:spcAft>
                <a:spcPts val="0"/>
              </a:spcAft>
              <a:buClr>
                <a:schemeClr val="dk1"/>
              </a:buClr>
              <a:buSzPts val="1200"/>
              <a:buChar char="⮚"/>
            </a:pPr>
            <a:endParaRPr lang="en-US" i="0" dirty="0">
              <a:latin typeface="Arial"/>
              <a:ea typeface="Arial"/>
              <a:cs typeface="Arial"/>
              <a:sym typeface="Arial"/>
            </a:endParaRPr>
          </a:p>
          <a:p>
            <a:pPr marL="171450" lvl="1" indent="-171450" algn="l" rtl="0">
              <a:lnSpc>
                <a:spcPct val="100000"/>
              </a:lnSpc>
              <a:spcBef>
                <a:spcPts val="360"/>
              </a:spcBef>
              <a:spcAft>
                <a:spcPts val="0"/>
              </a:spcAft>
              <a:buClr>
                <a:srgbClr val="005087"/>
              </a:buClr>
              <a:buSzPts val="1400"/>
              <a:buFont typeface="Wingdings" panose="05000000000000000000" pitchFamily="2" charset="2"/>
              <a:buChar char="Ø"/>
            </a:pPr>
            <a:r>
              <a:rPr lang="en-US" dirty="0">
                <a:latin typeface="Arial"/>
                <a:ea typeface="Arial"/>
                <a:cs typeface="Arial"/>
                <a:sym typeface="Arial"/>
              </a:rPr>
              <a:t>Take the time to understand all available reports.</a:t>
            </a:r>
            <a:br>
              <a:rPr lang="en-US" dirty="0">
                <a:latin typeface="Arial"/>
                <a:ea typeface="Arial"/>
                <a:cs typeface="Arial"/>
                <a:sym typeface="Arial"/>
              </a:rPr>
            </a:br>
            <a:endParaRPr lang="en-US" dirty="0">
              <a:latin typeface="Arial"/>
              <a:ea typeface="Arial"/>
              <a:cs typeface="Arial"/>
              <a:sym typeface="Arial"/>
            </a:endParaRPr>
          </a:p>
          <a:p>
            <a:pPr marL="171450" lvl="1" indent="-171450" algn="l" rtl="0">
              <a:lnSpc>
                <a:spcPct val="100000"/>
              </a:lnSpc>
              <a:spcBef>
                <a:spcPts val="360"/>
              </a:spcBef>
              <a:spcAft>
                <a:spcPts val="0"/>
              </a:spcAft>
              <a:buClr>
                <a:srgbClr val="005087"/>
              </a:buClr>
              <a:buSzPts val="1400"/>
              <a:buFont typeface="Wingdings" panose="05000000000000000000" pitchFamily="2" charset="2"/>
              <a:buChar char="Ø"/>
            </a:pPr>
            <a:r>
              <a:rPr lang="en-US" i="0" dirty="0">
                <a:latin typeface="Arial"/>
                <a:ea typeface="Arial"/>
                <a:cs typeface="Arial"/>
                <a:sym typeface="Arial"/>
              </a:rPr>
              <a:t>Proactively review reports regularly </a:t>
            </a:r>
            <a:r>
              <a:rPr lang="en-US" dirty="0">
                <a:latin typeface="Arial"/>
                <a:ea typeface="Arial"/>
                <a:cs typeface="Arial"/>
                <a:sym typeface="Arial"/>
              </a:rPr>
              <a:t>to oversee the fleet account program’s financial condition, to monitor for fraud, waste, and abuse, and </a:t>
            </a:r>
            <a:r>
              <a:rPr lang="en-US" i="0" dirty="0">
                <a:latin typeface="Arial"/>
                <a:ea typeface="Arial"/>
                <a:cs typeface="Arial"/>
                <a:sym typeface="Arial"/>
              </a:rPr>
              <a:t>to track trends in delinquency rates and charge offs/write offs.</a:t>
            </a:r>
          </a:p>
          <a:p>
            <a:pPr marL="171450" lvl="1" indent="-171450" algn="l" rtl="0">
              <a:lnSpc>
                <a:spcPct val="100000"/>
              </a:lnSpc>
              <a:spcBef>
                <a:spcPts val="360"/>
              </a:spcBef>
              <a:spcAft>
                <a:spcPts val="0"/>
              </a:spcAft>
              <a:buClr>
                <a:srgbClr val="005087"/>
              </a:buClr>
              <a:buSzPts val="1400"/>
              <a:buFont typeface="Wingdings" panose="05000000000000000000" pitchFamily="2" charset="2"/>
              <a:buChar char="Ø"/>
            </a:pPr>
            <a:endParaRPr lang="en-US" i="0" dirty="0">
              <a:latin typeface="Arial"/>
              <a:ea typeface="Arial"/>
              <a:cs typeface="Arial"/>
              <a:sym typeface="Arial"/>
            </a:endParaRPr>
          </a:p>
          <a:p>
            <a:pPr marL="171450" lvl="1" indent="-171450" algn="l" rtl="0">
              <a:lnSpc>
                <a:spcPct val="100000"/>
              </a:lnSpc>
              <a:spcBef>
                <a:spcPts val="360"/>
              </a:spcBef>
              <a:spcAft>
                <a:spcPts val="0"/>
              </a:spcAft>
              <a:buClr>
                <a:srgbClr val="005087"/>
              </a:buClr>
              <a:buSzPts val="1400"/>
              <a:buFont typeface="Wingdings" panose="05000000000000000000" pitchFamily="2" charset="2"/>
              <a:buChar char="Ø"/>
            </a:pPr>
            <a:r>
              <a:rPr lang="en-US" i="0" dirty="0">
                <a:latin typeface="Arial"/>
                <a:ea typeface="Arial"/>
                <a:cs typeface="Arial"/>
                <a:sym typeface="Arial"/>
              </a:rPr>
              <a:t>Use exception reports to detect misuse of the </a:t>
            </a:r>
            <a:r>
              <a:rPr lang="en-US" dirty="0">
                <a:latin typeface="Arial"/>
                <a:ea typeface="Arial"/>
                <a:cs typeface="Arial"/>
                <a:sym typeface="Arial"/>
              </a:rPr>
              <a:t>fleet</a:t>
            </a:r>
            <a:r>
              <a:rPr lang="en-US" i="0" dirty="0">
                <a:latin typeface="Arial"/>
                <a:ea typeface="Arial"/>
                <a:cs typeface="Arial"/>
                <a:sym typeface="Arial"/>
              </a:rPr>
              <a:t> account or unusual spending patterns.</a:t>
            </a:r>
            <a:br>
              <a:rPr lang="en-US" i="0" dirty="0">
                <a:latin typeface="Arial"/>
                <a:ea typeface="Arial"/>
                <a:cs typeface="Arial"/>
                <a:sym typeface="Arial"/>
              </a:rPr>
            </a:br>
            <a:endParaRPr lang="en-US" i="0" dirty="0">
              <a:latin typeface="Arial"/>
              <a:ea typeface="Arial"/>
              <a:cs typeface="Arial"/>
              <a:sym typeface="Arial"/>
            </a:endParaRPr>
          </a:p>
          <a:p>
            <a:pPr marL="171450" lvl="1" indent="-171450" algn="l" rtl="0">
              <a:lnSpc>
                <a:spcPct val="100000"/>
              </a:lnSpc>
              <a:spcBef>
                <a:spcPts val="360"/>
              </a:spcBef>
              <a:spcAft>
                <a:spcPts val="0"/>
              </a:spcAft>
              <a:buClr>
                <a:srgbClr val="005087"/>
              </a:buClr>
              <a:buSzPts val="1400"/>
              <a:buFont typeface="Wingdings" panose="05000000000000000000" pitchFamily="2" charset="2"/>
              <a:buChar char="Ø"/>
            </a:pPr>
            <a:r>
              <a:rPr lang="en-US" i="0" dirty="0">
                <a:latin typeface="Arial"/>
                <a:ea typeface="Arial"/>
                <a:cs typeface="Arial"/>
                <a:sym typeface="Arial"/>
              </a:rPr>
              <a:t>Use ad hoc reporting tools to customize and/or develop your own agency reports and to eliminate manual calculations.</a:t>
            </a:r>
            <a:br>
              <a:rPr lang="en-US" i="0" dirty="0">
                <a:latin typeface="Arial"/>
                <a:ea typeface="Arial"/>
                <a:cs typeface="Arial"/>
                <a:sym typeface="Arial"/>
              </a:rPr>
            </a:br>
            <a:endParaRPr lang="en-US" i="0" dirty="0">
              <a:latin typeface="Arial"/>
              <a:ea typeface="Arial"/>
              <a:cs typeface="Arial"/>
              <a:sym typeface="Arial"/>
            </a:endParaRPr>
          </a:p>
          <a:p>
            <a:pPr marL="171450" marR="0" lvl="1" indent="-171450" algn="l" defTabSz="914400" rtl="0" eaLnBrk="1" fontAlgn="auto" latinLnBrk="0" hangingPunct="1">
              <a:lnSpc>
                <a:spcPct val="100000"/>
              </a:lnSpc>
              <a:spcBef>
                <a:spcPts val="360"/>
              </a:spcBef>
              <a:spcAft>
                <a:spcPts val="0"/>
              </a:spcAft>
              <a:buClr>
                <a:srgbClr val="005087"/>
              </a:buClr>
              <a:buSzPts val="1400"/>
              <a:buFont typeface="Wingdings" panose="05000000000000000000" pitchFamily="2" charset="2"/>
              <a:buChar char="Ø"/>
              <a:tabLst/>
              <a:defRPr/>
            </a:pPr>
            <a:r>
              <a:rPr lang="en-US" i="0" dirty="0">
                <a:latin typeface="Arial"/>
                <a:ea typeface="Arial"/>
                <a:cs typeface="Arial"/>
                <a:sym typeface="Arial"/>
              </a:rPr>
              <a:t>Save copies of all generated electronic reports, especially statistical or summary reports. Due to the volume of information available, the bank will furnish information for a limited period of time (generally, 18 months or less) before archiving the data. Reports containing sensitive information (like account numbers, account holder information, etc.) should be maintained in a secure location. Review and follow your agency/organization policy for instructions on printing and safeguarding reports.</a:t>
            </a:r>
            <a:endParaRPr lang="en-US" sz="1200" b="0" i="0" u="none" strike="noStrike" cap="none" dirty="0">
              <a:solidFill>
                <a:schemeClr val="dk1"/>
              </a:solidFill>
              <a:latin typeface="Calibri"/>
              <a:ea typeface="Calibri"/>
              <a:cs typeface="Calibri"/>
              <a:sym typeface="Calibri"/>
            </a:endParaRPr>
          </a:p>
        </p:txBody>
      </p:sp>
      <p:sp>
        <p:nvSpPr>
          <p:cNvPr id="650" name="Google Shape;650;g1fc5abdf202_0_7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1200"/>
              <a:buFont typeface="Calibri"/>
              <a:buNone/>
            </a:pPr>
            <a:fld id="{00000000-1234-1234-1234-123412341234}" type="slidenum">
              <a:rPr lang="en-US"/>
              <a:t>60</a:t>
            </a:fld>
            <a:endParaRP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656" name="Google Shape;656;p6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US" sz="1200" dirty="0">
                <a:solidFill>
                  <a:schemeClr val="dk1"/>
                </a:solidFill>
                <a:latin typeface="Arial"/>
                <a:ea typeface="Arial"/>
                <a:cs typeface="Arial"/>
                <a:sym typeface="Arial"/>
              </a:rPr>
              <a:t>And, in closing, </a:t>
            </a:r>
            <a:r>
              <a:rPr lang="en-US" dirty="0">
                <a:latin typeface="Arial"/>
                <a:ea typeface="Arial"/>
                <a:cs typeface="Arial"/>
                <a:sym typeface="Arial"/>
              </a:rPr>
              <a:t>as charge card managers, please </a:t>
            </a:r>
            <a:r>
              <a:rPr lang="en-US" sz="1200" dirty="0">
                <a:solidFill>
                  <a:schemeClr val="dk1"/>
                </a:solidFill>
                <a:latin typeface="Arial"/>
                <a:ea typeface="Arial"/>
                <a:cs typeface="Arial"/>
                <a:sym typeface="Arial"/>
              </a:rPr>
              <a:t>continue to review the GSA SmartPay website, read the GSA SmartPay Master Contract, study your agency’s task order, attend the yearly GSA SmartPay Training Forum, and talk with your fellow </a:t>
            </a:r>
            <a:r>
              <a:rPr lang="en-US" dirty="0">
                <a:latin typeface="Arial"/>
                <a:ea typeface="Arial"/>
                <a:cs typeface="Arial"/>
                <a:sym typeface="Arial"/>
              </a:rPr>
              <a:t>A/OPC</a:t>
            </a:r>
            <a:r>
              <a:rPr lang="en-US" sz="1200" dirty="0">
                <a:solidFill>
                  <a:schemeClr val="dk1"/>
                </a:solidFill>
                <a:latin typeface="Arial"/>
                <a:ea typeface="Arial"/>
                <a:cs typeface="Arial"/>
                <a:sym typeface="Arial"/>
              </a:rPr>
              <a:t>s to learn more about the GSA SmartPay program overall, as well as your agency’s specific charge card program policies.  </a:t>
            </a:r>
          </a:p>
          <a:p>
            <a:pPr marL="0" lvl="0" indent="0" algn="l" rtl="0">
              <a:lnSpc>
                <a:spcPct val="115000"/>
              </a:lnSpc>
              <a:spcBef>
                <a:spcPts val="400"/>
              </a:spcBef>
              <a:spcAft>
                <a:spcPts val="0"/>
              </a:spcAft>
              <a:buNone/>
            </a:pPr>
            <a:endParaRPr lang="en-US" sz="1200" dirty="0">
              <a:solidFill>
                <a:schemeClr val="dk1"/>
              </a:solidFill>
              <a:latin typeface="Arial"/>
              <a:ea typeface="Arial"/>
              <a:cs typeface="Arial"/>
              <a:sym typeface="Arial"/>
            </a:endParaRPr>
          </a:p>
          <a:p>
            <a:pPr marL="0" lvl="0" indent="0" algn="l" rtl="0">
              <a:lnSpc>
                <a:spcPct val="115000"/>
              </a:lnSpc>
              <a:spcBef>
                <a:spcPts val="400"/>
              </a:spcBef>
              <a:spcAft>
                <a:spcPts val="0"/>
              </a:spcAft>
              <a:buNone/>
            </a:pPr>
            <a:r>
              <a:rPr lang="en-US" sz="1200" dirty="0">
                <a:solidFill>
                  <a:schemeClr val="dk1"/>
                </a:solidFill>
                <a:latin typeface="Arial"/>
                <a:ea typeface="Arial"/>
                <a:cs typeface="Arial"/>
                <a:sym typeface="Arial"/>
              </a:rPr>
              <a:t>Also, it is helpful to get to know your bank's Customer Service Representatives and Account Managers. They can provide a wealth of information and are ready and able to answer questions to help you manage your program. Many of your responsibilities as an A/OPC involve a working relationship with the contractor bank.</a:t>
            </a:r>
          </a:p>
          <a:p>
            <a:pPr marL="0" lvl="0" indent="0" algn="l" rtl="0">
              <a:lnSpc>
                <a:spcPct val="115000"/>
              </a:lnSpc>
              <a:spcBef>
                <a:spcPts val="400"/>
              </a:spcBef>
              <a:spcAft>
                <a:spcPts val="0"/>
              </a:spcAft>
              <a:buNone/>
            </a:pPr>
            <a:endParaRPr lang="en-US" sz="1200" dirty="0">
              <a:solidFill>
                <a:schemeClr val="dk1"/>
              </a:solidFill>
              <a:latin typeface="Arial"/>
              <a:ea typeface="Arial"/>
              <a:cs typeface="Arial"/>
              <a:sym typeface="Arial"/>
            </a:endParaRPr>
          </a:p>
          <a:p>
            <a:pPr marL="0" lvl="0" indent="0" algn="l" rtl="0">
              <a:lnSpc>
                <a:spcPct val="115000"/>
              </a:lnSpc>
              <a:spcBef>
                <a:spcPts val="400"/>
              </a:spcBef>
              <a:spcAft>
                <a:spcPts val="0"/>
              </a:spcAft>
              <a:buNone/>
            </a:pPr>
            <a:r>
              <a:rPr lang="en-US" sz="1200" dirty="0">
                <a:solidFill>
                  <a:schemeClr val="dk1"/>
                </a:solidFill>
                <a:latin typeface="Arial"/>
                <a:ea typeface="Arial"/>
                <a:cs typeface="Arial"/>
                <a:sym typeface="Arial"/>
              </a:rPr>
              <a:t>Before we go, I’d like to share a few resources with you.</a:t>
            </a:r>
          </a:p>
        </p:txBody>
      </p:sp>
      <p:sp>
        <p:nvSpPr>
          <p:cNvPr id="657" name="Google Shape;657;p6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61</a:t>
            </a:fld>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1fa88dc88a7_2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2" name="Google Shape;662;g1fa88dc88a7_28_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Clr>
                <a:schemeClr val="hlink"/>
              </a:buClr>
              <a:buSzPts val="1400"/>
              <a:buFont typeface="Roboto"/>
              <a:buNone/>
            </a:pPr>
            <a:r>
              <a:rPr lang="en-US" i="0" u="sng" strike="noStrike" dirty="0">
                <a:solidFill>
                  <a:schemeClr val="hlink"/>
                </a:solidFill>
                <a:latin typeface="Arial"/>
                <a:ea typeface="Arial"/>
                <a:cs typeface="Arial"/>
                <a:sym typeface="Arial"/>
                <a:hlinkClick r:id="rId3"/>
              </a:rPr>
              <a:t>Go to the Centralized Mail List Service</a:t>
            </a:r>
            <a:r>
              <a:rPr lang="en-US" i="0" dirty="0">
                <a:solidFill>
                  <a:srgbClr val="505050"/>
                </a:solidFill>
                <a:latin typeface="Arial"/>
                <a:ea typeface="Arial"/>
                <a:cs typeface="Arial"/>
                <a:sym typeface="Arial"/>
              </a:rPr>
              <a:t> </a:t>
            </a:r>
            <a:r>
              <a:rPr lang="en-US" i="0" dirty="0">
                <a:latin typeface="Arial"/>
                <a:ea typeface="Arial"/>
                <a:cs typeface="Arial"/>
                <a:sym typeface="Arial"/>
              </a:rPr>
              <a:t>(CMLS) to order hard copies of the GSA SmartPay guides and publications. Simply refer to the specific publication by title or document ID. </a:t>
            </a:r>
            <a:br>
              <a:rPr lang="en-US" i="0" dirty="0">
                <a:latin typeface="Arial"/>
                <a:ea typeface="Arial"/>
                <a:cs typeface="Arial"/>
                <a:sym typeface="Arial"/>
              </a:rPr>
            </a:br>
            <a:br>
              <a:rPr lang="en-US" i="0" dirty="0">
                <a:latin typeface="Arial"/>
                <a:ea typeface="Arial"/>
                <a:cs typeface="Arial"/>
                <a:sym typeface="Arial"/>
              </a:rPr>
            </a:br>
            <a:r>
              <a:rPr lang="en-US" i="0" dirty="0">
                <a:latin typeface="Arial"/>
                <a:ea typeface="Arial"/>
                <a:cs typeface="Arial"/>
                <a:sym typeface="Arial"/>
              </a:rPr>
              <a:t>Both printing and shipping is free for agency customers.</a:t>
            </a:r>
            <a:endParaRPr dirty="0">
              <a:latin typeface="Arial"/>
              <a:ea typeface="Arial"/>
              <a:cs typeface="Arial"/>
              <a:sym typeface="Arial"/>
            </a:endParaRPr>
          </a:p>
          <a:p>
            <a:pPr marL="139700" lvl="0" indent="0" algn="l" rtl="0">
              <a:lnSpc>
                <a:spcPct val="100000"/>
              </a:lnSpc>
              <a:spcBef>
                <a:spcPts val="360"/>
              </a:spcBef>
              <a:spcAft>
                <a:spcPts val="0"/>
              </a:spcAft>
              <a:buClr>
                <a:schemeClr val="dk1"/>
              </a:buClr>
              <a:buSzPts val="1400"/>
              <a:buFont typeface="Calibri"/>
              <a:buNone/>
            </a:pPr>
            <a:endParaRPr i="0" dirty="0">
              <a:latin typeface="Arial"/>
              <a:ea typeface="Arial"/>
              <a:cs typeface="Arial"/>
              <a:sym typeface="Arial"/>
            </a:endParaRPr>
          </a:p>
          <a:p>
            <a:pPr marL="0" lvl="0" indent="0" algn="l" rtl="0">
              <a:lnSpc>
                <a:spcPct val="100000"/>
              </a:lnSpc>
              <a:spcBef>
                <a:spcPts val="360"/>
              </a:spcBef>
              <a:spcAft>
                <a:spcPts val="0"/>
              </a:spcAft>
              <a:buClr>
                <a:srgbClr val="505050"/>
              </a:buClr>
              <a:buSzPts val="1400"/>
              <a:buFont typeface="Roboto"/>
              <a:buNone/>
            </a:pPr>
            <a:r>
              <a:rPr lang="en-US" i="0" dirty="0">
                <a:latin typeface="Arial"/>
                <a:ea typeface="Arial"/>
                <a:cs typeface="Arial"/>
                <a:sym typeface="Arial"/>
              </a:rPr>
              <a:t>If you click on CMLS Information link on this slide, you’ll learn more about this service.  I’ve also provided the phone number and email here for you.</a:t>
            </a:r>
            <a:endParaRPr i="0" dirty="0">
              <a:latin typeface="Arial"/>
              <a:ea typeface="Arial"/>
              <a:cs typeface="Arial"/>
              <a:sym typeface="Arial"/>
            </a:endParaRPr>
          </a:p>
          <a:p>
            <a:pPr marL="139700" lvl="0" indent="0" algn="l" rtl="0">
              <a:lnSpc>
                <a:spcPct val="100000"/>
              </a:lnSpc>
              <a:spcBef>
                <a:spcPts val="360"/>
              </a:spcBef>
              <a:spcAft>
                <a:spcPts val="0"/>
              </a:spcAft>
              <a:buClr>
                <a:srgbClr val="505050"/>
              </a:buClr>
              <a:buSzPts val="1400"/>
              <a:buFont typeface="Roboto"/>
              <a:buNone/>
            </a:pPr>
            <a:endParaRPr dirty="0">
              <a:latin typeface="Arial"/>
              <a:ea typeface="Arial"/>
              <a:cs typeface="Arial"/>
              <a:sym typeface="Arial"/>
            </a:endParaRPr>
          </a:p>
          <a:p>
            <a:pPr marL="0" lvl="0" indent="0" algn="l" rtl="0">
              <a:lnSpc>
                <a:spcPct val="100000"/>
              </a:lnSpc>
              <a:spcBef>
                <a:spcPts val="360"/>
              </a:spcBef>
              <a:spcAft>
                <a:spcPts val="0"/>
              </a:spcAft>
              <a:buClr>
                <a:srgbClr val="505050"/>
              </a:buClr>
              <a:buSzPts val="1400"/>
              <a:buFont typeface="Roboto"/>
              <a:buNone/>
            </a:pPr>
            <a:r>
              <a:rPr lang="en-US" dirty="0">
                <a:latin typeface="Arial"/>
                <a:ea typeface="Arial"/>
                <a:cs typeface="Arial"/>
                <a:sym typeface="Arial"/>
              </a:rPr>
              <a:t>I’ve also linked the publication named the </a:t>
            </a:r>
            <a:r>
              <a:rPr lang="en-US" b="1" u="sng" dirty="0">
                <a:solidFill>
                  <a:schemeClr val="hlink"/>
                </a:solidFill>
                <a:highlight>
                  <a:srgbClr val="FFFFFF"/>
                </a:highlight>
                <a:latin typeface="Arial"/>
                <a:ea typeface="Arial"/>
                <a:cs typeface="Arial"/>
                <a:sym typeface="Arial"/>
                <a:hlinkClick r:id="rId4"/>
              </a:rPr>
              <a:t>GSA SmartPay Fleet Helpful Hints</a:t>
            </a:r>
            <a:r>
              <a:rPr lang="en-US" b="1" dirty="0">
                <a:highlight>
                  <a:srgbClr val="FFFFFF"/>
                </a:highlight>
                <a:latin typeface="Arial"/>
                <a:ea typeface="Arial"/>
                <a:cs typeface="Arial"/>
                <a:sym typeface="Arial"/>
              </a:rPr>
              <a:t> </a:t>
            </a:r>
            <a:r>
              <a:rPr lang="en-US" dirty="0">
                <a:highlight>
                  <a:srgbClr val="FFFFFF"/>
                </a:highlight>
                <a:latin typeface="Arial"/>
                <a:ea typeface="Arial"/>
                <a:cs typeface="Arial"/>
                <a:sym typeface="Arial"/>
              </a:rPr>
              <a:t>which is for federal</a:t>
            </a:r>
            <a:r>
              <a:rPr lang="en-US" b="1" dirty="0">
                <a:highlight>
                  <a:srgbClr val="FFFFFF"/>
                </a:highlight>
                <a:latin typeface="Arial"/>
                <a:ea typeface="Arial"/>
                <a:cs typeface="Arial"/>
                <a:sym typeface="Arial"/>
              </a:rPr>
              <a:t> </a:t>
            </a:r>
            <a:r>
              <a:rPr lang="en-US" dirty="0">
                <a:highlight>
                  <a:srgbClr val="FFFFFF"/>
                </a:highlight>
                <a:latin typeface="Arial"/>
                <a:ea typeface="Arial"/>
                <a:cs typeface="Arial"/>
                <a:sym typeface="Arial"/>
              </a:rPr>
              <a:t>civilian and military audiences.  This mini-booklet contains the dos and don'ts for Fleet Account use, procedures for reporting a lost or stolen card, and bank resource information.  So, you may want to provide this to your account holders. </a:t>
            </a:r>
            <a:endParaRPr dirty="0">
              <a:highlight>
                <a:srgbClr val="FFFFFF"/>
              </a:highlight>
              <a:latin typeface="Arial"/>
              <a:ea typeface="Arial"/>
              <a:cs typeface="Arial"/>
              <a:sym typeface="Arial"/>
            </a:endParaRPr>
          </a:p>
          <a:p>
            <a:pPr marL="0" lvl="0" indent="0" algn="l" rtl="0">
              <a:lnSpc>
                <a:spcPct val="100000"/>
              </a:lnSpc>
              <a:spcBef>
                <a:spcPts val="360"/>
              </a:spcBef>
              <a:spcAft>
                <a:spcPts val="0"/>
              </a:spcAft>
              <a:buClr>
                <a:srgbClr val="505050"/>
              </a:buClr>
              <a:buSzPts val="1400"/>
              <a:buFont typeface="Roboto"/>
              <a:buNone/>
            </a:pPr>
            <a:endParaRPr dirty="0">
              <a:latin typeface="Arial"/>
              <a:ea typeface="Arial"/>
              <a:cs typeface="Arial"/>
              <a:sym typeface="Arial"/>
            </a:endParaRPr>
          </a:p>
          <a:p>
            <a:pPr marL="0" lvl="0" indent="0" algn="l" rtl="0">
              <a:lnSpc>
                <a:spcPct val="100000"/>
              </a:lnSpc>
              <a:spcBef>
                <a:spcPts val="360"/>
              </a:spcBef>
              <a:spcAft>
                <a:spcPts val="0"/>
              </a:spcAft>
              <a:buClr>
                <a:srgbClr val="505050"/>
              </a:buClr>
              <a:buSzPts val="1400"/>
              <a:buFont typeface="Roboto"/>
              <a:buNone/>
            </a:pPr>
            <a:r>
              <a:rPr lang="en-US" dirty="0">
                <a:latin typeface="Arial"/>
                <a:ea typeface="Arial"/>
                <a:cs typeface="Arial"/>
                <a:sym typeface="Arial"/>
              </a:rPr>
              <a:t>And, </a:t>
            </a:r>
            <a:r>
              <a:rPr lang="en-US" i="0" dirty="0">
                <a:latin typeface="Arial"/>
                <a:ea typeface="Arial"/>
                <a:cs typeface="Arial"/>
                <a:sym typeface="Arial"/>
              </a:rPr>
              <a:t>after this presentation, it may be helpful for you to download this PowerPoint so that you can keep this information on hand.  </a:t>
            </a:r>
            <a:endParaRPr sz="1000" dirty="0">
              <a:latin typeface="Calibri"/>
              <a:ea typeface="Calibri"/>
              <a:cs typeface="Calibri"/>
              <a:sym typeface="Calibri"/>
            </a:endParaRPr>
          </a:p>
        </p:txBody>
      </p:sp>
      <p:sp>
        <p:nvSpPr>
          <p:cNvPr id="663" name="Google Shape;663;g1fa88dc88a7_28_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1200"/>
              <a:buFont typeface="Calibri"/>
              <a:buNone/>
            </a:pPr>
            <a:fld id="{00000000-1234-1234-1234-123412341234}" type="slidenum">
              <a:rPr lang="en-US"/>
              <a:t>62</a:t>
            </a:fld>
            <a:endParaRPr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1fa88dc88a7_28_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1200"/>
              <a:buFont typeface="Calibri"/>
              <a:buNone/>
            </a:pPr>
            <a:fld id="{00000000-1234-1234-1234-123412341234}" type="slidenum">
              <a:rPr lang="en-US"/>
              <a:t>63</a:t>
            </a:fld>
            <a:endParaRPr dirty="0"/>
          </a:p>
        </p:txBody>
      </p:sp>
      <p:sp>
        <p:nvSpPr>
          <p:cNvPr id="669" name="Google Shape;669;g1fa88dc88a7_28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0" name="Google Shape;670;g1fa88dc88a7_28_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Clr>
                <a:schemeClr val="dk1"/>
              </a:buClr>
              <a:buSzPts val="1400"/>
              <a:buFont typeface="Calibri"/>
              <a:buNone/>
            </a:pPr>
            <a:r>
              <a:rPr lang="en-US" dirty="0">
                <a:latin typeface="Arial"/>
                <a:ea typeface="Arial"/>
                <a:cs typeface="Arial"/>
                <a:sym typeface="Arial"/>
              </a:rPr>
              <a:t>And, how do you access the forum PowerPoint decks?  If you’re interested in downloading the forum PowerPoints, they are another great resource to keep on hand.  Just go to the forum website – </a:t>
            </a:r>
            <a:r>
              <a:rPr lang="en-US" u="sng" dirty="0">
                <a:solidFill>
                  <a:schemeClr val="hlink"/>
                </a:solidFill>
                <a:latin typeface="Arial"/>
                <a:ea typeface="Arial"/>
                <a:cs typeface="Arial"/>
                <a:sym typeface="Arial"/>
                <a:hlinkClick r:id="rId3"/>
              </a:rPr>
              <a:t>gsasmartpayforum.org</a:t>
            </a:r>
            <a:r>
              <a:rPr lang="en-US" dirty="0">
                <a:latin typeface="Arial"/>
                <a:ea typeface="Arial"/>
                <a:cs typeface="Arial"/>
                <a:sym typeface="Arial"/>
              </a:rPr>
              <a:t>.</a:t>
            </a:r>
          </a:p>
          <a:p>
            <a:pPr marL="0" lvl="0" indent="0" algn="l" rtl="0">
              <a:lnSpc>
                <a:spcPct val="100000"/>
              </a:lnSpc>
              <a:spcBef>
                <a:spcPts val="360"/>
              </a:spcBef>
              <a:spcAft>
                <a:spcPts val="0"/>
              </a:spcAft>
              <a:buClr>
                <a:schemeClr val="dk1"/>
              </a:buClr>
              <a:buSzPts val="1400"/>
              <a:buFont typeface="Calibri"/>
              <a:buNone/>
            </a:pPr>
            <a:endParaRPr lang="en-US" dirty="0">
              <a:latin typeface="Arial"/>
              <a:ea typeface="Arial"/>
              <a:cs typeface="Arial"/>
              <a:sym typeface="Arial"/>
            </a:endParaRPr>
          </a:p>
          <a:p>
            <a:pPr marL="0" lvl="0" indent="0" algn="l" rtl="0">
              <a:lnSpc>
                <a:spcPct val="100000"/>
              </a:lnSpc>
              <a:spcBef>
                <a:spcPts val="360"/>
              </a:spcBef>
              <a:spcAft>
                <a:spcPts val="0"/>
              </a:spcAft>
              <a:buClr>
                <a:schemeClr val="dk1"/>
              </a:buClr>
              <a:buSzPts val="1400"/>
              <a:buFont typeface="Calibri"/>
              <a:buNone/>
            </a:pPr>
            <a:r>
              <a:rPr lang="en-US" dirty="0">
                <a:latin typeface="Arial"/>
                <a:ea typeface="Arial"/>
                <a:cs typeface="Arial"/>
                <a:sym typeface="Arial"/>
              </a:rPr>
              <a:t>At the top of the screen, click on the “Presentations/CLPs” page.</a:t>
            </a:r>
          </a:p>
          <a:p>
            <a:pPr marL="0" lvl="0" indent="0" algn="l" rtl="0">
              <a:lnSpc>
                <a:spcPct val="100000"/>
              </a:lnSpc>
              <a:spcBef>
                <a:spcPts val="360"/>
              </a:spcBef>
              <a:spcAft>
                <a:spcPts val="0"/>
              </a:spcAft>
              <a:buClr>
                <a:schemeClr val="dk1"/>
              </a:buClr>
              <a:buSzPts val="1400"/>
              <a:buFont typeface="Calibri"/>
              <a:buNone/>
            </a:pPr>
            <a:endParaRPr lang="en-US" dirty="0">
              <a:latin typeface="Arial"/>
              <a:ea typeface="Arial"/>
              <a:cs typeface="Arial"/>
              <a:sym typeface="Arial"/>
            </a:endParaRPr>
          </a:p>
          <a:p>
            <a:pPr marL="0" lvl="0" indent="0" algn="l" rtl="0">
              <a:lnSpc>
                <a:spcPct val="100000"/>
              </a:lnSpc>
              <a:spcBef>
                <a:spcPts val="360"/>
              </a:spcBef>
              <a:spcAft>
                <a:spcPts val="0"/>
              </a:spcAft>
              <a:buClr>
                <a:schemeClr val="dk1"/>
              </a:buClr>
              <a:buSzPts val="1400"/>
              <a:buFont typeface="Calibri"/>
              <a:buNone/>
            </a:pPr>
            <a:r>
              <a:rPr lang="en-US" dirty="0">
                <a:latin typeface="Arial"/>
                <a:ea typeface="Arial"/>
                <a:cs typeface="Arial"/>
                <a:sym typeface="Arial"/>
              </a:rPr>
              <a:t>Then, you’ll see links to the forum PowerPoints for the GSA presentations, as well as for the bank and brand presentations.</a:t>
            </a:r>
          </a:p>
          <a:p>
            <a:pPr marL="0" lvl="0" indent="0" algn="l" rtl="0">
              <a:lnSpc>
                <a:spcPct val="100000"/>
              </a:lnSpc>
              <a:spcBef>
                <a:spcPts val="360"/>
              </a:spcBef>
              <a:spcAft>
                <a:spcPts val="0"/>
              </a:spcAft>
              <a:buClr>
                <a:schemeClr val="dk1"/>
              </a:buClr>
              <a:buSzPts val="1400"/>
              <a:buFont typeface="Calibri"/>
              <a:buNone/>
            </a:pPr>
            <a:endParaRPr lang="en-US" dirty="0">
              <a:latin typeface="Arial"/>
              <a:ea typeface="Arial"/>
              <a:cs typeface="Arial"/>
              <a:sym typeface="Arial"/>
            </a:endParaRPr>
          </a:p>
          <a:p>
            <a:pPr marL="0" lvl="0" indent="0" algn="l" rtl="0">
              <a:lnSpc>
                <a:spcPct val="100000"/>
              </a:lnSpc>
              <a:spcBef>
                <a:spcPts val="360"/>
              </a:spcBef>
              <a:spcAft>
                <a:spcPts val="0"/>
              </a:spcAft>
              <a:buClr>
                <a:schemeClr val="dk1"/>
              </a:buClr>
              <a:buSzPts val="1400"/>
              <a:buFont typeface="Calibri"/>
              <a:buNone/>
            </a:pPr>
            <a:r>
              <a:rPr lang="en-US" dirty="0">
                <a:latin typeface="Arial"/>
                <a:ea typeface="Arial"/>
                <a:cs typeface="Arial"/>
                <a:sym typeface="Arial"/>
              </a:rPr>
              <a:t>GSA PowerPoints for the forum are housed on our program website – smartpay.gsa.gov.  And, later on after the forum’s event portal closes, you’ll likely see some of the training videos for the GSA classes on smartpay.gsa.gov.  So, if some of your colleagues did not attend this year’s forum, they may be able to view some of the training videos later on after this event is over – however, they will not receive CLP credit like you are receiving today! </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1fa88dc88a7_28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676" name="Google Shape;676;g1fa88dc88a7_28_1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US" sz="1200" dirty="0">
                <a:solidFill>
                  <a:schemeClr val="dk1"/>
                </a:solidFill>
                <a:latin typeface="Arial"/>
                <a:ea typeface="Arial"/>
                <a:cs typeface="Arial"/>
                <a:sym typeface="Arial"/>
              </a:rPr>
              <a:t>Here’s our program’s website that I mentioned throughout today</a:t>
            </a:r>
            <a:r>
              <a:rPr lang="en-US" dirty="0">
                <a:latin typeface="Arial"/>
                <a:ea typeface="Arial"/>
                <a:cs typeface="Arial"/>
                <a:sym typeface="Arial"/>
              </a:rPr>
              <a:t>’s presentation</a:t>
            </a:r>
            <a:r>
              <a:rPr lang="en-US" sz="1200" dirty="0">
                <a:solidFill>
                  <a:schemeClr val="dk1"/>
                </a:solidFill>
                <a:latin typeface="Arial"/>
                <a:ea typeface="Arial"/>
                <a:cs typeface="Arial"/>
                <a:sym typeface="Arial"/>
              </a:rPr>
              <a:t> - </a:t>
            </a:r>
            <a:r>
              <a:rPr lang="en-US" sz="1200" u="sng" dirty="0">
                <a:solidFill>
                  <a:schemeClr val="hlink"/>
                </a:solidFill>
                <a:latin typeface="Arial"/>
                <a:ea typeface="Arial"/>
                <a:cs typeface="Arial"/>
                <a:sym typeface="Arial"/>
                <a:hlinkClick r:id="rId3"/>
              </a:rPr>
              <a:t>smartpay.gsa.gov</a:t>
            </a:r>
            <a:r>
              <a:rPr lang="en-US" sz="1200" dirty="0">
                <a:solidFill>
                  <a:schemeClr val="dk1"/>
                </a:solidFill>
                <a:latin typeface="Arial"/>
                <a:ea typeface="Arial"/>
                <a:cs typeface="Arial"/>
                <a:sym typeface="Arial"/>
              </a:rPr>
              <a:t>.</a:t>
            </a:r>
            <a:endParaRPr sz="1200" dirty="0">
              <a:solidFill>
                <a:schemeClr val="dk1"/>
              </a:solidFill>
              <a:latin typeface="Arial"/>
              <a:ea typeface="Arial"/>
              <a:cs typeface="Arial"/>
              <a:sym typeface="Arial"/>
            </a:endParaRPr>
          </a:p>
          <a:p>
            <a:pPr marL="0" lvl="0" indent="0" algn="l" rtl="0">
              <a:lnSpc>
                <a:spcPct val="115000"/>
              </a:lnSpc>
              <a:spcBef>
                <a:spcPts val="400"/>
              </a:spcBef>
              <a:spcAft>
                <a:spcPts val="0"/>
              </a:spcAft>
              <a:buNone/>
            </a:pPr>
            <a:endParaRPr dirty="0">
              <a:solidFill>
                <a:schemeClr val="dk1"/>
              </a:solidFill>
            </a:endParaRPr>
          </a:p>
          <a:p>
            <a:pPr marL="0" lvl="0" indent="0" algn="l" rtl="0">
              <a:spcBef>
                <a:spcPts val="0"/>
              </a:spcBef>
              <a:spcAft>
                <a:spcPts val="0"/>
              </a:spcAft>
              <a:buNone/>
            </a:pPr>
            <a:endParaRPr dirty="0"/>
          </a:p>
        </p:txBody>
      </p:sp>
      <p:sp>
        <p:nvSpPr>
          <p:cNvPr id="677" name="Google Shape;677;g1fa88dc88a7_28_1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64</a:t>
            </a:fld>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1fa88dc88a7_28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685" name="Google Shape;685;g1fa88dc88a7_28_2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US" dirty="0">
                <a:latin typeface="Arial"/>
                <a:ea typeface="Arial"/>
                <a:cs typeface="Arial"/>
                <a:sym typeface="Arial"/>
              </a:rPr>
              <a:t>…and h</a:t>
            </a:r>
            <a:r>
              <a:rPr lang="en-US" dirty="0">
                <a:solidFill>
                  <a:schemeClr val="dk1"/>
                </a:solidFill>
                <a:latin typeface="Arial"/>
                <a:ea typeface="Arial"/>
                <a:cs typeface="Arial"/>
                <a:sym typeface="Arial"/>
              </a:rPr>
              <a:t>ere’s our program’s training website - </a:t>
            </a:r>
            <a:r>
              <a:rPr lang="en-US" u="sng" dirty="0">
                <a:solidFill>
                  <a:schemeClr val="hlink"/>
                </a:solidFill>
                <a:latin typeface="Arial"/>
                <a:ea typeface="Arial"/>
                <a:cs typeface="Arial"/>
                <a:sym typeface="Arial"/>
                <a:hlinkClick r:id="rId3"/>
              </a:rPr>
              <a:t>training.smartpay.gsa.gov</a:t>
            </a:r>
            <a:r>
              <a:rPr lang="en-US" dirty="0">
                <a:solidFill>
                  <a:schemeClr val="dk1"/>
                </a:solidFill>
                <a:latin typeface="Arial"/>
                <a:ea typeface="Arial"/>
                <a:cs typeface="Arial"/>
                <a:sym typeface="Arial"/>
              </a:rPr>
              <a:t>.</a:t>
            </a:r>
            <a:endParaRPr dirty="0">
              <a:solidFill>
                <a:schemeClr val="dk1"/>
              </a:solidFill>
              <a:latin typeface="Arial"/>
              <a:ea typeface="Arial"/>
              <a:cs typeface="Arial"/>
              <a:sym typeface="Arial"/>
            </a:endParaRPr>
          </a:p>
          <a:p>
            <a:pPr marL="0" lvl="0" indent="0" algn="l" rtl="0">
              <a:lnSpc>
                <a:spcPct val="115000"/>
              </a:lnSpc>
              <a:spcBef>
                <a:spcPts val="400"/>
              </a:spcBef>
              <a:spcAft>
                <a:spcPts val="0"/>
              </a:spcAft>
              <a:buNone/>
            </a:pPr>
            <a:endParaRPr dirty="0">
              <a:latin typeface="Arial"/>
              <a:ea typeface="Arial"/>
              <a:cs typeface="Arial"/>
              <a:sym typeface="Arial"/>
            </a:endParaRPr>
          </a:p>
          <a:p>
            <a:pPr marL="0" lvl="0" indent="0" algn="l" rtl="0">
              <a:spcBef>
                <a:spcPts val="300"/>
              </a:spcBef>
              <a:spcAft>
                <a:spcPts val="0"/>
              </a:spcAft>
              <a:buClr>
                <a:schemeClr val="dk1"/>
              </a:buClr>
              <a:buSzPts val="1000"/>
              <a:buFont typeface="Arial"/>
              <a:buNone/>
            </a:pPr>
            <a:r>
              <a:rPr lang="en-US" dirty="0">
                <a:latin typeface="Arial"/>
                <a:ea typeface="Arial"/>
                <a:cs typeface="Arial"/>
                <a:sym typeface="Arial"/>
              </a:rPr>
              <a:t>The Center for Charge Card Management (CCCM) offers free online fleet training for A/OPCs at </a:t>
            </a:r>
            <a:r>
              <a:rPr lang="en-US" u="sng" dirty="0">
                <a:solidFill>
                  <a:schemeClr val="hlink"/>
                </a:solidFill>
                <a:latin typeface="Arial"/>
                <a:ea typeface="Arial"/>
                <a:cs typeface="Arial"/>
                <a:sym typeface="Arial"/>
                <a:hlinkClick r:id="rId3"/>
              </a:rPr>
              <a:t>training.smartpay.gsa.gov</a:t>
            </a:r>
            <a:r>
              <a:rPr lang="en-US" dirty="0">
                <a:latin typeface="Arial"/>
                <a:ea typeface="Arial"/>
                <a:cs typeface="Arial"/>
                <a:sym typeface="Arial"/>
              </a:rPr>
              <a:t>.  </a:t>
            </a:r>
          </a:p>
          <a:p>
            <a:pPr marL="0" lvl="0" indent="0" algn="l" rtl="0">
              <a:spcBef>
                <a:spcPts val="300"/>
              </a:spcBef>
              <a:spcAft>
                <a:spcPts val="0"/>
              </a:spcAft>
              <a:buClr>
                <a:schemeClr val="dk1"/>
              </a:buClr>
              <a:buSzPts val="1000"/>
              <a:buFont typeface="Arial"/>
              <a:buNone/>
            </a:pPr>
            <a:endParaRPr lang="en-US" dirty="0">
              <a:latin typeface="Arial"/>
              <a:ea typeface="Arial"/>
              <a:cs typeface="Arial"/>
              <a:sym typeface="Arial"/>
            </a:endParaRPr>
          </a:p>
          <a:p>
            <a:pPr marL="0" marR="0" lvl="0" indent="0" algn="l" defTabSz="914400" rtl="0" eaLnBrk="1" fontAlgn="auto" latinLnBrk="0" hangingPunct="1">
              <a:lnSpc>
                <a:spcPct val="100000"/>
              </a:lnSpc>
              <a:spcBef>
                <a:spcPts val="300"/>
              </a:spcBef>
              <a:spcAft>
                <a:spcPts val="0"/>
              </a:spcAft>
              <a:buClr>
                <a:schemeClr val="dk1"/>
              </a:buClr>
              <a:buSzPts val="1000"/>
              <a:buFont typeface="Arial"/>
              <a:buNone/>
              <a:tabLst/>
              <a:defRPr/>
            </a:pPr>
            <a:r>
              <a:rPr lang="en-US" dirty="0">
                <a:latin typeface="Arial"/>
                <a:ea typeface="Arial"/>
                <a:cs typeface="Arial"/>
                <a:sym typeface="Arial"/>
              </a:rPr>
              <a:t>To access the Fleet A/OPC training, click on “Program Coordinators”, then on “Fleet” from the drop-down menu.</a:t>
            </a:r>
            <a:endParaRPr lang="en-US" dirty="0">
              <a:highlight>
                <a:srgbClr val="FFFF00"/>
              </a:highlight>
              <a:latin typeface="Arial"/>
              <a:ea typeface="Arial"/>
              <a:cs typeface="Arial"/>
              <a:sym typeface="Arial"/>
            </a:endParaRPr>
          </a:p>
          <a:p>
            <a:pPr marL="0" lvl="0" indent="0" algn="l" rtl="0">
              <a:spcBef>
                <a:spcPts val="300"/>
              </a:spcBef>
              <a:spcAft>
                <a:spcPts val="0"/>
              </a:spcAft>
              <a:buClr>
                <a:schemeClr val="dk1"/>
              </a:buClr>
              <a:buSzPts val="1000"/>
              <a:buFont typeface="Arial"/>
              <a:buNone/>
            </a:pPr>
            <a:endParaRPr lang="en-US" dirty="0">
              <a:latin typeface="Arial"/>
              <a:ea typeface="Arial"/>
              <a:cs typeface="Arial"/>
              <a:sym typeface="Arial"/>
            </a:endParaRPr>
          </a:p>
          <a:p>
            <a:pPr marL="0" lvl="0" indent="0" algn="l" rtl="0">
              <a:spcBef>
                <a:spcPts val="300"/>
              </a:spcBef>
              <a:spcAft>
                <a:spcPts val="0"/>
              </a:spcAft>
              <a:buClr>
                <a:schemeClr val="dk1"/>
              </a:buClr>
              <a:buSzPts val="1000"/>
              <a:buFont typeface="Arial"/>
              <a:buNone/>
            </a:pPr>
            <a:r>
              <a:rPr lang="en-US" dirty="0">
                <a:latin typeface="Arial"/>
                <a:ea typeface="Arial"/>
                <a:cs typeface="Arial"/>
                <a:sym typeface="Arial"/>
              </a:rPr>
              <a:t>There is no fleet training for Account Holders and Approving Officials on our training site at this time.</a:t>
            </a:r>
            <a:endParaRPr dirty="0">
              <a:highlight>
                <a:srgbClr val="FFFF00"/>
              </a:highlight>
              <a:latin typeface="Arial"/>
              <a:ea typeface="Arial"/>
              <a:cs typeface="Arial"/>
              <a:sym typeface="Arial"/>
            </a:endParaRPr>
          </a:p>
        </p:txBody>
      </p:sp>
      <p:sp>
        <p:nvSpPr>
          <p:cNvPr id="686" name="Google Shape;686;g1fa88dc88a7_28_2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65</a:t>
            </a:fld>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1a2f67c5bc6_12_1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66</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90" name="Google Shape;790;g1a2f67c5bc6_12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1" name="Google Shape;791;g1a2f67c5bc6_12_1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Arial"/>
                <a:ea typeface="Arial"/>
                <a:cs typeface="Arial"/>
                <a:sym typeface="Arial"/>
              </a:rPr>
              <a:t>Agencies, organizations, and account holders can also reach out to our team via email (gsa_smartpay@gsa.gov). Our inbox is staffed Monday – Friday from 8:00 a.m. to 4:00 p.m. ET with the exception of federal holidays.  So, again, feel free to reach out to us.  We are here to help!    	</a:t>
            </a:r>
            <a:endParaRPr sz="1200" dirty="0">
              <a:solidFill>
                <a:schemeClr val="dk1"/>
              </a:solidFill>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1fa88dc88a7_33_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67</a:t>
            </a:fld>
            <a:endParaRPr dirty="0"/>
          </a:p>
        </p:txBody>
      </p:sp>
      <p:sp>
        <p:nvSpPr>
          <p:cNvPr id="700" name="Google Shape;700;g1fa88dc88a7_3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1" name="Google Shape;701;g1fa88dc88a7_33_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Arial"/>
                <a:ea typeface="Arial"/>
                <a:cs typeface="Arial"/>
                <a:sym typeface="Arial"/>
              </a:rPr>
              <a:t>Here’s Citibank’s contact information.</a:t>
            </a:r>
            <a:endParaRPr sz="1200" dirty="0">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1fa88dc88a7_33_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68</a:t>
            </a:fld>
            <a:endParaRPr dirty="0"/>
          </a:p>
        </p:txBody>
      </p:sp>
      <p:sp>
        <p:nvSpPr>
          <p:cNvPr id="707" name="Google Shape;707;g1fa88dc88a7_33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8" name="Google Shape;708;g1fa88dc88a7_33_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Arial"/>
                <a:ea typeface="Arial"/>
                <a:cs typeface="Arial"/>
                <a:sym typeface="Arial"/>
              </a:rPr>
              <a:t>And here’s U.S. Bank’s contact information.  Voyager is owned by U.S. Bank, so if you need to reach out to them, you may use this contact information.</a:t>
            </a:r>
            <a:endParaRPr dirty="0">
              <a:latin typeface="Arial"/>
              <a:ea typeface="Arial"/>
              <a:cs typeface="Arial"/>
              <a:sym typeface="Arial"/>
            </a:endParaRPr>
          </a:p>
          <a:p>
            <a:pPr marL="0" lvl="0" indent="0" algn="l" rtl="0">
              <a:spcBef>
                <a:spcPts val="0"/>
              </a:spcBef>
              <a:spcAft>
                <a:spcPts val="0"/>
              </a:spcAft>
              <a:buNone/>
            </a:pPr>
            <a:endParaRPr dirty="0">
              <a:latin typeface="Arial"/>
              <a:ea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6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1200"/>
              <a:buFont typeface="Calibri"/>
              <a:buNone/>
            </a:pPr>
            <a:fld id="{00000000-1234-1234-1234-123412341234}" type="slidenum">
              <a:rPr lang="en-US"/>
              <a:t>69</a:t>
            </a:fld>
            <a:endParaRPr dirty="0"/>
          </a:p>
        </p:txBody>
      </p:sp>
      <p:sp>
        <p:nvSpPr>
          <p:cNvPr id="714" name="Google Shape;714;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5" name="Google Shape;715;p6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Clr>
                <a:schemeClr val="dk1"/>
              </a:buClr>
              <a:buSzPts val="1400"/>
              <a:buFont typeface="Calibri"/>
              <a:buNone/>
            </a:pPr>
            <a:r>
              <a:rPr lang="en-US" dirty="0">
                <a:latin typeface="Arial"/>
                <a:ea typeface="Arial"/>
                <a:cs typeface="Arial"/>
                <a:sym typeface="Arial"/>
              </a:rPr>
              <a:t>And, here’s WEX’s contact information.</a:t>
            </a:r>
            <a:endParaRPr dirty="0">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cf7805dabb_1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g1cf7805dabb_10_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First, we’ll look at the GSA SmartPay program overall, which includes all business lines (purchase, travel, integrated, and fleet).  Then, we’ll review some fleet numbers separately.</a:t>
            </a: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So, here, you’ll see that the FY22 spend for the entire GSA SmartPay program overall was $32.8 billion dollars.  This is up about 12% from FY21.</a:t>
            </a: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As far as refunds are concerned, total refunds were up in FY22, totaling over $426 million dollars.  Again, these refunds go back to agencies to reinvest in their mission.</a:t>
            </a: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Transactions were up almost 13% in FY22, totaling over 78 million transactions.</a:t>
            </a: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And, total accounts were up about 8% in FY22, totaling 6.56 million accounts.</a:t>
            </a: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So, overall FY22 GSA SmartPay program numbers were very strong.</a:t>
            </a:r>
            <a:endParaRPr dirty="0">
              <a:latin typeface="Arial"/>
              <a:ea typeface="Arial"/>
              <a:cs typeface="Arial"/>
              <a:sym typeface="Arial"/>
            </a:endParaRPr>
          </a:p>
        </p:txBody>
      </p:sp>
      <p:sp>
        <p:nvSpPr>
          <p:cNvPr id="231" name="Google Shape;231;g1cf7805dabb_10_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7</a:t>
            </a:fld>
            <a:endParaRPr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1fa88dc88a7_38_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70</a:t>
            </a:fld>
            <a:endParaRPr dirty="0"/>
          </a:p>
        </p:txBody>
      </p:sp>
      <p:sp>
        <p:nvSpPr>
          <p:cNvPr id="721" name="Google Shape;721;g1fa88dc88a7_3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2" name="Google Shape;722;g1fa88dc88a7_38_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Arial"/>
                <a:ea typeface="Arial"/>
                <a:cs typeface="Arial"/>
                <a:sym typeface="Arial"/>
              </a:rPr>
              <a:t>And, now we have reached the end of today’s </a:t>
            </a:r>
            <a:r>
              <a:rPr lang="en-US" dirty="0">
                <a:latin typeface="Arial"/>
                <a:ea typeface="Arial"/>
                <a:cs typeface="Arial"/>
                <a:sym typeface="Arial"/>
              </a:rPr>
              <a:t>GSA SmartPay Fleet Management Essentials </a:t>
            </a:r>
            <a:r>
              <a:rPr lang="en-US" sz="1200" dirty="0">
                <a:solidFill>
                  <a:schemeClr val="dk1"/>
                </a:solidFill>
                <a:latin typeface="Arial"/>
                <a:ea typeface="Arial"/>
                <a:cs typeface="Arial"/>
                <a:sym typeface="Arial"/>
              </a:rPr>
              <a:t>course.  I hope that you have found it useful and helpful and perhaps you’ve learned some new information.  Again, my name is Rebekah Knouse P</a:t>
            </a:r>
            <a:r>
              <a:rPr lang="en-US" dirty="0">
                <a:latin typeface="Arial"/>
                <a:ea typeface="Arial"/>
                <a:cs typeface="Arial"/>
                <a:sym typeface="Arial"/>
              </a:rPr>
              <a:t>erillo and here is my email address - </a:t>
            </a:r>
            <a:r>
              <a:rPr lang="en-US" sz="1200" u="sng" dirty="0">
                <a:solidFill>
                  <a:srgbClr val="2200CC"/>
                </a:solidFill>
                <a:latin typeface="Arial"/>
                <a:ea typeface="Arial"/>
                <a:cs typeface="Arial"/>
                <a:sym typeface="Arial"/>
              </a:rPr>
              <a:t>rebekah.knouse@gsa.gov</a:t>
            </a:r>
            <a:r>
              <a:rPr lang="en-US" sz="1200" dirty="0">
                <a:solidFill>
                  <a:schemeClr val="dk1"/>
                </a:solidFill>
                <a:latin typeface="Arial"/>
                <a:ea typeface="Arial"/>
                <a:cs typeface="Arial"/>
                <a:sym typeface="Arial"/>
              </a:rPr>
              <a:t>.  Feel free to reach out to me at any time if you have any questions.  Thank you for your time and attention!  Have a wonderful day!</a:t>
            </a:r>
            <a:endParaRPr dirty="0">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68:notes"/>
          <p:cNvSpPr txBox="1">
            <a:spLocks noGrp="1"/>
          </p:cNvSpPr>
          <p:nvPr>
            <p:ph type="body" idx="1"/>
          </p:nvPr>
        </p:nvSpPr>
        <p:spPr>
          <a:xfrm>
            <a:off x="914400" y="4343400"/>
            <a:ext cx="5029199"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Clr>
                <a:schemeClr val="dk1"/>
              </a:buClr>
              <a:buSzPts val="1400"/>
              <a:buFont typeface="Calibri"/>
              <a:buNone/>
            </a:pPr>
            <a:endParaRPr dirty="0"/>
          </a:p>
        </p:txBody>
      </p:sp>
      <p:sp>
        <p:nvSpPr>
          <p:cNvPr id="729" name="Google Shape;729;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latin typeface="Arial"/>
                <a:ea typeface="Arial"/>
                <a:cs typeface="Arial"/>
                <a:sym typeface="Arial"/>
              </a:rPr>
              <a:t>Now, let’s review some fleet numbers.</a:t>
            </a:r>
            <a:endParaRPr dirty="0">
              <a:latin typeface="Arial"/>
              <a:ea typeface="Arial"/>
              <a:cs typeface="Arial"/>
              <a:sym typeface="Arial"/>
            </a:endParaRPr>
          </a:p>
          <a:p>
            <a:pPr marL="139700" lvl="0" indent="0" algn="l" rtl="0">
              <a:spcBef>
                <a:spcPts val="0"/>
              </a:spcBef>
              <a:spcAft>
                <a:spcPts val="0"/>
              </a:spcAft>
              <a:buClr>
                <a:schemeClr val="dk1"/>
              </a:buClr>
              <a:buSzPts val="1200"/>
              <a:buFont typeface="Calibri"/>
              <a:buNone/>
            </a:pPr>
            <a:endParaRPr dirty="0">
              <a:latin typeface="Arial"/>
              <a:ea typeface="Arial"/>
              <a:cs typeface="Arial"/>
              <a:sym typeface="Arial"/>
            </a:endParaRPr>
          </a:p>
          <a:p>
            <a:pPr marL="0" lvl="0" indent="0" algn="l" rtl="0">
              <a:spcBef>
                <a:spcPts val="0"/>
              </a:spcBef>
              <a:spcAft>
                <a:spcPts val="0"/>
              </a:spcAft>
              <a:buClr>
                <a:schemeClr val="dk1"/>
              </a:buClr>
              <a:buSzPts val="1200"/>
              <a:buFont typeface="Calibri"/>
              <a:buNone/>
            </a:pPr>
            <a:r>
              <a:rPr lang="en-US" dirty="0">
                <a:latin typeface="Arial"/>
                <a:ea typeface="Arial"/>
                <a:cs typeface="Arial"/>
                <a:sym typeface="Arial"/>
              </a:rPr>
              <a:t>As mentioned before, the FY22 spend for the GSA SmartPay program overall was $32.8 billion dollars.  Now, Fleet accounted for about 7% of that spend or about $2.2 billion dollars.</a:t>
            </a:r>
            <a:endParaRPr dirty="0">
              <a:latin typeface="Arial"/>
              <a:ea typeface="Arial"/>
              <a:cs typeface="Arial"/>
              <a:sym typeface="Arial"/>
            </a:endParaRPr>
          </a:p>
          <a:p>
            <a:pPr marL="139700" lvl="0" indent="0" algn="l" rtl="0">
              <a:spcBef>
                <a:spcPts val="0"/>
              </a:spcBef>
              <a:spcAft>
                <a:spcPts val="0"/>
              </a:spcAft>
              <a:buClr>
                <a:schemeClr val="dk1"/>
              </a:buClr>
              <a:buSzPts val="1200"/>
              <a:buFont typeface="Calibri"/>
              <a:buNone/>
            </a:pPr>
            <a:endParaRPr dirty="0">
              <a:latin typeface="Arial"/>
              <a:ea typeface="Arial"/>
              <a:cs typeface="Arial"/>
              <a:sym typeface="Arial"/>
            </a:endParaRPr>
          </a:p>
          <a:p>
            <a:pPr marL="0" lvl="0" indent="0" algn="l" rtl="0">
              <a:spcBef>
                <a:spcPts val="0"/>
              </a:spcBef>
              <a:spcAft>
                <a:spcPts val="0"/>
              </a:spcAft>
              <a:buClr>
                <a:schemeClr val="dk1"/>
              </a:buClr>
              <a:buSzPts val="1200"/>
              <a:buFont typeface="Calibri"/>
              <a:buNone/>
            </a:pPr>
            <a:r>
              <a:rPr lang="en-US" dirty="0">
                <a:latin typeface="Arial"/>
                <a:ea typeface="Arial"/>
                <a:cs typeface="Arial"/>
                <a:sym typeface="Arial"/>
              </a:rPr>
              <a:t>And, here you’ll see the top 5 agencies for fleet related spend.</a:t>
            </a:r>
            <a:endParaRPr dirty="0">
              <a:latin typeface="Arial"/>
              <a:ea typeface="Arial"/>
              <a:cs typeface="Arial"/>
              <a:sym typeface="Arial"/>
            </a:endParaRPr>
          </a:p>
          <a:p>
            <a:pPr marL="139700" lvl="0" indent="0" algn="l" rtl="0">
              <a:spcBef>
                <a:spcPts val="0"/>
              </a:spcBef>
              <a:spcAft>
                <a:spcPts val="0"/>
              </a:spcAft>
              <a:buClr>
                <a:schemeClr val="dk1"/>
              </a:buClr>
              <a:buSzPts val="1200"/>
              <a:buFont typeface="Calibri"/>
              <a:buNone/>
            </a:pPr>
            <a:endParaRPr dirty="0">
              <a:latin typeface="Arial"/>
              <a:ea typeface="Arial"/>
              <a:cs typeface="Arial"/>
              <a:sym typeface="Arial"/>
            </a:endParaRPr>
          </a:p>
          <a:p>
            <a:pPr marL="0" lvl="0" indent="0" algn="l" rtl="0">
              <a:spcBef>
                <a:spcPts val="0"/>
              </a:spcBef>
              <a:spcAft>
                <a:spcPts val="0"/>
              </a:spcAft>
              <a:buClr>
                <a:schemeClr val="dk1"/>
              </a:buClr>
              <a:buSzPts val="1200"/>
              <a:buFont typeface="Calibri"/>
              <a:buNone/>
            </a:pPr>
            <a:r>
              <a:rPr lang="en-US" dirty="0">
                <a:latin typeface="Arial"/>
                <a:ea typeface="Arial"/>
                <a:cs typeface="Arial"/>
                <a:sym typeface="Arial"/>
              </a:rPr>
              <a:t>In the top spot, you’ll see the U.S. Postal Service.  They account for nearly half of the fleet spend.  </a:t>
            </a:r>
            <a:endParaRPr dirty="0">
              <a:latin typeface="Arial"/>
              <a:ea typeface="Arial"/>
              <a:cs typeface="Arial"/>
              <a:sym typeface="Arial"/>
            </a:endParaRPr>
          </a:p>
          <a:p>
            <a:pPr marL="139700" lvl="0" indent="0" algn="l" rtl="0">
              <a:spcBef>
                <a:spcPts val="0"/>
              </a:spcBef>
              <a:spcAft>
                <a:spcPts val="0"/>
              </a:spcAft>
              <a:buClr>
                <a:schemeClr val="dk1"/>
              </a:buClr>
              <a:buSzPts val="1200"/>
              <a:buFont typeface="Calibri"/>
              <a:buNone/>
            </a:pPr>
            <a:endParaRPr dirty="0">
              <a:latin typeface="Arial"/>
              <a:ea typeface="Arial"/>
              <a:cs typeface="Arial"/>
              <a:sym typeface="Arial"/>
            </a:endParaRPr>
          </a:p>
          <a:p>
            <a:pPr marL="0" lvl="0" indent="0" algn="l" rtl="0">
              <a:spcBef>
                <a:spcPts val="0"/>
              </a:spcBef>
              <a:spcAft>
                <a:spcPts val="0"/>
              </a:spcAft>
              <a:buClr>
                <a:schemeClr val="dk1"/>
              </a:buClr>
              <a:buSzPts val="1200"/>
              <a:buFont typeface="Calibri"/>
              <a:buNone/>
            </a:pPr>
            <a:r>
              <a:rPr lang="en-US" dirty="0">
                <a:latin typeface="Arial"/>
                <a:ea typeface="Arial"/>
                <a:cs typeface="Arial"/>
                <a:sym typeface="Arial"/>
              </a:rPr>
              <a:t>Then, in the second spot, you’ll see the General Services Administration.  They account for about 30% of the fleet spend.  </a:t>
            </a:r>
            <a:endParaRPr dirty="0">
              <a:latin typeface="Arial"/>
              <a:ea typeface="Arial"/>
              <a:cs typeface="Arial"/>
              <a:sym typeface="Arial"/>
            </a:endParaRPr>
          </a:p>
          <a:p>
            <a:pPr marL="139700" lvl="0" indent="0" algn="l" rtl="0">
              <a:spcBef>
                <a:spcPts val="0"/>
              </a:spcBef>
              <a:spcAft>
                <a:spcPts val="0"/>
              </a:spcAft>
              <a:buClr>
                <a:schemeClr val="dk1"/>
              </a:buClr>
              <a:buSzPts val="1200"/>
              <a:buFont typeface="Calibri"/>
              <a:buNone/>
            </a:pPr>
            <a:endParaRPr dirty="0">
              <a:latin typeface="Arial"/>
              <a:ea typeface="Arial"/>
              <a:cs typeface="Arial"/>
              <a:sym typeface="Arial"/>
            </a:endParaRPr>
          </a:p>
          <a:p>
            <a:pPr marL="0" lvl="0" indent="0" algn="l" rtl="0">
              <a:spcBef>
                <a:spcPts val="0"/>
              </a:spcBef>
              <a:spcAft>
                <a:spcPts val="0"/>
              </a:spcAft>
              <a:buClr>
                <a:schemeClr val="dk1"/>
              </a:buClr>
              <a:buSzPts val="1200"/>
              <a:buFont typeface="Calibri"/>
              <a:buNone/>
            </a:pPr>
            <a:r>
              <a:rPr lang="en-US" dirty="0">
                <a:latin typeface="Arial"/>
                <a:ea typeface="Arial"/>
                <a:cs typeface="Arial"/>
                <a:sym typeface="Arial"/>
              </a:rPr>
              <a:t>After the U.S. Postal Service and GSA, the Department of Agriculture, Department of Homeland Security, and the Department of Interior follow to round out the top 5 for fleet related agency spend.</a:t>
            </a:r>
            <a:endParaRPr dirty="0">
              <a:latin typeface="Arial"/>
              <a:ea typeface="Arial"/>
              <a:cs typeface="Arial"/>
              <a:sym typeface="Arial"/>
            </a:endParaRPr>
          </a:p>
        </p:txBody>
      </p:sp>
      <p:sp>
        <p:nvSpPr>
          <p:cNvPr id="269" name="Google Shape;269;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8</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279" name="Google Shape;279;p1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400"/>
              <a:buFont typeface="Arial"/>
              <a:buNone/>
            </a:pPr>
            <a:r>
              <a:rPr lang="en-US" dirty="0">
                <a:latin typeface="Arial"/>
                <a:ea typeface="Arial"/>
                <a:cs typeface="Arial"/>
                <a:sym typeface="Arial"/>
              </a:rPr>
              <a:t>Here’s some FY22 refund information for the fleet program.  You can see the list of top 5 agencies for refunds here.</a:t>
            </a:r>
            <a:endParaRPr dirty="0">
              <a:latin typeface="Arial"/>
              <a:ea typeface="Arial"/>
              <a:cs typeface="Arial"/>
              <a:sym typeface="Arial"/>
            </a:endParaRPr>
          </a:p>
          <a:p>
            <a:pPr marL="139700" marR="0" lvl="0" indent="0" algn="l" rtl="0">
              <a:lnSpc>
                <a:spcPct val="100000"/>
              </a:lnSpc>
              <a:spcBef>
                <a:spcPts val="360"/>
              </a:spcBef>
              <a:spcAft>
                <a:spcPts val="0"/>
              </a:spcAft>
              <a:buClr>
                <a:srgbClr val="000000"/>
              </a:buClr>
              <a:buSzPts val="1400"/>
              <a:buFont typeface="Arial"/>
              <a:buNone/>
            </a:pPr>
            <a:endParaRPr dirty="0">
              <a:latin typeface="Arial"/>
              <a:ea typeface="Arial"/>
              <a:cs typeface="Arial"/>
              <a:sym typeface="Arial"/>
            </a:endParaRPr>
          </a:p>
          <a:p>
            <a:pPr marL="0" marR="0" lvl="0" indent="0" algn="l" rtl="0">
              <a:lnSpc>
                <a:spcPct val="100000"/>
              </a:lnSpc>
              <a:spcBef>
                <a:spcPts val="360"/>
              </a:spcBef>
              <a:spcAft>
                <a:spcPts val="0"/>
              </a:spcAft>
              <a:buClr>
                <a:srgbClr val="000000"/>
              </a:buClr>
              <a:buSzPts val="1400"/>
              <a:buFont typeface="Arial"/>
              <a:buNone/>
            </a:pPr>
            <a:r>
              <a:rPr lang="en-US" dirty="0">
                <a:latin typeface="Arial"/>
                <a:ea typeface="Arial"/>
                <a:cs typeface="Arial"/>
                <a:sym typeface="Arial"/>
              </a:rPr>
              <a:t>This slide serves as a reminder - there’s always an opportunity to improve.  Increased spend leads to more refunds for your agency.</a:t>
            </a:r>
            <a:endParaRPr dirty="0">
              <a:latin typeface="Arial"/>
              <a:ea typeface="Arial"/>
              <a:cs typeface="Arial"/>
              <a:sym typeface="Arial"/>
            </a:endParaRPr>
          </a:p>
          <a:p>
            <a:pPr marL="139700" marR="0" lvl="0" indent="0" algn="l" rtl="0">
              <a:lnSpc>
                <a:spcPct val="100000"/>
              </a:lnSpc>
              <a:spcBef>
                <a:spcPts val="360"/>
              </a:spcBef>
              <a:spcAft>
                <a:spcPts val="0"/>
              </a:spcAft>
              <a:buClr>
                <a:srgbClr val="000000"/>
              </a:buClr>
              <a:buSzPts val="1400"/>
              <a:buFont typeface="Arial"/>
              <a:buNone/>
            </a:pPr>
            <a:endParaRPr dirty="0">
              <a:latin typeface="Arial"/>
              <a:ea typeface="Arial"/>
              <a:cs typeface="Arial"/>
              <a:sym typeface="Arial"/>
            </a:endParaRPr>
          </a:p>
          <a:p>
            <a:pPr marL="0" marR="0" lvl="0" indent="0" algn="l" rtl="0">
              <a:lnSpc>
                <a:spcPct val="100000"/>
              </a:lnSpc>
              <a:spcBef>
                <a:spcPts val="360"/>
              </a:spcBef>
              <a:spcAft>
                <a:spcPts val="0"/>
              </a:spcAft>
              <a:buClr>
                <a:srgbClr val="000000"/>
              </a:buClr>
              <a:buSzPts val="1400"/>
              <a:buFont typeface="Arial"/>
              <a:buNone/>
            </a:pPr>
            <a:r>
              <a:rPr lang="en-US" dirty="0">
                <a:latin typeface="Arial"/>
                <a:ea typeface="Arial"/>
                <a:cs typeface="Arial"/>
                <a:sym typeface="Arial"/>
              </a:rPr>
              <a:t>Therefore, your agency may want to consider </a:t>
            </a:r>
            <a:r>
              <a:rPr lang="en-US" i="0" dirty="0">
                <a:latin typeface="Arial"/>
                <a:ea typeface="Arial"/>
                <a:cs typeface="Arial"/>
                <a:sym typeface="Arial"/>
              </a:rPr>
              <a:t>using your fleet accounts more frequently or for more things or for higher dollar valued fleet related products and services.  The higher spend will lead to an increase in the refunds that go back to your agency.</a:t>
            </a:r>
            <a:endParaRPr dirty="0">
              <a:latin typeface="Arial"/>
              <a:ea typeface="Arial"/>
              <a:cs typeface="Arial"/>
              <a:sym typeface="Arial"/>
            </a:endParaRPr>
          </a:p>
        </p:txBody>
      </p:sp>
      <p:sp>
        <p:nvSpPr>
          <p:cNvPr id="280" name="Google Shape;280;p1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9</a:t>
            </a:fld>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16" name="Google Shape;16;p2" descr="GSA Logo"/>
          <p:cNvPicPr preferRelativeResize="0"/>
          <p:nvPr/>
        </p:nvPicPr>
        <p:blipFill rotWithShape="1">
          <a:blip r:embed="rId2">
            <a:alphaModFix/>
          </a:blip>
          <a:srcRect/>
          <a:stretch/>
        </p:blipFill>
        <p:spPr>
          <a:xfrm>
            <a:off x="685800" y="457200"/>
            <a:ext cx="759524" cy="685800"/>
          </a:xfrm>
          <a:prstGeom prst="rect">
            <a:avLst/>
          </a:prstGeom>
          <a:noFill/>
          <a:ln>
            <a:noFill/>
          </a:ln>
        </p:spPr>
      </p:pic>
      <p:sp>
        <p:nvSpPr>
          <p:cNvPr id="17" name="Google Shape;17;p2"/>
          <p:cNvSpPr txBox="1"/>
          <p:nvPr/>
        </p:nvSpPr>
        <p:spPr>
          <a:xfrm>
            <a:off x="4419600" y="1031241"/>
            <a:ext cx="4038600" cy="24384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US" sz="1200" b="1" i="0" u="none" strike="noStrike" cap="none" dirty="0">
                <a:solidFill>
                  <a:schemeClr val="lt2"/>
                </a:solidFill>
                <a:latin typeface="Calibri"/>
                <a:ea typeface="Calibri"/>
                <a:cs typeface="Calibri"/>
                <a:sym typeface="Calibri"/>
              </a:rPr>
              <a:t>U.S. General Services Administration</a:t>
            </a:r>
            <a:endParaRPr dirty="0"/>
          </a:p>
        </p:txBody>
      </p:sp>
      <p:pic>
        <p:nvPicPr>
          <p:cNvPr id="18" name="Google Shape;18;p2" descr="GSA SmartPay Virtual Training Forum&#10;June 13-15, 2023 with image of woman at the computer taking a training. "/>
          <p:cNvPicPr preferRelativeResize="0"/>
          <p:nvPr/>
        </p:nvPicPr>
        <p:blipFill rotWithShape="1">
          <a:blip r:embed="rId3">
            <a:alphaModFix/>
          </a:blip>
          <a:srcRect l="2893" r="2893"/>
          <a:stretch/>
        </p:blipFill>
        <p:spPr>
          <a:xfrm>
            <a:off x="0" y="1595422"/>
            <a:ext cx="9144000" cy="3548077"/>
          </a:xfrm>
          <a:prstGeom prst="rect">
            <a:avLst/>
          </a:prstGeom>
          <a:noFill/>
          <a:ln>
            <a:noFill/>
          </a:ln>
        </p:spPr>
      </p:pic>
      <p:sp>
        <p:nvSpPr>
          <p:cNvPr id="19" name="Google Shape;19;p2"/>
          <p:cNvSpPr txBox="1">
            <a:spLocks noGrp="1"/>
          </p:cNvSpPr>
          <p:nvPr>
            <p:ph type="title"/>
          </p:nvPr>
        </p:nvSpPr>
        <p:spPr>
          <a:xfrm>
            <a:off x="304800" y="3683634"/>
            <a:ext cx="417799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12"/>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318B71"/>
              </a:buClr>
              <a:buSzPts val="2000"/>
              <a:buFont typeface="Calibri"/>
              <a:buNone/>
              <a:defRPr sz="2000" b="1">
                <a:solidFill>
                  <a:srgbClr val="318B7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2"/>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8" name="Google Shape;68;p12"/>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0" name="Google Shape;70;p1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1" name="Google Shape;71;p1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318B71"/>
              </a:buClr>
              <a:buSzPts val="2000"/>
              <a:buFont typeface="Calibri"/>
              <a:buNone/>
              <a:defRPr sz="2000" b="1">
                <a:solidFill>
                  <a:srgbClr val="318B7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3"/>
          <p:cNvSpPr>
            <a:spLocks noGrp="1"/>
          </p:cNvSpPr>
          <p:nvPr>
            <p:ph type="pic" idx="2"/>
          </p:nvPr>
        </p:nvSpPr>
        <p:spPr>
          <a:xfrm>
            <a:off x="1792288" y="459581"/>
            <a:ext cx="5486400" cy="3086100"/>
          </a:xfrm>
          <a:prstGeom prst="rect">
            <a:avLst/>
          </a:prstGeom>
          <a:noFill/>
          <a:ln>
            <a:noFill/>
          </a:ln>
        </p:spPr>
      </p:sp>
      <p:sp>
        <p:nvSpPr>
          <p:cNvPr id="75" name="Google Shape;75;p13"/>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6" name="Google Shape;76;p1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7" name="Google Shape;77;p1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8" name="Google Shape;78;p1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9"/>
        <p:cNvGrpSpPr/>
        <p:nvPr/>
      </p:nvGrpSpPr>
      <p:grpSpPr>
        <a:xfrm>
          <a:off x="0" y="0"/>
          <a:ext cx="0" cy="0"/>
          <a:chOff x="0" y="0"/>
          <a:chExt cx="0" cy="0"/>
        </a:xfrm>
      </p:grpSpPr>
      <p:sp>
        <p:nvSpPr>
          <p:cNvPr id="80" name="Google Shape;80;p1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318B71"/>
              </a:buClr>
              <a:buSzPts val="4400"/>
              <a:buFont typeface="Calibri"/>
              <a:buNone/>
              <a:defRPr>
                <a:solidFill>
                  <a:srgbClr val="318B7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4"/>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2" name="Google Shape;82;p1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3" name="Google Shape;83;p1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4" name="Google Shape;84;p1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15"/>
          <p:cNvSpPr txBox="1">
            <a:spLocks noGrp="1"/>
          </p:cNvSpPr>
          <p:nvPr>
            <p:ph type="title"/>
          </p:nvPr>
        </p:nvSpPr>
        <p:spPr>
          <a:xfrm rot="5400000">
            <a:off x="6012656" y="771525"/>
            <a:ext cx="3290888"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318B71"/>
              </a:buClr>
              <a:buSzPts val="4400"/>
              <a:buFont typeface="Calibri"/>
              <a:buNone/>
              <a:defRPr>
                <a:solidFill>
                  <a:srgbClr val="318B7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5"/>
          <p:cNvSpPr txBox="1">
            <a:spLocks noGrp="1"/>
          </p:cNvSpPr>
          <p:nvPr>
            <p:ph type="body" idx="1"/>
          </p:nvPr>
        </p:nvSpPr>
        <p:spPr>
          <a:xfrm rot="5400000">
            <a:off x="1821656" y="-1209675"/>
            <a:ext cx="3290888"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8" name="Google Shape;88;p1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9" name="Google Shape;89;p1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0" name="Google Shape;90;p1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91"/>
        <p:cNvGrpSpPr/>
        <p:nvPr/>
      </p:nvGrpSpPr>
      <p:grpSpPr>
        <a:xfrm>
          <a:off x="0" y="0"/>
          <a:ext cx="0" cy="0"/>
          <a:chOff x="0" y="0"/>
          <a:chExt cx="0" cy="0"/>
        </a:xfrm>
      </p:grpSpPr>
      <p:sp>
        <p:nvSpPr>
          <p:cNvPr id="92" name="Google Shape;92;p16"/>
          <p:cNvSpPr txBox="1">
            <a:spLocks noGrp="1"/>
          </p:cNvSpPr>
          <p:nvPr>
            <p:ph type="sldNum" idx="12"/>
          </p:nvPr>
        </p:nvSpPr>
        <p:spPr>
          <a:xfrm>
            <a:off x="8771782" y="4935751"/>
            <a:ext cx="372300" cy="276900"/>
          </a:xfrm>
          <a:prstGeom prst="rect">
            <a:avLst/>
          </a:prstGeom>
          <a:noFill/>
          <a:ln>
            <a:noFill/>
          </a:ln>
        </p:spPr>
        <p:txBody>
          <a:bodyPr spcFirstLastPara="1" wrap="square" lIns="91425" tIns="45700" rIns="91425" bIns="45700" anchor="t" anchorCtr="0">
            <a:sp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93"/>
        <p:cNvGrpSpPr/>
        <p:nvPr/>
      </p:nvGrpSpPr>
      <p:grpSpPr>
        <a:xfrm>
          <a:off x="0" y="0"/>
          <a:ext cx="0" cy="0"/>
          <a:chOff x="0" y="0"/>
          <a:chExt cx="0" cy="0"/>
        </a:xfrm>
      </p:grpSpPr>
      <p:sp>
        <p:nvSpPr>
          <p:cNvPr id="94" name="Google Shape;94;p17"/>
          <p:cNvSpPr txBox="1">
            <a:spLocks noGrp="1"/>
          </p:cNvSpPr>
          <p:nvPr>
            <p:ph type="dt" idx="10"/>
          </p:nvPr>
        </p:nvSpPr>
        <p:spPr>
          <a:xfrm>
            <a:off x="457518" y="4767403"/>
            <a:ext cx="2133023" cy="274194"/>
          </a:xfrm>
          <a:prstGeom prst="rect">
            <a:avLst/>
          </a:prstGeom>
          <a:noFill/>
          <a:ln>
            <a:noFill/>
          </a:ln>
        </p:spPr>
        <p:txBody>
          <a:bodyPr spcFirstLastPara="1" wrap="square" lIns="73250" tIns="36625" rIns="73250" bIns="36625"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95" name="Google Shape;95;p17"/>
          <p:cNvSpPr txBox="1">
            <a:spLocks noGrp="1"/>
          </p:cNvSpPr>
          <p:nvPr>
            <p:ph type="ftr" idx="11"/>
          </p:nvPr>
        </p:nvSpPr>
        <p:spPr>
          <a:xfrm>
            <a:off x="3124533" y="4767403"/>
            <a:ext cx="2895023" cy="274194"/>
          </a:xfrm>
          <a:prstGeom prst="rect">
            <a:avLst/>
          </a:prstGeom>
          <a:noFill/>
          <a:ln>
            <a:noFill/>
          </a:ln>
        </p:spPr>
        <p:txBody>
          <a:bodyPr spcFirstLastPara="1" wrap="square" lIns="73250" tIns="36625" rIns="73250" bIns="36625"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96" name="Google Shape;96;p17"/>
          <p:cNvSpPr txBox="1">
            <a:spLocks noGrp="1"/>
          </p:cNvSpPr>
          <p:nvPr>
            <p:ph type="title"/>
          </p:nvPr>
        </p:nvSpPr>
        <p:spPr>
          <a:xfrm>
            <a:off x="457200" y="206375"/>
            <a:ext cx="8229600" cy="85725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SzPts val="4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1"/>
        <p:cNvGrpSpPr/>
        <p:nvPr/>
      </p:nvGrpSpPr>
      <p:grpSpPr>
        <a:xfrm>
          <a:off x="0" y="0"/>
          <a:ext cx="0" cy="0"/>
          <a:chOff x="0" y="0"/>
          <a:chExt cx="0" cy="0"/>
        </a:xfrm>
      </p:grpSpPr>
      <p:sp>
        <p:nvSpPr>
          <p:cNvPr id="102" name="Google Shape;102;p1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3" name="Google Shape;103;p1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04" name="Google Shape;104;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5"/>
        <p:cNvGrpSpPr/>
        <p:nvPr/>
      </p:nvGrpSpPr>
      <p:grpSpPr>
        <a:xfrm>
          <a:off x="0" y="0"/>
          <a:ext cx="0" cy="0"/>
          <a:chOff x="0" y="0"/>
          <a:chExt cx="0" cy="0"/>
        </a:xfrm>
      </p:grpSpPr>
      <p:sp>
        <p:nvSpPr>
          <p:cNvPr id="106" name="Google Shape;106;p2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8"/>
        <p:cNvGrpSpPr/>
        <p:nvPr/>
      </p:nvGrpSpPr>
      <p:grpSpPr>
        <a:xfrm>
          <a:off x="0" y="0"/>
          <a:ext cx="0" cy="0"/>
          <a:chOff x="0" y="0"/>
          <a:chExt cx="0" cy="0"/>
        </a:xfrm>
      </p:grpSpPr>
      <p:sp>
        <p:nvSpPr>
          <p:cNvPr id="109" name="Google Shape;109;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0" name="Google Shape;110;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11" name="Google Shape;111;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2"/>
        <p:cNvGrpSpPr/>
        <p:nvPr/>
      </p:nvGrpSpPr>
      <p:grpSpPr>
        <a:xfrm>
          <a:off x="0" y="0"/>
          <a:ext cx="0" cy="0"/>
          <a:chOff x="0" y="0"/>
          <a:chExt cx="0" cy="0"/>
        </a:xfrm>
      </p:grpSpPr>
      <p:sp>
        <p:nvSpPr>
          <p:cNvPr id="113" name="Google Shape;113;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4" name="Google Shape;114;p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15" name="Google Shape;115;p2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16" name="Google Shape;116;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pic>
        <p:nvPicPr>
          <p:cNvPr id="21" name="Google Shape;21;p3"/>
          <p:cNvPicPr preferRelativeResize="0"/>
          <p:nvPr/>
        </p:nvPicPr>
        <p:blipFill rotWithShape="1">
          <a:blip r:embed="rId2">
            <a:alphaModFix/>
          </a:blip>
          <a:srcRect/>
          <a:stretch/>
        </p:blipFill>
        <p:spPr>
          <a:xfrm>
            <a:off x="1116" y="0"/>
            <a:ext cx="9141768" cy="5143500"/>
          </a:xfrm>
          <a:prstGeom prst="rect">
            <a:avLst/>
          </a:prstGeom>
          <a:noFill/>
          <a:ln>
            <a:noFill/>
          </a:ln>
        </p:spPr>
      </p:pic>
      <p:sp>
        <p:nvSpPr>
          <p:cNvPr id="22" name="Google Shape;22;p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318B71"/>
              </a:buClr>
              <a:buSzPts val="4400"/>
              <a:buFont typeface="Calibri"/>
              <a:buNone/>
              <a:defRPr>
                <a:solidFill>
                  <a:srgbClr val="318B7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5" name="Google Shape;25;p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6" name="Google Shape;26;p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7"/>
        <p:cNvGrpSpPr/>
        <p:nvPr/>
      </p:nvGrpSpPr>
      <p:grpSpPr>
        <a:xfrm>
          <a:off x="0" y="0"/>
          <a:ext cx="0" cy="0"/>
          <a:chOff x="0" y="0"/>
          <a:chExt cx="0" cy="0"/>
        </a:xfrm>
      </p:grpSpPr>
      <p:sp>
        <p:nvSpPr>
          <p:cNvPr id="118" name="Google Shape;118;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9" name="Google Shape;119;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0"/>
        <p:cNvGrpSpPr/>
        <p:nvPr/>
      </p:nvGrpSpPr>
      <p:grpSpPr>
        <a:xfrm>
          <a:off x="0" y="0"/>
          <a:ext cx="0" cy="0"/>
          <a:chOff x="0" y="0"/>
          <a:chExt cx="0" cy="0"/>
        </a:xfrm>
      </p:grpSpPr>
      <p:sp>
        <p:nvSpPr>
          <p:cNvPr id="121" name="Google Shape;121;p2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22" name="Google Shape;122;p2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23" name="Google Shape;123;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4"/>
        <p:cNvGrpSpPr/>
        <p:nvPr/>
      </p:nvGrpSpPr>
      <p:grpSpPr>
        <a:xfrm>
          <a:off x="0" y="0"/>
          <a:ext cx="0" cy="0"/>
          <a:chOff x="0" y="0"/>
          <a:chExt cx="0" cy="0"/>
        </a:xfrm>
      </p:grpSpPr>
      <p:sp>
        <p:nvSpPr>
          <p:cNvPr id="125" name="Google Shape;125;p25"/>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26" name="Google Shape;126;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7"/>
        <p:cNvGrpSpPr/>
        <p:nvPr/>
      </p:nvGrpSpPr>
      <p:grpSpPr>
        <a:xfrm>
          <a:off x="0" y="0"/>
          <a:ext cx="0" cy="0"/>
          <a:chOff x="0" y="0"/>
          <a:chExt cx="0" cy="0"/>
        </a:xfrm>
      </p:grpSpPr>
      <p:sp>
        <p:nvSpPr>
          <p:cNvPr id="128" name="Google Shape;128;p2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 name="Google Shape;129;p2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30" name="Google Shape;130;p2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1" name="Google Shape;131;p2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32" name="Google Shape;132;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3"/>
        <p:cNvGrpSpPr/>
        <p:nvPr/>
      </p:nvGrpSpPr>
      <p:grpSpPr>
        <a:xfrm>
          <a:off x="0" y="0"/>
          <a:ext cx="0" cy="0"/>
          <a:chOff x="0" y="0"/>
          <a:chExt cx="0" cy="0"/>
        </a:xfrm>
      </p:grpSpPr>
      <p:sp>
        <p:nvSpPr>
          <p:cNvPr id="134" name="Google Shape;134;p2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135" name="Google Shape;13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6"/>
        <p:cNvGrpSpPr/>
        <p:nvPr/>
      </p:nvGrpSpPr>
      <p:grpSpPr>
        <a:xfrm>
          <a:off x="0" y="0"/>
          <a:ext cx="0" cy="0"/>
          <a:chOff x="0" y="0"/>
          <a:chExt cx="0" cy="0"/>
        </a:xfrm>
      </p:grpSpPr>
      <p:sp>
        <p:nvSpPr>
          <p:cNvPr id="137" name="Google Shape;137;p28"/>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38" name="Google Shape;138;p28"/>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139" name="Google Shape;139;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0"/>
        <p:cNvGrpSpPr/>
        <p:nvPr/>
      </p:nvGrpSpPr>
      <p:grpSpPr>
        <a:xfrm>
          <a:off x="0" y="0"/>
          <a:ext cx="0" cy="0"/>
          <a:chOff x="0" y="0"/>
          <a:chExt cx="0" cy="0"/>
        </a:xfrm>
      </p:grpSpPr>
      <p:sp>
        <p:nvSpPr>
          <p:cNvPr id="141" name="Google Shape;141;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2"/>
        <p:cNvGrpSpPr/>
        <p:nvPr/>
      </p:nvGrpSpPr>
      <p:grpSpPr>
        <a:xfrm>
          <a:off x="0" y="0"/>
          <a:ext cx="0" cy="0"/>
          <a:chOff x="0" y="0"/>
          <a:chExt cx="0" cy="0"/>
        </a:xfrm>
      </p:grpSpPr>
      <p:pic>
        <p:nvPicPr>
          <p:cNvPr id="143" name="Google Shape;143;p30" descr="GSA Logo"/>
          <p:cNvPicPr preferRelativeResize="0"/>
          <p:nvPr/>
        </p:nvPicPr>
        <p:blipFill rotWithShape="1">
          <a:blip r:embed="rId2">
            <a:alphaModFix/>
          </a:blip>
          <a:srcRect/>
          <a:stretch/>
        </p:blipFill>
        <p:spPr>
          <a:xfrm>
            <a:off x="685800" y="457200"/>
            <a:ext cx="759524" cy="685800"/>
          </a:xfrm>
          <a:prstGeom prst="rect">
            <a:avLst/>
          </a:prstGeom>
          <a:noFill/>
          <a:ln>
            <a:noFill/>
          </a:ln>
        </p:spPr>
      </p:pic>
      <p:sp>
        <p:nvSpPr>
          <p:cNvPr id="144" name="Google Shape;144;p30"/>
          <p:cNvSpPr txBox="1"/>
          <p:nvPr/>
        </p:nvSpPr>
        <p:spPr>
          <a:xfrm>
            <a:off x="4419600" y="1031241"/>
            <a:ext cx="4038600" cy="2439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US" sz="1200" b="1" i="0" u="none" strike="noStrike" cap="none" dirty="0">
                <a:solidFill>
                  <a:schemeClr val="lt2"/>
                </a:solidFill>
                <a:latin typeface="Calibri"/>
                <a:ea typeface="Calibri"/>
                <a:cs typeface="Calibri"/>
                <a:sym typeface="Calibri"/>
              </a:rPr>
              <a:t>U.S. General Services Administration</a:t>
            </a:r>
            <a:endParaRPr dirty="0"/>
          </a:p>
        </p:txBody>
      </p:sp>
      <p:pic>
        <p:nvPicPr>
          <p:cNvPr id="145" name="Google Shape;145;p30" descr="GSA SmartPay Virtual Training Forum&#10;June 13-15, 2023 with image of woman at the computer taking a training. "/>
          <p:cNvPicPr preferRelativeResize="0"/>
          <p:nvPr/>
        </p:nvPicPr>
        <p:blipFill rotWithShape="1">
          <a:blip r:embed="rId3">
            <a:alphaModFix/>
          </a:blip>
          <a:srcRect l="2892" r="2892"/>
          <a:stretch/>
        </p:blipFill>
        <p:spPr>
          <a:xfrm>
            <a:off x="0" y="1595422"/>
            <a:ext cx="9143999" cy="3548077"/>
          </a:xfrm>
          <a:prstGeom prst="rect">
            <a:avLst/>
          </a:prstGeom>
          <a:noFill/>
          <a:ln>
            <a:noFill/>
          </a:ln>
        </p:spPr>
      </p:pic>
      <p:sp>
        <p:nvSpPr>
          <p:cNvPr id="146" name="Google Shape;146;p30"/>
          <p:cNvSpPr txBox="1">
            <a:spLocks noGrp="1"/>
          </p:cNvSpPr>
          <p:nvPr>
            <p:ph type="title"/>
          </p:nvPr>
        </p:nvSpPr>
        <p:spPr>
          <a:xfrm>
            <a:off x="304800" y="3683634"/>
            <a:ext cx="41781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7"/>
        <p:cNvGrpSpPr/>
        <p:nvPr/>
      </p:nvGrpSpPr>
      <p:grpSpPr>
        <a:xfrm>
          <a:off x="0" y="0"/>
          <a:ext cx="0" cy="0"/>
          <a:chOff x="0" y="0"/>
          <a:chExt cx="0" cy="0"/>
        </a:xfrm>
      </p:grpSpPr>
      <p:pic>
        <p:nvPicPr>
          <p:cNvPr id="148" name="Google Shape;148;p31"/>
          <p:cNvPicPr preferRelativeResize="0"/>
          <p:nvPr/>
        </p:nvPicPr>
        <p:blipFill rotWithShape="1">
          <a:blip r:embed="rId2">
            <a:alphaModFix/>
          </a:blip>
          <a:srcRect/>
          <a:stretch/>
        </p:blipFill>
        <p:spPr>
          <a:xfrm>
            <a:off x="1116" y="0"/>
            <a:ext cx="9141767" cy="5143500"/>
          </a:xfrm>
          <a:prstGeom prst="rect">
            <a:avLst/>
          </a:prstGeom>
          <a:noFill/>
          <a:ln>
            <a:noFill/>
          </a:ln>
        </p:spPr>
      </p:pic>
      <p:sp>
        <p:nvSpPr>
          <p:cNvPr id="149" name="Google Shape;149;p31"/>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rgbClr val="318B71"/>
              </a:buClr>
              <a:buSzPts val="4400"/>
              <a:buFont typeface="Calibri"/>
              <a:buNone/>
              <a:defRPr>
                <a:solidFill>
                  <a:srgbClr val="318B7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0" name="Google Shape;150;p31"/>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1200"/>
              </a:spcBef>
              <a:spcAft>
                <a:spcPts val="0"/>
              </a:spcAft>
              <a:buClr>
                <a:schemeClr val="dk1"/>
              </a:buClr>
              <a:buSzPts val="1800"/>
              <a:buChar char="○"/>
              <a:defRPr/>
            </a:lvl2pPr>
            <a:lvl3pPr marL="1371600" lvl="2" indent="-342900" algn="l" rtl="0">
              <a:spcBef>
                <a:spcPts val="1200"/>
              </a:spcBef>
              <a:spcAft>
                <a:spcPts val="0"/>
              </a:spcAft>
              <a:buClr>
                <a:schemeClr val="dk1"/>
              </a:buClr>
              <a:buSzPts val="1800"/>
              <a:buChar char="■"/>
              <a:defRPr/>
            </a:lvl3pPr>
            <a:lvl4pPr marL="1828800" lvl="3" indent="-342900" algn="l" rtl="0">
              <a:spcBef>
                <a:spcPts val="1200"/>
              </a:spcBef>
              <a:spcAft>
                <a:spcPts val="0"/>
              </a:spcAft>
              <a:buClr>
                <a:schemeClr val="dk1"/>
              </a:buClr>
              <a:buSzPts val="1800"/>
              <a:buChar char="●"/>
              <a:defRPr/>
            </a:lvl4pPr>
            <a:lvl5pPr marL="2286000" lvl="4" indent="-342900" algn="l" rtl="0">
              <a:spcBef>
                <a:spcPts val="1200"/>
              </a:spcBef>
              <a:spcAft>
                <a:spcPts val="0"/>
              </a:spcAft>
              <a:buClr>
                <a:schemeClr val="dk1"/>
              </a:buClr>
              <a:buSzPts val="1800"/>
              <a:buChar char="○"/>
              <a:defRPr/>
            </a:lvl5pPr>
            <a:lvl6pPr marL="2743200" lvl="5" indent="-342900" algn="l" rtl="0">
              <a:spcBef>
                <a:spcPts val="1200"/>
              </a:spcBef>
              <a:spcAft>
                <a:spcPts val="0"/>
              </a:spcAft>
              <a:buClr>
                <a:schemeClr val="dk1"/>
              </a:buClr>
              <a:buSzPts val="1800"/>
              <a:buChar char="■"/>
              <a:defRPr/>
            </a:lvl6pPr>
            <a:lvl7pPr marL="3200400" lvl="6" indent="-342900" algn="l" rtl="0">
              <a:spcBef>
                <a:spcPts val="1200"/>
              </a:spcBef>
              <a:spcAft>
                <a:spcPts val="0"/>
              </a:spcAft>
              <a:buClr>
                <a:schemeClr val="dk1"/>
              </a:buClr>
              <a:buSzPts val="1800"/>
              <a:buChar char="●"/>
              <a:defRPr/>
            </a:lvl7pPr>
            <a:lvl8pPr marL="3657600" lvl="7" indent="-342900" algn="l" rtl="0">
              <a:spcBef>
                <a:spcPts val="1200"/>
              </a:spcBef>
              <a:spcAft>
                <a:spcPts val="0"/>
              </a:spcAft>
              <a:buClr>
                <a:schemeClr val="dk1"/>
              </a:buClr>
              <a:buSzPts val="1800"/>
              <a:buChar char="○"/>
              <a:defRPr/>
            </a:lvl8pPr>
            <a:lvl9pPr marL="4114800" lvl="8" indent="-342900" algn="l" rtl="0">
              <a:spcBef>
                <a:spcPts val="1200"/>
              </a:spcBef>
              <a:spcAft>
                <a:spcPts val="1200"/>
              </a:spcAft>
              <a:buClr>
                <a:schemeClr val="dk1"/>
              </a:buClr>
              <a:buSzPts val="1800"/>
              <a:buChar char="■"/>
              <a:defRPr/>
            </a:lvl9pPr>
          </a:lstStyle>
          <a:p>
            <a:endParaRPr/>
          </a:p>
        </p:txBody>
      </p:sp>
      <p:sp>
        <p:nvSpPr>
          <p:cNvPr id="151" name="Google Shape;151;p3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52" name="Google Shape;152;p3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53" name="Google Shape;153;p3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4"/>
        <p:cNvGrpSpPr/>
        <p:nvPr/>
      </p:nvGrpSpPr>
      <p:grpSpPr>
        <a:xfrm>
          <a:off x="0" y="0"/>
          <a:ext cx="0" cy="0"/>
          <a:chOff x="0" y="0"/>
          <a:chExt cx="0" cy="0"/>
        </a:xfrm>
      </p:grpSpPr>
      <p:sp>
        <p:nvSpPr>
          <p:cNvPr id="155" name="Google Shape;155;p32"/>
          <p:cNvSpPr txBox="1">
            <a:spLocks noGrp="1"/>
          </p:cNvSpPr>
          <p:nvPr>
            <p:ph type="title"/>
          </p:nvPr>
        </p:nvSpPr>
        <p:spPr>
          <a:xfrm>
            <a:off x="457200" y="2074862"/>
            <a:ext cx="8229600" cy="9939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4800" b="0" i="0" u="none" strike="noStrike" cap="none">
                <a:solidFill>
                  <a:srgbClr val="005087"/>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457200" y="2074862"/>
            <a:ext cx="8229600" cy="993775"/>
          </a:xfrm>
          <a:prstGeom prst="rect">
            <a:avLst/>
          </a:prstGeom>
          <a:noFill/>
          <a:ln>
            <a:noFill/>
          </a:ln>
        </p:spPr>
        <p:txBody>
          <a:bodyPr spcFirstLastPara="1" wrap="square" lIns="91425" tIns="45700" rIns="91425" bIns="45700" anchor="t" anchorCtr="0">
            <a:noAutofit/>
          </a:bodyPr>
          <a:lstStyle>
            <a:lvl1pPr marR="0" lvl="0" algn="ctr">
              <a:lnSpc>
                <a:spcPct val="100000"/>
              </a:lnSpc>
              <a:spcBef>
                <a:spcPts val="0"/>
              </a:spcBef>
              <a:spcAft>
                <a:spcPts val="0"/>
              </a:spcAft>
              <a:buClr>
                <a:srgbClr val="005087"/>
              </a:buClr>
              <a:buSzPts val="1400"/>
              <a:buFont typeface="Arial"/>
              <a:buNone/>
              <a:defRPr sz="4800" b="0" i="0" u="none" strike="noStrike" cap="none">
                <a:solidFill>
                  <a:srgbClr val="005087"/>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56"/>
        <p:cNvGrpSpPr/>
        <p:nvPr/>
      </p:nvGrpSpPr>
      <p:grpSpPr>
        <a:xfrm>
          <a:off x="0" y="0"/>
          <a:ext cx="0" cy="0"/>
          <a:chOff x="0" y="0"/>
          <a:chExt cx="0" cy="0"/>
        </a:xfrm>
      </p:grpSpPr>
      <p:sp>
        <p:nvSpPr>
          <p:cNvPr id="157" name="Google Shape;157;p33"/>
          <p:cNvSpPr txBox="1">
            <a:spLocks noGrp="1"/>
          </p:cNvSpPr>
          <p:nvPr>
            <p:ph type="title"/>
          </p:nvPr>
        </p:nvSpPr>
        <p:spPr>
          <a:xfrm>
            <a:off x="457200" y="205978"/>
            <a:ext cx="8229600" cy="8571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8" name="Google Shape;158;p33"/>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4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59"/>
        <p:cNvGrpSpPr/>
        <p:nvPr/>
      </p:nvGrpSpPr>
      <p:grpSpPr>
        <a:xfrm>
          <a:off x="0" y="0"/>
          <a:ext cx="0" cy="0"/>
          <a:chOff x="0" y="0"/>
          <a:chExt cx="0" cy="0"/>
        </a:xfrm>
      </p:grpSpPr>
      <p:sp>
        <p:nvSpPr>
          <p:cNvPr id="160" name="Google Shape;160;p34"/>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161" name="Google Shape;161;p34"/>
          <p:cNvSpPr txBox="1">
            <a:spLocks noGrp="1"/>
          </p:cNvSpPr>
          <p:nvPr>
            <p:ph type="ftr" idx="11"/>
          </p:nvPr>
        </p:nvSpPr>
        <p:spPr>
          <a:xfrm>
            <a:off x="3124200" y="4767264"/>
            <a:ext cx="2895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Title and Content 1">
  <p:cSld name="1_Title and Content_1">
    <p:spTree>
      <p:nvGrpSpPr>
        <p:cNvPr id="1" name="Shape 162"/>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163"/>
        <p:cNvGrpSpPr/>
        <p:nvPr/>
      </p:nvGrpSpPr>
      <p:grpSpPr>
        <a:xfrm>
          <a:off x="0" y="0"/>
          <a:ext cx="0" cy="0"/>
          <a:chOff x="0" y="0"/>
          <a:chExt cx="0" cy="0"/>
        </a:xfrm>
      </p:grpSpPr>
      <p:sp>
        <p:nvSpPr>
          <p:cNvPr id="164" name="Google Shape;164;p36"/>
          <p:cNvSpPr txBox="1">
            <a:spLocks noGrp="1"/>
          </p:cNvSpPr>
          <p:nvPr>
            <p:ph type="title"/>
          </p:nvPr>
        </p:nvSpPr>
        <p:spPr>
          <a:xfrm>
            <a:off x="628650" y="232758"/>
            <a:ext cx="7886700" cy="99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165"/>
        <p:cNvGrpSpPr/>
        <p:nvPr/>
      </p:nvGrpSpPr>
      <p:grpSpPr>
        <a:xfrm>
          <a:off x="0" y="0"/>
          <a:ext cx="0" cy="0"/>
          <a:chOff x="0" y="0"/>
          <a:chExt cx="0" cy="0"/>
        </a:xfrm>
      </p:grpSpPr>
      <p:sp>
        <p:nvSpPr>
          <p:cNvPr id="166" name="Google Shape;166;p37"/>
          <p:cNvSpPr txBox="1">
            <a:spLocks noGrp="1"/>
          </p:cNvSpPr>
          <p:nvPr>
            <p:ph type="sldNum" idx="12"/>
          </p:nvPr>
        </p:nvSpPr>
        <p:spPr>
          <a:xfrm>
            <a:off x="8771782" y="4935751"/>
            <a:ext cx="372300" cy="276900"/>
          </a:xfrm>
          <a:prstGeom prst="rect">
            <a:avLst/>
          </a:prstGeom>
          <a:noFill/>
          <a:ln>
            <a:noFill/>
          </a:ln>
        </p:spPr>
        <p:txBody>
          <a:bodyPr spcFirstLastPara="1" wrap="square" lIns="91425" tIns="45700" rIns="91425" bIns="45700" anchor="t" anchorCtr="0">
            <a:sp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7336582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472373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4220863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2917814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2000574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318B71"/>
              </a:buClr>
              <a:buSzPts val="4400"/>
              <a:buFont typeface="Calibri"/>
              <a:buNone/>
              <a:defRPr>
                <a:solidFill>
                  <a:srgbClr val="318B7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2" name="Google Shape;32;p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3" name="Google Shape;33;p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
        <p:cNvGrpSpPr/>
        <p:nvPr/>
      </p:nvGrpSpPr>
      <p:grpSpPr>
        <a:xfrm>
          <a:off x="0" y="0"/>
          <a:ext cx="0" cy="0"/>
          <a:chOff x="0" y="0"/>
          <a:chExt cx="0" cy="0"/>
        </a:xfrm>
      </p:grpSpPr>
      <p:sp>
        <p:nvSpPr>
          <p:cNvPr id="40" name="Google Shape;40;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41;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extLst>
      <p:ext uri="{BB962C8B-B14F-4D97-AF65-F5344CB8AC3E}">
        <p14:creationId xmlns:p14="http://schemas.microsoft.com/office/powerpoint/2010/main" val="20118555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6615972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Tree>
    <p:extLst>
      <p:ext uri="{BB962C8B-B14F-4D97-AF65-F5344CB8AC3E}">
        <p14:creationId xmlns:p14="http://schemas.microsoft.com/office/powerpoint/2010/main" val="1012923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Tree>
    <p:extLst>
      <p:ext uri="{BB962C8B-B14F-4D97-AF65-F5344CB8AC3E}">
        <p14:creationId xmlns:p14="http://schemas.microsoft.com/office/powerpoint/2010/main" val="23562224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54"/>
        <p:cNvGrpSpPr/>
        <p:nvPr/>
      </p:nvGrpSpPr>
      <p:grpSpPr>
        <a:xfrm>
          <a:off x="0" y="0"/>
          <a:ext cx="0" cy="0"/>
          <a:chOff x="0" y="0"/>
          <a:chExt cx="0" cy="0"/>
        </a:xfrm>
      </p:grpSpPr>
      <p:pic>
        <p:nvPicPr>
          <p:cNvPr id="55" name="Google Shape;55;p13" descr="GSA Logo"/>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685800" y="457200"/>
            <a:ext cx="759524" cy="685800"/>
          </a:xfrm>
          <a:prstGeom prst="rect">
            <a:avLst/>
          </a:prstGeom>
          <a:noFill/>
          <a:ln>
            <a:noFill/>
          </a:ln>
        </p:spPr>
      </p:pic>
      <p:sp>
        <p:nvSpPr>
          <p:cNvPr id="56" name="Google Shape;56;p13"/>
          <p:cNvSpPr txBox="1"/>
          <p:nvPr/>
        </p:nvSpPr>
        <p:spPr>
          <a:xfrm>
            <a:off x="4419600" y="1031241"/>
            <a:ext cx="4038600" cy="2439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US" sz="1200" b="1" i="0" u="none" strike="noStrike" cap="none" dirty="0">
                <a:solidFill>
                  <a:schemeClr val="lt2"/>
                </a:solidFill>
                <a:latin typeface="Calibri"/>
                <a:ea typeface="Calibri"/>
                <a:cs typeface="Calibri"/>
                <a:sym typeface="Calibri"/>
              </a:rPr>
              <a:t>U.S. General Services Administration</a:t>
            </a:r>
            <a:endParaRPr dirty="0"/>
          </a:p>
        </p:txBody>
      </p:sp>
      <p:pic>
        <p:nvPicPr>
          <p:cNvPr id="57" name="Google Shape;57;p13" descr="GSA SmartPay Virtual Training Forum&#10;June 13-15, 2023 with image of woman at the computer taking a training. "/>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595422"/>
            <a:ext cx="9143999" cy="3548077"/>
          </a:xfrm>
          <a:prstGeom prst="rect">
            <a:avLst/>
          </a:prstGeom>
          <a:noFill/>
          <a:ln>
            <a:noFill/>
          </a:ln>
        </p:spPr>
      </p:pic>
      <p:sp>
        <p:nvSpPr>
          <p:cNvPr id="58" name="Google Shape;58;p13"/>
          <p:cNvSpPr txBox="1">
            <a:spLocks noGrp="1"/>
          </p:cNvSpPr>
          <p:nvPr>
            <p:ph type="title"/>
          </p:nvPr>
        </p:nvSpPr>
        <p:spPr>
          <a:xfrm>
            <a:off x="304800" y="3683634"/>
            <a:ext cx="41781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39195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9"/>
        <p:cNvGrpSpPr/>
        <p:nvPr/>
      </p:nvGrpSpPr>
      <p:grpSpPr>
        <a:xfrm>
          <a:off x="0" y="0"/>
          <a:ext cx="0" cy="0"/>
          <a:chOff x="0" y="0"/>
          <a:chExt cx="0" cy="0"/>
        </a:xfrm>
      </p:grpSpPr>
      <p:pic>
        <p:nvPicPr>
          <p:cNvPr id="60" name="Google Shape;60;p1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16" y="0"/>
            <a:ext cx="9141767" cy="5143500"/>
          </a:xfrm>
          <a:prstGeom prst="rect">
            <a:avLst/>
          </a:prstGeom>
          <a:noFill/>
          <a:ln>
            <a:noFill/>
          </a:ln>
        </p:spPr>
      </p:pic>
      <p:sp>
        <p:nvSpPr>
          <p:cNvPr id="61" name="Google Shape;61;p14"/>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rgbClr val="318B71"/>
              </a:buClr>
              <a:buSzPts val="4400"/>
              <a:buFont typeface="Calibri"/>
              <a:buNone/>
              <a:defRPr>
                <a:solidFill>
                  <a:srgbClr val="318B7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 name="Google Shape;62;p14"/>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1200"/>
              </a:spcBef>
              <a:spcAft>
                <a:spcPts val="0"/>
              </a:spcAft>
              <a:buClr>
                <a:schemeClr val="dk1"/>
              </a:buClr>
              <a:buSzPts val="1800"/>
              <a:buChar char="○"/>
              <a:defRPr/>
            </a:lvl2pPr>
            <a:lvl3pPr marL="1371600" lvl="2" indent="-342900" algn="l" rtl="0">
              <a:spcBef>
                <a:spcPts val="1200"/>
              </a:spcBef>
              <a:spcAft>
                <a:spcPts val="0"/>
              </a:spcAft>
              <a:buClr>
                <a:schemeClr val="dk1"/>
              </a:buClr>
              <a:buSzPts val="1800"/>
              <a:buChar char="■"/>
              <a:defRPr/>
            </a:lvl3pPr>
            <a:lvl4pPr marL="1828800" lvl="3" indent="-342900" algn="l" rtl="0">
              <a:spcBef>
                <a:spcPts val="1200"/>
              </a:spcBef>
              <a:spcAft>
                <a:spcPts val="0"/>
              </a:spcAft>
              <a:buClr>
                <a:schemeClr val="dk1"/>
              </a:buClr>
              <a:buSzPts val="1800"/>
              <a:buChar char="●"/>
              <a:defRPr/>
            </a:lvl4pPr>
            <a:lvl5pPr marL="2286000" lvl="4" indent="-342900" algn="l" rtl="0">
              <a:spcBef>
                <a:spcPts val="1200"/>
              </a:spcBef>
              <a:spcAft>
                <a:spcPts val="0"/>
              </a:spcAft>
              <a:buClr>
                <a:schemeClr val="dk1"/>
              </a:buClr>
              <a:buSzPts val="1800"/>
              <a:buChar char="○"/>
              <a:defRPr/>
            </a:lvl5pPr>
            <a:lvl6pPr marL="2743200" lvl="5" indent="-342900" algn="l" rtl="0">
              <a:spcBef>
                <a:spcPts val="1200"/>
              </a:spcBef>
              <a:spcAft>
                <a:spcPts val="0"/>
              </a:spcAft>
              <a:buClr>
                <a:schemeClr val="dk1"/>
              </a:buClr>
              <a:buSzPts val="1800"/>
              <a:buChar char="■"/>
              <a:defRPr/>
            </a:lvl6pPr>
            <a:lvl7pPr marL="3200400" lvl="6" indent="-342900" algn="l" rtl="0">
              <a:spcBef>
                <a:spcPts val="1200"/>
              </a:spcBef>
              <a:spcAft>
                <a:spcPts val="0"/>
              </a:spcAft>
              <a:buClr>
                <a:schemeClr val="dk1"/>
              </a:buClr>
              <a:buSzPts val="1800"/>
              <a:buChar char="●"/>
              <a:defRPr/>
            </a:lvl7pPr>
            <a:lvl8pPr marL="3657600" lvl="7" indent="-342900" algn="l" rtl="0">
              <a:spcBef>
                <a:spcPts val="1200"/>
              </a:spcBef>
              <a:spcAft>
                <a:spcPts val="0"/>
              </a:spcAft>
              <a:buClr>
                <a:schemeClr val="dk1"/>
              </a:buClr>
              <a:buSzPts val="1800"/>
              <a:buChar char="○"/>
              <a:defRPr/>
            </a:lvl8pPr>
            <a:lvl9pPr marL="4114800" lvl="8" indent="-342900" algn="l" rtl="0">
              <a:spcBef>
                <a:spcPts val="1200"/>
              </a:spcBef>
              <a:spcAft>
                <a:spcPts val="1200"/>
              </a:spcAft>
              <a:buClr>
                <a:schemeClr val="dk1"/>
              </a:buClr>
              <a:buSzPts val="1800"/>
              <a:buChar char="■"/>
              <a:defRPr/>
            </a:lvl9pPr>
          </a:lstStyle>
          <a:p>
            <a:endParaRPr/>
          </a:p>
        </p:txBody>
      </p:sp>
      <p:sp>
        <p:nvSpPr>
          <p:cNvPr id="63" name="Google Shape;63;p1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64" name="Google Shape;64;p1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2" name="TextBox 1">
            <a:extLst>
              <a:ext uri="{FF2B5EF4-FFF2-40B4-BE49-F238E27FC236}">
                <a16:creationId xmlns:a16="http://schemas.microsoft.com/office/drawing/2014/main" id="{D5AB2614-1FA6-0BC8-3C71-6D528EFEFC7A}"/>
              </a:ext>
            </a:extLst>
          </p:cNvPr>
          <p:cNvSpPr txBox="1"/>
          <p:nvPr userDrawn="1"/>
        </p:nvSpPr>
        <p:spPr>
          <a:xfrm>
            <a:off x="8672400" y="4875679"/>
            <a:ext cx="450000" cy="246221"/>
          </a:xfrm>
          <a:prstGeom prst="rect">
            <a:avLst/>
          </a:prstGeom>
          <a:noFill/>
        </p:spPr>
        <p:txBody>
          <a:bodyPr wrap="square">
            <a:spAutoFit/>
          </a:bodyPr>
          <a:lstStyle/>
          <a:p>
            <a:pPr algn="r"/>
            <a:fld id="{00000000-1234-1234-1234-123412341234}" type="slidenum">
              <a:rPr lang="en-US" sz="1000" smtClean="0">
                <a:solidFill>
                  <a:schemeClr val="bg1">
                    <a:lumMod val="50000"/>
                  </a:schemeClr>
                </a:solidFill>
              </a:rPr>
              <a:pPr algn="r"/>
              <a:t>‹#›</a:t>
            </a:fld>
            <a:endParaRPr lang="en-US" sz="1000" dirty="0">
              <a:solidFill>
                <a:schemeClr val="bg1">
                  <a:lumMod val="50000"/>
                </a:schemeClr>
              </a:solidFill>
            </a:endParaRPr>
          </a:p>
        </p:txBody>
      </p:sp>
    </p:spTree>
    <p:extLst>
      <p:ext uri="{BB962C8B-B14F-4D97-AF65-F5344CB8AC3E}">
        <p14:creationId xmlns:p14="http://schemas.microsoft.com/office/powerpoint/2010/main" val="14216995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457200" y="2074862"/>
            <a:ext cx="8229600" cy="9939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4800" b="0" i="0" u="none" strike="noStrike" cap="none">
                <a:solidFill>
                  <a:srgbClr val="005087"/>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5947596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457200" y="205978"/>
            <a:ext cx="8229600" cy="8571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0" name="Google Shape;70;p16"/>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4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1469038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71"/>
        <p:cNvGrpSpPr/>
        <p:nvPr/>
      </p:nvGrpSpPr>
      <p:grpSpPr>
        <a:xfrm>
          <a:off x="0" y="0"/>
          <a:ext cx="0" cy="0"/>
          <a:chOff x="0" y="0"/>
          <a:chExt cx="0" cy="0"/>
        </a:xfrm>
      </p:grpSpPr>
      <p:sp>
        <p:nvSpPr>
          <p:cNvPr id="72" name="Google Shape;72;p17"/>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73" name="Google Shape;73;p17"/>
          <p:cNvSpPr txBox="1">
            <a:spLocks noGrp="1"/>
          </p:cNvSpPr>
          <p:nvPr>
            <p:ph type="ftr" idx="11"/>
          </p:nvPr>
        </p:nvSpPr>
        <p:spPr>
          <a:xfrm>
            <a:off x="3124200" y="4767264"/>
            <a:ext cx="2895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10401665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_Title and Content 1">
  <p:cSld name="1_Title and Content 1">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890955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GSA Logo">
  <p:cSld name="GSA Logo">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628650" y="9394"/>
            <a:ext cx="7886700" cy="993775"/>
          </a:xfrm>
          <a:prstGeom prst="rect">
            <a:avLst/>
          </a:prstGeom>
          <a:noFill/>
          <a:ln>
            <a:noFill/>
          </a:ln>
        </p:spPr>
        <p:txBody>
          <a:bodyPr spcFirstLastPara="1" wrap="square" lIns="91425" tIns="45700" rIns="91425" bIns="45700" anchor="t" anchorCtr="0">
            <a:noAutofit/>
          </a:bodyPr>
          <a:lstStyle>
            <a:lvl1pPr marR="0" lvl="0" algn="r">
              <a:lnSpc>
                <a:spcPct val="100000"/>
              </a:lnSpc>
              <a:spcBef>
                <a:spcPts val="0"/>
              </a:spcBef>
              <a:spcAft>
                <a:spcPts val="0"/>
              </a:spcAft>
              <a:buClr>
                <a:schemeClr val="lt1"/>
              </a:buClr>
              <a:buSzPts val="1400"/>
              <a:buFont typeface="Arial"/>
              <a:buNone/>
              <a:defRPr sz="2400" b="0" i="0" u="none" strike="noStrike" cap="none">
                <a:solidFill>
                  <a:schemeClr val="lt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37" name="Google Shape;37;p7"/>
          <p:cNvPicPr preferRelativeResize="0"/>
          <p:nvPr/>
        </p:nvPicPr>
        <p:blipFill rotWithShape="1">
          <a:blip r:embed="rId2">
            <a:alphaModFix/>
          </a:blip>
          <a:srcRect/>
          <a:stretch/>
        </p:blipFill>
        <p:spPr>
          <a:xfrm>
            <a:off x="3215640" y="1536969"/>
            <a:ext cx="2744173" cy="231518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75"/>
        <p:cNvGrpSpPr/>
        <p:nvPr/>
      </p:nvGrpSpPr>
      <p:grpSpPr>
        <a:xfrm>
          <a:off x="0" y="0"/>
          <a:ext cx="0" cy="0"/>
          <a:chOff x="0" y="0"/>
          <a:chExt cx="0" cy="0"/>
        </a:xfrm>
      </p:grpSpPr>
      <p:sp>
        <p:nvSpPr>
          <p:cNvPr id="76" name="Google Shape;76;p19"/>
          <p:cNvSpPr txBox="1">
            <a:spLocks noGrp="1"/>
          </p:cNvSpPr>
          <p:nvPr>
            <p:ph type="title"/>
          </p:nvPr>
        </p:nvSpPr>
        <p:spPr>
          <a:xfrm>
            <a:off x="628650" y="232758"/>
            <a:ext cx="7886700" cy="99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41444126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77"/>
        <p:cNvGrpSpPr/>
        <p:nvPr/>
      </p:nvGrpSpPr>
      <p:grpSpPr>
        <a:xfrm>
          <a:off x="0" y="0"/>
          <a:ext cx="0" cy="0"/>
          <a:chOff x="0" y="0"/>
          <a:chExt cx="0" cy="0"/>
        </a:xfrm>
      </p:grpSpPr>
    </p:spTree>
    <p:extLst>
      <p:ext uri="{BB962C8B-B14F-4D97-AF65-F5344CB8AC3E}">
        <p14:creationId xmlns:p14="http://schemas.microsoft.com/office/powerpoint/2010/main" val="3343406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318B71"/>
              </a:buClr>
              <a:buSzPts val="4000"/>
              <a:buFont typeface="Calibri"/>
              <a:buNone/>
              <a:defRPr sz="4000" b="1" cap="none">
                <a:solidFill>
                  <a:srgbClr val="318B7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8"/>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1" name="Google Shape;41;p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2" name="Google Shape;42;p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3" name="Google Shape;43;p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4"/>
        <p:cNvGrpSpPr/>
        <p:nvPr/>
      </p:nvGrpSpPr>
      <p:grpSpPr>
        <a:xfrm>
          <a:off x="0" y="0"/>
          <a:ext cx="0" cy="0"/>
          <a:chOff x="0" y="0"/>
          <a:chExt cx="0" cy="0"/>
        </a:xfrm>
      </p:grpSpPr>
      <p:sp>
        <p:nvSpPr>
          <p:cNvPr id="45" name="Google Shape;45;p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318B71"/>
              </a:buClr>
              <a:buSzPts val="4400"/>
              <a:buFont typeface="Calibri"/>
              <a:buNone/>
              <a:defRPr>
                <a:solidFill>
                  <a:srgbClr val="318B7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9"/>
          <p:cNvSpPr txBox="1">
            <a:spLocks noGrp="1"/>
          </p:cNvSpPr>
          <p:nvPr>
            <p:ph type="body" idx="1"/>
          </p:nvPr>
        </p:nvSpPr>
        <p:spPr>
          <a:xfrm>
            <a:off x="457200" y="900113"/>
            <a:ext cx="4038600" cy="2545556"/>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7" name="Google Shape;47;p9"/>
          <p:cNvSpPr txBox="1">
            <a:spLocks noGrp="1"/>
          </p:cNvSpPr>
          <p:nvPr>
            <p:ph type="body" idx="2"/>
          </p:nvPr>
        </p:nvSpPr>
        <p:spPr>
          <a:xfrm>
            <a:off x="4648200" y="900113"/>
            <a:ext cx="4038600" cy="2545556"/>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8" name="Google Shape;48;p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9" name="Google Shape;49;p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0" name="Google Shape;50;p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1"/>
        <p:cNvGrpSpPr/>
        <p:nvPr/>
      </p:nvGrpSpPr>
      <p:grpSpPr>
        <a:xfrm>
          <a:off x="0" y="0"/>
          <a:ext cx="0" cy="0"/>
          <a:chOff x="0" y="0"/>
          <a:chExt cx="0" cy="0"/>
        </a:xfrm>
      </p:grpSpPr>
      <p:sp>
        <p:nvSpPr>
          <p:cNvPr id="52" name="Google Shape;52;p1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318B71"/>
              </a:buClr>
              <a:buSzPts val="4400"/>
              <a:buFont typeface="Calibri"/>
              <a:buNone/>
              <a:defRPr>
                <a:solidFill>
                  <a:srgbClr val="318B7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0"/>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4" name="Google Shape;54;p10"/>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5" name="Google Shape;55;p10"/>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6" name="Google Shape;56;p10"/>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7" name="Google Shape;57;p1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8" name="Google Shape;58;p1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9" name="Google Shape;59;p1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60"/>
        <p:cNvGrpSpPr/>
        <p:nvPr/>
      </p:nvGrpSpPr>
      <p:grpSpPr>
        <a:xfrm>
          <a:off x="0" y="0"/>
          <a:ext cx="0" cy="0"/>
          <a:chOff x="0" y="0"/>
          <a:chExt cx="0" cy="0"/>
        </a:xfrm>
      </p:grpSpPr>
      <p:sp>
        <p:nvSpPr>
          <p:cNvPr id="61" name="Google Shape;61;p1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44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3" name="Google Shape;63;p1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4" name="Google Shape;64;p1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99" name="Google Shape;99;p1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00" name="Google Shape;100;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1" name="Google Shape;11;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3" name="TextBox 2">
            <a:extLst>
              <a:ext uri="{FF2B5EF4-FFF2-40B4-BE49-F238E27FC236}">
                <a16:creationId xmlns:a16="http://schemas.microsoft.com/office/drawing/2014/main" id="{5551BE99-665D-092E-B08B-082400E272B8}"/>
              </a:ext>
            </a:extLst>
          </p:cNvPr>
          <p:cNvSpPr txBox="1"/>
          <p:nvPr userDrawn="1"/>
        </p:nvSpPr>
        <p:spPr>
          <a:xfrm>
            <a:off x="8672400" y="4875679"/>
            <a:ext cx="450000" cy="246221"/>
          </a:xfrm>
          <a:prstGeom prst="rect">
            <a:avLst/>
          </a:prstGeom>
          <a:noFill/>
        </p:spPr>
        <p:txBody>
          <a:bodyPr wrap="square">
            <a:spAutoFit/>
          </a:bodyPr>
          <a:lstStyle/>
          <a:p>
            <a:pPr algn="r"/>
            <a:fld id="{00000000-1234-1234-1234-123412341234}" type="slidenum">
              <a:rPr lang="en-US" sz="1000" smtClean="0">
                <a:solidFill>
                  <a:schemeClr val="bg1">
                    <a:lumMod val="50000"/>
                  </a:schemeClr>
                </a:solidFill>
              </a:rPr>
              <a:pPr algn="r"/>
              <a:t>‹#›</a:t>
            </a:fld>
            <a:endParaRPr lang="en-US" sz="1000" dirty="0">
              <a:solidFill>
                <a:schemeClr val="bg1">
                  <a:lumMod val="50000"/>
                </a:schemeClr>
              </a:solidFill>
            </a:endParaRPr>
          </a:p>
        </p:txBody>
      </p:sp>
    </p:spTree>
    <p:extLst>
      <p:ext uri="{BB962C8B-B14F-4D97-AF65-F5344CB8AC3E}">
        <p14:creationId xmlns:p14="http://schemas.microsoft.com/office/powerpoint/2010/main" val="3314978240"/>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hyperlink" Target="mailto:gsa_smartpay@gsa.gov" TargetMode="External"/><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hyperlink" Target="https://www.congress.gov/116/plaws/publ160/PLAW-116publ160.pdf"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smartpay.gsa.gov/content/smart-bulletin-no-036"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gsa.gov/cdnstatic/Section_889_Fleet_Card_Bulletin_CC043875.pdf" TargetMode="External"/><Relationship Id="rId2" Type="http://schemas.openxmlformats.org/officeDocument/2006/relationships/notesSlide" Target="../notesSlides/notesSlide42.xml"/><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3" Type="http://schemas.openxmlformats.org/officeDocument/2006/relationships/hyperlink" Target="sam.gov" TargetMode="External"/><Relationship Id="rId7"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45.xml"/><Relationship Id="rId6" Type="http://schemas.openxmlformats.org/officeDocument/2006/relationships/image" Target="../media/image24.png"/><Relationship Id="rId5" Type="http://schemas.openxmlformats.org/officeDocument/2006/relationships/hyperlink" Target="https://smartpay.gsa.gov/content/smart-bulletin-no-033" TargetMode="External"/><Relationship Id="rId4" Type="http://schemas.openxmlformats.org/officeDocument/2006/relationships/hyperlink" Target="http://www.smartpay.gsa.gov/"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6.xml"/><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martpay.gsa.gov/" TargetMode="External"/><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hyperlink" Target="https://www.gsa.gov/about-us/organization/federal-acquisition-service/customer-and-stakeholder-engagement/centralized-mailing-list-service-cmls" TargetMode="External"/><Relationship Id="rId2" Type="http://schemas.openxmlformats.org/officeDocument/2006/relationships/notesSlide" Target="../notesSlides/notesSlide62.xml"/><Relationship Id="rId1" Type="http://schemas.openxmlformats.org/officeDocument/2006/relationships/slideLayout" Target="../slideLayouts/slideLayout28.xml"/><Relationship Id="rId5" Type="http://schemas.openxmlformats.org/officeDocument/2006/relationships/hyperlink" Target="https://cmls.gsa.gov/s/publication-details/a12t0000003kNklAAE/ca0026440" TargetMode="External"/><Relationship Id="rId4" Type="http://schemas.openxmlformats.org/officeDocument/2006/relationships/hyperlink" Target="mailto:ncsccustomer.service@gsa.gov"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gsasmartpayforum.org/" TargetMode="External"/><Relationship Id="rId2" Type="http://schemas.openxmlformats.org/officeDocument/2006/relationships/notesSlide" Target="../notesSlides/notesSlide63.xml"/><Relationship Id="rId1" Type="http://schemas.openxmlformats.org/officeDocument/2006/relationships/slideLayout" Target="../slideLayouts/slideLayout28.xml"/><Relationship Id="rId4" Type="http://schemas.openxmlformats.org/officeDocument/2006/relationships/hyperlink" Target="http://smartpay.gsa.gov/"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martpay.gsa.gov" TargetMode="External"/><Relationship Id="rId2" Type="http://schemas.openxmlformats.org/officeDocument/2006/relationships/notesSlide" Target="../notesSlides/notesSlide64.xml"/><Relationship Id="rId1" Type="http://schemas.openxmlformats.org/officeDocument/2006/relationships/slideLayout" Target="../slideLayouts/slideLayout29.xml"/><Relationship Id="rId4" Type="http://schemas.openxmlformats.org/officeDocument/2006/relationships/image" Target="../media/image27.png"/></Relationships>
</file>

<file path=ppt/slides/_rels/slide65.xml.rels><?xml version="1.0" encoding="UTF-8" standalone="yes"?>
<Relationships xmlns="http://schemas.openxmlformats.org/package/2006/relationships"><Relationship Id="rId3" Type="http://schemas.openxmlformats.org/officeDocument/2006/relationships/hyperlink" Target="http://training.smartpay.gsa.gov" TargetMode="External"/><Relationship Id="rId2" Type="http://schemas.openxmlformats.org/officeDocument/2006/relationships/notesSlide" Target="../notesSlides/notesSlide65.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66.xml.rels><?xml version="1.0" encoding="UTF-8" standalone="yes"?>
<Relationships xmlns="http://schemas.openxmlformats.org/package/2006/relationships"><Relationship Id="rId3" Type="http://schemas.openxmlformats.org/officeDocument/2006/relationships/hyperlink" Target="mailto:gsa_smartpay@gsa.gov" TargetMode="External"/><Relationship Id="rId2" Type="http://schemas.openxmlformats.org/officeDocument/2006/relationships/notesSlide" Target="../notesSlides/notesSlide66.xml"/><Relationship Id="rId1" Type="http://schemas.openxmlformats.org/officeDocument/2006/relationships/slideLayout" Target="../slideLayouts/slideLayout45.xml"/><Relationship Id="rId4" Type="http://schemas.openxmlformats.org/officeDocument/2006/relationships/image" Target="../media/image29.jpg"/></Relationships>
</file>

<file path=ppt/slides/_rels/slide67.xml.rels><?xml version="1.0" encoding="UTF-8" standalone="yes"?>
<Relationships xmlns="http://schemas.openxmlformats.org/package/2006/relationships"><Relationship Id="rId3" Type="http://schemas.openxmlformats.org/officeDocument/2006/relationships/hyperlink" Target="https://home.cards.citidirect.com/CommercialCard/Cards.html" TargetMode="External"/><Relationship Id="rId2" Type="http://schemas.openxmlformats.org/officeDocument/2006/relationships/notesSlide" Target="../notesSlides/notesSlide67.xml"/><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3" Type="http://schemas.openxmlformats.org/officeDocument/2006/relationships/hyperlink" Target="https://access.usbank.com/cpsApp1/index.jsp" TargetMode="External"/><Relationship Id="rId2" Type="http://schemas.openxmlformats.org/officeDocument/2006/relationships/notesSlide" Target="../notesSlides/notesSlide68.xml"/><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3" Type="http://schemas.openxmlformats.org/officeDocument/2006/relationships/hyperlink" Target="https://wexcard.com/"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0.xml"/><Relationship Id="rId1" Type="http://schemas.openxmlformats.org/officeDocument/2006/relationships/slideLayout" Target="../slideLayouts/slideLayout29.xml"/><Relationship Id="rId4" Type="http://schemas.openxmlformats.org/officeDocument/2006/relationships/hyperlink" Target="mailto:rebekah.knouse@gsa.gov"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8"/>
          <p:cNvSpPr txBox="1">
            <a:spLocks noGrp="1"/>
          </p:cNvSpPr>
          <p:nvPr>
            <p:ph type="title"/>
          </p:nvPr>
        </p:nvSpPr>
        <p:spPr>
          <a:xfrm>
            <a:off x="-180042" y="3533846"/>
            <a:ext cx="4657800" cy="11034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70000"/>
              </a:lnSpc>
              <a:spcBef>
                <a:spcPts val="0"/>
              </a:spcBef>
              <a:spcAft>
                <a:spcPts val="0"/>
              </a:spcAft>
              <a:buClr>
                <a:srgbClr val="005087"/>
              </a:buClr>
              <a:buSzPct val="100000"/>
              <a:buFont typeface="Calibri"/>
              <a:buNone/>
            </a:pPr>
            <a:r>
              <a:rPr lang="en-US" sz="3600" b="1" dirty="0">
                <a:solidFill>
                  <a:srgbClr val="005087"/>
                </a:solidFill>
              </a:rPr>
              <a:t>GSA SmartPay Fleet Management Essentials</a:t>
            </a:r>
            <a:br>
              <a:rPr lang="en-US" sz="3600" b="1" dirty="0">
                <a:solidFill>
                  <a:srgbClr val="005087"/>
                </a:solidFill>
              </a:rPr>
            </a:br>
            <a:br>
              <a:rPr lang="en-US" sz="3600" b="1" dirty="0">
                <a:solidFill>
                  <a:srgbClr val="005087"/>
                </a:solidFill>
              </a:rPr>
            </a:br>
            <a:r>
              <a:rPr lang="en-US" sz="2400" b="1" dirty="0">
                <a:solidFill>
                  <a:srgbClr val="192D3A"/>
                </a:solidFill>
                <a:latin typeface="Arial"/>
                <a:ea typeface="Arial"/>
                <a:cs typeface="Arial"/>
                <a:sym typeface="Arial"/>
              </a:rPr>
              <a:t>Rebekah Knouse Perillo</a:t>
            </a:r>
            <a:endParaRPr sz="3600" b="1" dirty="0"/>
          </a:p>
        </p:txBody>
      </p:sp>
      <p:pic>
        <p:nvPicPr>
          <p:cNvPr id="2" name="Picture 1" descr="Celebrating 25 Years Supporting Your Mission&#10;">
            <a:extLst>
              <a:ext uri="{FF2B5EF4-FFF2-40B4-BE49-F238E27FC236}">
                <a16:creationId xmlns:a16="http://schemas.microsoft.com/office/drawing/2014/main" id="{AB8906B2-1058-2836-B403-CA16C2029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799" y="139444"/>
            <a:ext cx="1475403" cy="89838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7"/>
          <p:cNvSpPr txBox="1">
            <a:spLocks noGrp="1"/>
          </p:cNvSpPr>
          <p:nvPr>
            <p:ph type="title"/>
          </p:nvPr>
        </p:nvSpPr>
        <p:spPr>
          <a:xfrm>
            <a:off x="457200" y="1953122"/>
            <a:ext cx="8229600" cy="993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dirty="0">
                <a:solidFill>
                  <a:srgbClr val="005A92"/>
                </a:solidFill>
              </a:rPr>
              <a:t>Key Participants</a:t>
            </a:r>
            <a:endParaRPr dirty="0">
              <a:solidFill>
                <a:srgbClr val="005A9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8"/>
          <p:cNvSpPr txBox="1">
            <a:spLocks noGrp="1"/>
          </p:cNvSpPr>
          <p:nvPr>
            <p:ph type="title"/>
          </p:nvPr>
        </p:nvSpPr>
        <p:spPr>
          <a:xfrm>
            <a:off x="766333" y="602660"/>
            <a:ext cx="7244100" cy="571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US" sz="3600" dirty="0">
                <a:solidFill>
                  <a:srgbClr val="005087"/>
                </a:solidFill>
              </a:rPr>
              <a:t>GSA SmartPay Key Participants </a:t>
            </a:r>
            <a:endParaRPr dirty="0"/>
          </a:p>
        </p:txBody>
      </p:sp>
      <p:grpSp>
        <p:nvGrpSpPr>
          <p:cNvPr id="297" name="Google Shape;297;p48" descr="This graphic shows key participants in the GSA SmartPay program."/>
          <p:cNvGrpSpPr/>
          <p:nvPr/>
        </p:nvGrpSpPr>
        <p:grpSpPr>
          <a:xfrm>
            <a:off x="2893602" y="1426562"/>
            <a:ext cx="3514010" cy="3010988"/>
            <a:chOff x="2893602" y="1426562"/>
            <a:chExt cx="3514010" cy="3010988"/>
          </a:xfrm>
        </p:grpSpPr>
        <p:sp>
          <p:nvSpPr>
            <p:cNvPr id="298" name="Google Shape;298;p48" descr="This picture (one of three) describes one of the three program participants as being the &quot;Banks&quot;. The other two program participants  happen to be the GSA SmartPay Program Office and the the Agencies/AOPC's"/>
            <p:cNvSpPr/>
            <p:nvPr/>
          </p:nvSpPr>
          <p:spPr>
            <a:xfrm>
              <a:off x="3445800" y="3247450"/>
              <a:ext cx="1260000" cy="1190100"/>
            </a:xfrm>
            <a:prstGeom prst="ellipse">
              <a:avLst/>
            </a:prstGeom>
            <a:solidFill>
              <a:srgbClr val="002060"/>
            </a:solidFill>
            <a:ln w="28575" cap="flat" cmpd="sng">
              <a:solidFill>
                <a:srgbClr val="B2C3EC"/>
              </a:solidFill>
              <a:prstDash val="solid"/>
              <a:round/>
              <a:headEnd type="none" w="sm" len="sm"/>
              <a:tailEnd type="none" w="sm" len="sm"/>
            </a:ln>
          </p:spPr>
          <p:txBody>
            <a:bodyPr spcFirstLastPara="1" wrap="square" lIns="4570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Inspector General</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99" name="Google Shape;299;p48" descr="This picture (one of three) describes one of the three program participants as being the &quot;Banks&quot;. The other two program participants  happen to be the GSA SmartPay Program Office and the the Agencies/AOPC's"/>
            <p:cNvSpPr/>
            <p:nvPr/>
          </p:nvSpPr>
          <p:spPr>
            <a:xfrm>
              <a:off x="4617052" y="1426562"/>
              <a:ext cx="1200107" cy="1232955"/>
            </a:xfrm>
            <a:prstGeom prst="ellipse">
              <a:avLst/>
            </a:prstGeom>
            <a:solidFill>
              <a:srgbClr val="002060"/>
            </a:solidFill>
            <a:ln w="28575" cap="flat" cmpd="sng">
              <a:solidFill>
                <a:srgbClr val="B2C3EC"/>
              </a:solidFill>
              <a:prstDash val="solid"/>
              <a:round/>
              <a:headEnd type="none" w="sm" len="sm"/>
              <a:tailEnd type="none" w="sm" len="sm"/>
            </a:ln>
          </p:spPr>
          <p:txBody>
            <a:bodyPr spcFirstLastPara="1" wrap="square" lIns="4570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Account Holder</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300" name="Google Shape;300;p48"/>
            <p:cNvGrpSpPr/>
            <p:nvPr/>
          </p:nvGrpSpPr>
          <p:grpSpPr>
            <a:xfrm>
              <a:off x="2893602" y="1426562"/>
              <a:ext cx="1763913" cy="2120255"/>
              <a:chOff x="2620338" y="1337312"/>
              <a:chExt cx="1964318" cy="3329289"/>
            </a:xfrm>
          </p:grpSpPr>
          <p:sp>
            <p:nvSpPr>
              <p:cNvPr id="301" name="Google Shape;301;p48" descr="This picture (one of three) describes one of the three program participants as being the &quot;Banks&quot;. The other two program participants  happen to be the GSA SmartPay Program Office and the the Agencies/AOPC's"/>
              <p:cNvSpPr/>
              <p:nvPr/>
            </p:nvSpPr>
            <p:spPr>
              <a:xfrm>
                <a:off x="2620338" y="2798058"/>
                <a:ext cx="1341687" cy="1868543"/>
              </a:xfrm>
              <a:prstGeom prst="ellipse">
                <a:avLst/>
              </a:prstGeom>
              <a:solidFill>
                <a:srgbClr val="002060"/>
              </a:solidFill>
              <a:ln w="28575" cap="flat" cmpd="sng">
                <a:solidFill>
                  <a:srgbClr val="B2C3EC"/>
                </a:solidFill>
                <a:prstDash val="solid"/>
                <a:round/>
                <a:headEnd type="none" w="sm" len="sm"/>
                <a:tailEnd type="none" w="sm" len="sm"/>
              </a:ln>
            </p:spPr>
            <p:txBody>
              <a:bodyPr spcFirstLastPara="1" wrap="square" lIns="4570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0"/>
                  <a:buFont typeface="Arial"/>
                  <a:buNone/>
                  <a:tabLst/>
                  <a:defRPr/>
                </a:pPr>
                <a:r>
                  <a:rPr kumimoji="0" lang="en-US" sz="135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OMB</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02" name="Google Shape;302;p48" descr="This picture (one of three) describes one of the three program participants as being the &quot;Banks&quot;. The other two program participants  happen to be the GSA SmartPay Program Office and the the Agencies/AOPC's"/>
              <p:cNvSpPr/>
              <p:nvPr/>
            </p:nvSpPr>
            <p:spPr>
              <a:xfrm>
                <a:off x="3332619" y="1337312"/>
                <a:ext cx="1252037" cy="1818570"/>
              </a:xfrm>
              <a:prstGeom prst="ellipse">
                <a:avLst/>
              </a:prstGeom>
              <a:solidFill>
                <a:srgbClr val="002060"/>
              </a:solidFill>
              <a:ln w="28575" cap="flat" cmpd="sng">
                <a:solidFill>
                  <a:srgbClr val="B2C3EC"/>
                </a:solidFill>
                <a:prstDash val="solid"/>
                <a:round/>
                <a:headEnd type="none" w="sm" len="sm"/>
                <a:tailEnd type="none" w="sm" len="sm"/>
              </a:ln>
            </p:spPr>
            <p:txBody>
              <a:bodyPr spcFirstLastPara="1" wrap="square" lIns="4570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Brands</a:t>
                </a:r>
                <a:endParaRPr kumimoji="0" sz="105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grpSp>
        <p:grpSp>
          <p:nvGrpSpPr>
            <p:cNvPr id="303" name="Google Shape;303;p48"/>
            <p:cNvGrpSpPr/>
            <p:nvPr/>
          </p:nvGrpSpPr>
          <p:grpSpPr>
            <a:xfrm>
              <a:off x="4552873" y="2334309"/>
              <a:ext cx="1854739" cy="2103130"/>
              <a:chOff x="5169800" y="2762684"/>
              <a:chExt cx="2065463" cy="3302398"/>
            </a:xfrm>
          </p:grpSpPr>
          <p:sp>
            <p:nvSpPr>
              <p:cNvPr id="304" name="Google Shape;304;p48" descr="This picture (one of three) describes one of the three program participants as being the &quot;Banks&quot;. The other two program participants  happen to be the GSA SmartPay Program Office and the the Agencies/AOPC's"/>
              <p:cNvSpPr/>
              <p:nvPr/>
            </p:nvSpPr>
            <p:spPr>
              <a:xfrm>
                <a:off x="5901806" y="2762684"/>
                <a:ext cx="1333457" cy="1936023"/>
              </a:xfrm>
              <a:prstGeom prst="ellipse">
                <a:avLst/>
              </a:prstGeom>
              <a:solidFill>
                <a:srgbClr val="002060"/>
              </a:solidFill>
              <a:ln w="28575" cap="flat" cmpd="sng">
                <a:solidFill>
                  <a:srgbClr val="B2C3EC"/>
                </a:solidFill>
                <a:prstDash val="solid"/>
                <a:round/>
                <a:headEnd type="none" w="sm" len="sm"/>
                <a:tailEnd type="none" w="sm" len="sm"/>
              </a:ln>
            </p:spPr>
            <p:txBody>
              <a:bodyPr spcFirstLastPara="1" wrap="square" lIns="4570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Agencies/ Organizations</a:t>
                </a:r>
                <a:endParaRPr kumimoji="0" sz="9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305" name="Google Shape;305;p48" descr="This picture (one of three) describes one of the three program participants as being the &quot;Banks&quot;. The other two program participants  happen to be the GSA SmartPay Program Office and the the Agencies/AOPC's"/>
              <p:cNvSpPr/>
              <p:nvPr/>
            </p:nvSpPr>
            <p:spPr>
              <a:xfrm>
                <a:off x="5169800" y="4196540"/>
                <a:ext cx="1341686" cy="1868542"/>
              </a:xfrm>
              <a:prstGeom prst="ellipse">
                <a:avLst/>
              </a:prstGeom>
              <a:solidFill>
                <a:srgbClr val="002060"/>
              </a:solidFill>
              <a:ln w="28575" cap="flat" cmpd="sng">
                <a:solidFill>
                  <a:srgbClr val="B2C3EC"/>
                </a:solidFill>
                <a:prstDash val="solid"/>
                <a:round/>
                <a:headEnd type="none" w="sm" len="sm"/>
                <a:tailEnd type="none" w="sm" len="sm"/>
              </a:ln>
            </p:spPr>
            <p:txBody>
              <a:bodyPr spcFirstLastPara="1" wrap="square" lIns="4570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Banks</a:t>
                </a:r>
                <a:endParaRPr kumimoji="0" sz="1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grpSp>
        <p:sp>
          <p:nvSpPr>
            <p:cNvPr id="306" name="Google Shape;306;p48" descr="This picture (one of three) describes one of the three program participants as being the &quot;Banks&quot;. The other two program participants  happen to be the GSA SmartPay Program Office and the the Agencies/AOPC's"/>
            <p:cNvSpPr/>
            <p:nvPr/>
          </p:nvSpPr>
          <p:spPr>
            <a:xfrm>
              <a:off x="3832414" y="2173086"/>
              <a:ext cx="1566579" cy="1397604"/>
            </a:xfrm>
            <a:prstGeom prst="ellipse">
              <a:avLst/>
            </a:prstGeom>
            <a:solidFill>
              <a:srgbClr val="B2C3EC"/>
            </a:solidFill>
            <a:ln w="28575" cap="flat" cmpd="sng">
              <a:solidFill>
                <a:srgbClr val="013C88"/>
              </a:solidFill>
              <a:prstDash val="solid"/>
              <a:round/>
              <a:headEnd type="none" w="sm" len="sm"/>
              <a:tailEnd type="none" w="sm" len="sm"/>
            </a:ln>
          </p:spPr>
          <p:txBody>
            <a:bodyPr spcFirstLastPara="1" wrap="square" lIns="93600" tIns="46800" rIns="93600" bIns="468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en-US" sz="1050" b="1" i="0" u="none" strike="noStrike" kern="0" cap="none" spc="0" normalizeH="0" baseline="0" noProof="0" dirty="0">
                  <a:ln>
                    <a:noFill/>
                  </a:ln>
                  <a:solidFill>
                    <a:srgbClr val="013C88"/>
                  </a:solidFill>
                  <a:effectLst/>
                  <a:uLnTx/>
                  <a:uFillTx/>
                  <a:latin typeface="Century Gothic"/>
                  <a:ea typeface="Century Gothic"/>
                  <a:cs typeface="Century Gothic"/>
                  <a:sym typeface="Century Gothic"/>
                </a:rPr>
                <a:t>Center for Charge Card Management</a:t>
              </a:r>
              <a:endParaRPr kumimoji="0" sz="1050" b="0" i="0" u="none" strike="noStrike" kern="0" cap="none" spc="0" normalizeH="0" baseline="0" noProof="0" dirty="0">
                <a:ln>
                  <a:noFill/>
                </a:ln>
                <a:solidFill>
                  <a:srgbClr val="013C88"/>
                </a:solidFill>
                <a:effectLst/>
                <a:uLnTx/>
                <a:uFillTx/>
                <a:latin typeface="Century Gothic"/>
                <a:ea typeface="Century Gothic"/>
                <a:cs typeface="Century Gothic"/>
                <a:sym typeface="Century Gothic"/>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9"/>
          <p:cNvSpPr txBox="1">
            <a:spLocks noGrp="1"/>
          </p:cNvSpPr>
          <p:nvPr>
            <p:ph type="title"/>
          </p:nvPr>
        </p:nvSpPr>
        <p:spPr>
          <a:xfrm>
            <a:off x="1023339" y="605078"/>
            <a:ext cx="7127700" cy="857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US" sz="3600" dirty="0">
                <a:solidFill>
                  <a:srgbClr val="005087"/>
                </a:solidFill>
              </a:rPr>
              <a:t>A/OPC Roles and Responsibilities </a:t>
            </a:r>
            <a:endParaRPr dirty="0"/>
          </a:p>
        </p:txBody>
      </p:sp>
      <p:sp>
        <p:nvSpPr>
          <p:cNvPr id="313" name="Google Shape;313;p49"/>
          <p:cNvSpPr txBox="1"/>
          <p:nvPr/>
        </p:nvSpPr>
        <p:spPr>
          <a:xfrm>
            <a:off x="475176" y="1034800"/>
            <a:ext cx="8407200" cy="39096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dirty="0">
              <a:ln>
                <a:noFill/>
              </a:ln>
              <a:solidFill>
                <a:srgbClr val="505050"/>
              </a:solidFill>
              <a:effectLst/>
              <a:uLnTx/>
              <a:uFillTx/>
              <a:latin typeface="Roboto"/>
              <a:ea typeface="Roboto"/>
              <a:cs typeface="Roboto"/>
              <a:sym typeface="Roboto"/>
            </a:endParaRPr>
          </a:p>
          <a:p>
            <a:pPr marL="342900" marR="0" lvl="0" indent="-342900" algn="l" defTabSz="914400" rtl="0" eaLnBrk="1" fontAlgn="auto" latinLnBrk="0" hangingPunct="1">
              <a:lnSpc>
                <a:spcPct val="100000"/>
              </a:lnSpc>
              <a:spcBef>
                <a:spcPts val="0"/>
              </a:spcBef>
              <a:spcAft>
                <a:spcPts val="0"/>
              </a:spcAft>
              <a:buClr>
                <a:srgbClr val="000000"/>
              </a:buClr>
              <a:buSzPts val="2800"/>
              <a:buFont typeface="Noto Sans"/>
              <a:buChar char="➢"/>
              <a:tabLst/>
              <a:defRPr/>
            </a:pPr>
            <a:r>
              <a:rPr kumimoji="0" lang="en-US" sz="2800" b="0" i="0" u="none" strike="noStrike" kern="0" cap="none" spc="0" normalizeH="0" baseline="0" noProof="0" dirty="0">
                <a:ln>
                  <a:noFill/>
                </a:ln>
                <a:solidFill>
                  <a:srgbClr val="005A92"/>
                </a:solidFill>
                <a:effectLst/>
                <a:uLnTx/>
                <a:uFillTx/>
                <a:latin typeface="Arial"/>
                <a:cs typeface="Arial"/>
                <a:sym typeface="Arial"/>
              </a:rPr>
              <a:t>Focal point for answering charge card program related questions.</a:t>
            </a:r>
            <a:endParaRPr kumimoji="0" sz="2800" b="0" i="0" u="none" strike="noStrike" kern="0" cap="none" spc="0" normalizeH="0" baseline="0" noProof="0" dirty="0">
              <a:ln>
                <a:noFill/>
              </a:ln>
              <a:solidFill>
                <a:srgbClr val="005A92"/>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800"/>
              <a:buFont typeface="Noto Sans"/>
              <a:buChar char="➢"/>
              <a:tabLst/>
              <a:defRPr/>
            </a:pPr>
            <a:r>
              <a:rPr kumimoji="0" lang="en-US" sz="2800" b="0" i="0" u="none" strike="noStrike" kern="0" cap="none" spc="0" normalizeH="0" baseline="0" noProof="0" dirty="0">
                <a:ln>
                  <a:noFill/>
                </a:ln>
                <a:solidFill>
                  <a:srgbClr val="005A92"/>
                </a:solidFill>
                <a:effectLst/>
                <a:uLnTx/>
                <a:uFillTx/>
                <a:latin typeface="Arial"/>
                <a:ea typeface="Arial"/>
                <a:cs typeface="Arial"/>
                <a:sym typeface="Arial"/>
              </a:rPr>
              <a:t>Setting up</a:t>
            </a:r>
            <a:r>
              <a:rPr kumimoji="0" lang="en-US" sz="2800" b="0" i="0" u="none" strike="noStrike" kern="0" cap="none" spc="0" normalizeH="0" baseline="0" noProof="0" dirty="0">
                <a:ln>
                  <a:noFill/>
                </a:ln>
                <a:solidFill>
                  <a:srgbClr val="005A92"/>
                </a:solidFill>
                <a:effectLst/>
                <a:uLnTx/>
                <a:uFillTx/>
                <a:latin typeface="Arial"/>
                <a:cs typeface="Arial"/>
                <a:sym typeface="Arial"/>
              </a:rPr>
              <a:t>, </a:t>
            </a:r>
            <a:r>
              <a:rPr kumimoji="0" lang="en-US" sz="2800" b="0" i="0" u="none" strike="noStrike" kern="0" cap="none" spc="0" normalizeH="0" baseline="0" noProof="0" dirty="0">
                <a:ln>
                  <a:noFill/>
                </a:ln>
                <a:solidFill>
                  <a:srgbClr val="005A92"/>
                </a:solidFill>
                <a:effectLst/>
                <a:uLnTx/>
                <a:uFillTx/>
                <a:latin typeface="Arial"/>
                <a:ea typeface="Arial"/>
                <a:cs typeface="Arial"/>
                <a:sym typeface="Arial"/>
              </a:rPr>
              <a:t>maintaining, </a:t>
            </a:r>
            <a:r>
              <a:rPr kumimoji="0" lang="en-US" sz="2800" b="0" i="0" u="none" strike="noStrike" kern="0" cap="none" spc="0" normalizeH="0" baseline="0" noProof="0" dirty="0">
                <a:ln>
                  <a:noFill/>
                </a:ln>
                <a:solidFill>
                  <a:srgbClr val="005A92"/>
                </a:solidFill>
                <a:effectLst/>
                <a:uLnTx/>
                <a:uFillTx/>
                <a:latin typeface="Arial"/>
                <a:cs typeface="Arial"/>
                <a:sym typeface="Arial"/>
              </a:rPr>
              <a:t>renewing, and terminating accounts.</a:t>
            </a:r>
            <a:endParaRPr kumimoji="0" sz="1400" b="0" i="0" u="none" strike="noStrike" kern="0" cap="none" spc="0" normalizeH="0" baseline="0" noProof="0" dirty="0">
              <a:ln>
                <a:noFill/>
              </a:ln>
              <a:solidFill>
                <a:srgbClr val="005A92"/>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800"/>
              <a:buFont typeface="Noto Sans"/>
              <a:buChar char="➢"/>
              <a:tabLst/>
              <a:defRPr/>
            </a:pPr>
            <a:r>
              <a:rPr kumimoji="0" lang="en-US" sz="2800" b="0" i="0" u="none" strike="noStrike" kern="0" cap="none" spc="0" normalizeH="0" baseline="0" noProof="0" dirty="0">
                <a:ln>
                  <a:noFill/>
                </a:ln>
                <a:solidFill>
                  <a:srgbClr val="005A92"/>
                </a:solidFill>
                <a:effectLst/>
                <a:uLnTx/>
                <a:uFillTx/>
                <a:latin typeface="Arial"/>
                <a:ea typeface="Arial"/>
                <a:cs typeface="Arial"/>
                <a:sym typeface="Arial"/>
              </a:rPr>
              <a:t>Serving as a liaison between account holders and the </a:t>
            </a:r>
            <a:r>
              <a:rPr kumimoji="0" lang="en-US" sz="2800" b="0" i="0" u="none" strike="noStrike" kern="0" cap="none" spc="0" normalizeH="0" baseline="0" noProof="0" dirty="0">
                <a:ln>
                  <a:noFill/>
                </a:ln>
                <a:solidFill>
                  <a:srgbClr val="005A92"/>
                </a:solidFill>
                <a:effectLst/>
                <a:uLnTx/>
                <a:uFillTx/>
                <a:latin typeface="Arial"/>
                <a:cs typeface="Arial"/>
                <a:sym typeface="Arial"/>
              </a:rPr>
              <a:t>contractor bank.</a:t>
            </a:r>
            <a:endParaRPr kumimoji="0" sz="1400" b="0" i="0" u="none" strike="noStrike" kern="0" cap="none" spc="0" normalizeH="0" baseline="0" noProof="0" dirty="0">
              <a:ln>
                <a:noFill/>
              </a:ln>
              <a:solidFill>
                <a:srgbClr val="005A92"/>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800"/>
              <a:buFont typeface="Noto Sans"/>
              <a:buChar char="➢"/>
              <a:tabLst/>
              <a:defRPr/>
            </a:pPr>
            <a:r>
              <a:rPr kumimoji="0" lang="en-US" sz="2800" b="0" i="0" u="none" strike="noStrike" kern="0" cap="none" spc="0" normalizeH="0" baseline="0" noProof="0" dirty="0">
                <a:ln>
                  <a:noFill/>
                </a:ln>
                <a:solidFill>
                  <a:srgbClr val="005A92"/>
                </a:solidFill>
                <a:effectLst/>
                <a:uLnTx/>
                <a:uFillTx/>
                <a:latin typeface="Arial"/>
                <a:ea typeface="Arial"/>
                <a:cs typeface="Arial"/>
                <a:sym typeface="Arial"/>
              </a:rPr>
              <a:t>Providing ongoing advice and assistance to account holders</a:t>
            </a:r>
            <a:r>
              <a:rPr kumimoji="0" lang="en-US" sz="2800" b="0" i="0" u="none" strike="noStrike" kern="0" cap="none" spc="0" normalizeH="0" baseline="0" noProof="0" dirty="0">
                <a:ln>
                  <a:noFill/>
                </a:ln>
                <a:solidFill>
                  <a:srgbClr val="005A92"/>
                </a:solidFill>
                <a:effectLst/>
                <a:uLnTx/>
                <a:uFillTx/>
                <a:latin typeface="Arial"/>
                <a:cs typeface="Arial"/>
                <a:sym typeface="Arial"/>
              </a:rPr>
              <a:t>.</a:t>
            </a:r>
            <a:endParaRPr kumimoji="0" sz="2800" b="0" i="0" u="none" strike="noStrike" kern="0" cap="none" spc="0" normalizeH="0" baseline="0" noProof="0" dirty="0">
              <a:ln>
                <a:noFill/>
              </a:ln>
              <a:solidFill>
                <a:srgbClr val="005A92"/>
              </a:solidFill>
              <a:effectLst/>
              <a:uLnTx/>
              <a:uFillTx/>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50"/>
          <p:cNvSpPr txBox="1">
            <a:spLocks noGrp="1"/>
          </p:cNvSpPr>
          <p:nvPr>
            <p:ph type="title"/>
          </p:nvPr>
        </p:nvSpPr>
        <p:spPr>
          <a:xfrm>
            <a:off x="1030839" y="605078"/>
            <a:ext cx="7112700" cy="857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US" sz="3600" dirty="0">
                <a:solidFill>
                  <a:srgbClr val="005087"/>
                </a:solidFill>
              </a:rPr>
              <a:t>A/OPC Roles and Responsibilities </a:t>
            </a:r>
            <a:endParaRPr dirty="0"/>
          </a:p>
        </p:txBody>
      </p:sp>
      <p:sp>
        <p:nvSpPr>
          <p:cNvPr id="320" name="Google Shape;320;p50"/>
          <p:cNvSpPr txBox="1"/>
          <p:nvPr/>
        </p:nvSpPr>
        <p:spPr>
          <a:xfrm>
            <a:off x="475176" y="1034800"/>
            <a:ext cx="8407200" cy="33246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dirty="0">
              <a:ln>
                <a:noFill/>
              </a:ln>
              <a:solidFill>
                <a:srgbClr val="505050"/>
              </a:solidFill>
              <a:effectLst/>
              <a:uLnTx/>
              <a:uFillTx/>
              <a:latin typeface="Roboto"/>
              <a:ea typeface="Roboto"/>
              <a:cs typeface="Roboto"/>
              <a:sym typeface="Roboto"/>
            </a:endParaRPr>
          </a:p>
          <a:p>
            <a:pPr marL="342900" marR="0" lvl="0" indent="-342900" algn="l" defTabSz="914400" rtl="0" eaLnBrk="1" fontAlgn="auto" latinLnBrk="0" hangingPunct="1">
              <a:lnSpc>
                <a:spcPct val="100000"/>
              </a:lnSpc>
              <a:spcBef>
                <a:spcPts val="0"/>
              </a:spcBef>
              <a:spcAft>
                <a:spcPts val="0"/>
              </a:spcAft>
              <a:buClr>
                <a:srgbClr val="000000"/>
              </a:buClr>
              <a:buSzPts val="2800"/>
              <a:buFont typeface="Noto Sans"/>
              <a:buChar char="➢"/>
              <a:tabLst/>
              <a:defRPr/>
            </a:pPr>
            <a:r>
              <a:rPr kumimoji="0" lang="en-US" sz="2800" b="0" i="0" u="none" strike="noStrike" kern="0" cap="none" spc="0" normalizeH="0" baseline="0" noProof="0" dirty="0">
                <a:ln>
                  <a:noFill/>
                </a:ln>
                <a:solidFill>
                  <a:srgbClr val="005A92"/>
                </a:solidFill>
                <a:effectLst/>
                <a:uLnTx/>
                <a:uFillTx/>
                <a:latin typeface="Arial"/>
                <a:ea typeface="Arial"/>
                <a:cs typeface="Arial"/>
                <a:sym typeface="Arial"/>
              </a:rPr>
              <a:t>Developing agency policies and procedures, as needed</a:t>
            </a:r>
            <a:r>
              <a:rPr kumimoji="0" lang="en-US" sz="2800" b="0" i="0" u="none" strike="noStrike" kern="0" cap="none" spc="0" normalizeH="0" baseline="0" noProof="0" dirty="0">
                <a:ln>
                  <a:noFill/>
                </a:ln>
                <a:solidFill>
                  <a:srgbClr val="005A92"/>
                </a:solidFill>
                <a:effectLst/>
                <a:uLnTx/>
                <a:uFillTx/>
                <a:latin typeface="Arial"/>
                <a:cs typeface="Arial"/>
                <a:sym typeface="Arial"/>
              </a:rPr>
              <a:t>.</a:t>
            </a:r>
            <a:endParaRPr kumimoji="0" sz="1400" b="0" i="0" u="none" strike="noStrike" kern="0" cap="none" spc="0" normalizeH="0" baseline="0" noProof="0" dirty="0">
              <a:ln>
                <a:noFill/>
              </a:ln>
              <a:solidFill>
                <a:srgbClr val="005A92"/>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800"/>
              <a:buFont typeface="Noto Sans"/>
              <a:buChar char="➢"/>
              <a:tabLst/>
              <a:defRPr/>
            </a:pPr>
            <a:r>
              <a:rPr kumimoji="0" lang="en-US" sz="2800" b="0" i="0" u="none" strike="noStrike" kern="0" cap="none" spc="0" normalizeH="0" baseline="0" noProof="0" dirty="0">
                <a:ln>
                  <a:noFill/>
                </a:ln>
                <a:solidFill>
                  <a:srgbClr val="005A92"/>
                </a:solidFill>
                <a:effectLst/>
                <a:uLnTx/>
                <a:uFillTx/>
                <a:latin typeface="Arial"/>
                <a:ea typeface="Arial"/>
                <a:cs typeface="Arial"/>
                <a:sym typeface="Arial"/>
              </a:rPr>
              <a:t>Auditing accounts as required by your agency policy</a:t>
            </a:r>
            <a:r>
              <a:rPr kumimoji="0" lang="en-US" sz="2800" b="0" i="0" u="none" strike="noStrike" kern="0" cap="none" spc="0" normalizeH="0" baseline="0" noProof="0" dirty="0">
                <a:ln>
                  <a:noFill/>
                </a:ln>
                <a:solidFill>
                  <a:srgbClr val="005A92"/>
                </a:solidFill>
                <a:effectLst/>
                <a:uLnTx/>
                <a:uFillTx/>
                <a:latin typeface="Arial"/>
                <a:cs typeface="Arial"/>
                <a:sym typeface="Arial"/>
              </a:rPr>
              <a:t>.</a:t>
            </a:r>
            <a:endParaRPr kumimoji="0" sz="2800" b="0" i="0" u="none" strike="noStrike" kern="0" cap="none" spc="0" normalizeH="0" baseline="0" noProof="0" dirty="0">
              <a:ln>
                <a:noFill/>
              </a:ln>
              <a:solidFill>
                <a:srgbClr val="005A92"/>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800"/>
              <a:buFont typeface="Noto Sans"/>
              <a:buChar char="➢"/>
              <a:tabLst/>
              <a:defRPr/>
            </a:pPr>
            <a:r>
              <a:rPr kumimoji="0" lang="en-US" sz="2800" b="0" i="0" u="none" strike="noStrike" kern="0" cap="none" spc="0" normalizeH="0" baseline="0" noProof="0" dirty="0">
                <a:ln>
                  <a:noFill/>
                </a:ln>
                <a:solidFill>
                  <a:srgbClr val="005A92"/>
                </a:solidFill>
                <a:effectLst/>
                <a:uLnTx/>
                <a:uFillTx/>
                <a:latin typeface="Arial"/>
                <a:ea typeface="Arial"/>
                <a:cs typeface="Arial"/>
                <a:sym typeface="Arial"/>
              </a:rPr>
              <a:t>Using the bank's Electronic Access System (EAS) to perform account management and oversight.</a:t>
            </a:r>
            <a:endParaRPr kumimoji="0" sz="1400" b="0" i="0" u="none" strike="noStrike" kern="0" cap="none" spc="0" normalizeH="0" baseline="0" noProof="0" dirty="0">
              <a:ln>
                <a:noFill/>
              </a:ln>
              <a:solidFill>
                <a:srgbClr val="005A92"/>
              </a:solidFill>
              <a:effectLst/>
              <a:uLnTx/>
              <a:uFillTx/>
              <a:latin typeface="Arial"/>
              <a:ea typeface="Arial"/>
              <a:cs typeface="Arial"/>
              <a:sym typeface="Arial"/>
            </a:endParaRPr>
          </a:p>
          <a:p>
            <a:pPr marL="342900" marR="0" lvl="0" indent="-228600" algn="l" defTabSz="914400" rtl="0" eaLnBrk="1" fontAlgn="auto" latinLnBrk="0" hangingPunct="1">
              <a:lnSpc>
                <a:spcPct val="100000"/>
              </a:lnSpc>
              <a:spcBef>
                <a:spcPts val="0"/>
              </a:spcBef>
              <a:spcAft>
                <a:spcPts val="0"/>
              </a:spcAft>
              <a:buClr>
                <a:srgbClr val="000000"/>
              </a:buClr>
              <a:buSzPts val="1800"/>
              <a:buFont typeface="Noto Sans"/>
              <a:buNone/>
              <a:tabLst/>
              <a:defRPr/>
            </a:pPr>
            <a:endParaRPr kumimoji="0" sz="1800" b="0" i="0" u="none" strike="noStrike" kern="0" cap="none" spc="0" normalizeH="0" baseline="0" noProof="0" dirty="0">
              <a:ln>
                <a:noFill/>
              </a:ln>
              <a:solidFill>
                <a:srgbClr val="212167"/>
              </a:solidFill>
              <a:effectLst/>
              <a:uLnTx/>
              <a:uFillTx/>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2"/>
          <p:cNvSpPr txBox="1">
            <a:spLocks noGrp="1"/>
          </p:cNvSpPr>
          <p:nvPr>
            <p:ph type="title"/>
          </p:nvPr>
        </p:nvSpPr>
        <p:spPr>
          <a:xfrm>
            <a:off x="1015580" y="605491"/>
            <a:ext cx="74481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5087"/>
              </a:buClr>
              <a:buSzPts val="1400"/>
              <a:buFont typeface="Calibri"/>
              <a:buNone/>
            </a:pPr>
            <a:r>
              <a:rPr lang="en-US" sz="3600" dirty="0">
                <a:solidFill>
                  <a:srgbClr val="005087"/>
                </a:solidFill>
                <a:latin typeface="Arial"/>
                <a:ea typeface="Arial"/>
                <a:cs typeface="Arial"/>
                <a:sym typeface="Arial"/>
              </a:rPr>
              <a:t>Renewing Fleet Accounts</a:t>
            </a:r>
            <a:endParaRPr sz="4500" dirty="0">
              <a:latin typeface="Arial"/>
              <a:ea typeface="Arial"/>
              <a:cs typeface="Arial"/>
              <a:sym typeface="Arial"/>
            </a:endParaRPr>
          </a:p>
        </p:txBody>
      </p:sp>
      <p:sp>
        <p:nvSpPr>
          <p:cNvPr id="330" name="Google Shape;330;p52"/>
          <p:cNvSpPr txBox="1"/>
          <p:nvPr/>
        </p:nvSpPr>
        <p:spPr>
          <a:xfrm>
            <a:off x="361007" y="1405505"/>
            <a:ext cx="8407200" cy="2832300"/>
          </a:xfrm>
          <a:prstGeom prst="rect">
            <a:avLst/>
          </a:prstGeom>
          <a:noFill/>
          <a:ln>
            <a:noFill/>
          </a:ln>
        </p:spPr>
        <p:txBody>
          <a:bodyPr spcFirstLastPara="1" wrap="square" lIns="91425" tIns="45700" rIns="91425" bIns="45700" anchor="t" anchorCtr="0">
            <a:spAutoFit/>
          </a:bodyPr>
          <a:lstStyle/>
          <a:p>
            <a:pPr marL="458788" marR="0" lvl="0" indent="-342900" algn="l" rtl="0">
              <a:lnSpc>
                <a:spcPct val="100000"/>
              </a:lnSpc>
              <a:spcBef>
                <a:spcPts val="0"/>
              </a:spcBef>
              <a:spcAft>
                <a:spcPts val="0"/>
              </a:spcAft>
              <a:buClr>
                <a:srgbClr val="000000"/>
              </a:buClr>
              <a:buSzPts val="2800"/>
              <a:buFont typeface="Noto Sans"/>
              <a:buChar char="➢"/>
            </a:pPr>
            <a:r>
              <a:rPr lang="en-US" sz="2800" b="0" i="0" u="none" strike="noStrike" cap="none" dirty="0">
                <a:solidFill>
                  <a:srgbClr val="005087"/>
                </a:solidFill>
                <a:latin typeface="Arial"/>
                <a:ea typeface="Arial"/>
                <a:cs typeface="Arial"/>
                <a:sym typeface="Arial"/>
              </a:rPr>
              <a:t>At least 180 calendar days prior to the expiration of each account, the </a:t>
            </a:r>
            <a:r>
              <a:rPr lang="en-US" sz="2800" dirty="0">
                <a:solidFill>
                  <a:srgbClr val="005087"/>
                </a:solidFill>
              </a:rPr>
              <a:t>c</a:t>
            </a:r>
            <a:r>
              <a:rPr lang="en-US" sz="2800" b="0" i="0" u="none" strike="noStrike" cap="none" dirty="0">
                <a:solidFill>
                  <a:srgbClr val="005087"/>
                </a:solidFill>
                <a:latin typeface="Arial"/>
                <a:ea typeface="Arial"/>
                <a:cs typeface="Arial"/>
                <a:sym typeface="Arial"/>
              </a:rPr>
              <a:t>ontractor bank will submit a report to the A/OPC listing each expiring account.</a:t>
            </a:r>
            <a:endParaRPr sz="1800" b="0" i="0" u="none" strike="noStrike" cap="none" dirty="0">
              <a:solidFill>
                <a:schemeClr val="dk1"/>
              </a:solidFill>
              <a:latin typeface="Calibri"/>
              <a:ea typeface="Calibri"/>
              <a:cs typeface="Calibri"/>
              <a:sym typeface="Calibri"/>
            </a:endParaRPr>
          </a:p>
          <a:p>
            <a:pPr marL="458788" marR="0" lvl="0" indent="-342900" algn="l" rtl="0">
              <a:lnSpc>
                <a:spcPct val="100000"/>
              </a:lnSpc>
              <a:spcBef>
                <a:spcPts val="1200"/>
              </a:spcBef>
              <a:spcAft>
                <a:spcPts val="0"/>
              </a:spcAft>
              <a:buClr>
                <a:srgbClr val="000000"/>
              </a:buClr>
              <a:buSzPts val="2800"/>
              <a:buFont typeface="Noto Sans"/>
              <a:buChar char="➢"/>
            </a:pPr>
            <a:r>
              <a:rPr lang="en-US" sz="2800" b="0" i="0" u="none" strike="noStrike" cap="none" dirty="0">
                <a:solidFill>
                  <a:srgbClr val="005087"/>
                </a:solidFill>
                <a:latin typeface="Arial"/>
                <a:ea typeface="Arial"/>
                <a:cs typeface="Arial"/>
                <a:sym typeface="Arial"/>
              </a:rPr>
              <a:t>Fleet accounts used within the past 90 calendar days will automatically renew.</a:t>
            </a: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53"/>
          <p:cNvSpPr txBox="1">
            <a:spLocks noGrp="1"/>
          </p:cNvSpPr>
          <p:nvPr>
            <p:ph type="title"/>
          </p:nvPr>
        </p:nvSpPr>
        <p:spPr>
          <a:xfrm>
            <a:off x="1015580" y="605491"/>
            <a:ext cx="7448100" cy="85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5087"/>
              </a:buClr>
              <a:buSzPts val="1400"/>
              <a:buFont typeface="Calibri"/>
              <a:buNone/>
            </a:pPr>
            <a:r>
              <a:rPr lang="en-US" sz="3600" dirty="0">
                <a:solidFill>
                  <a:srgbClr val="005087"/>
                </a:solidFill>
                <a:latin typeface="Arial"/>
                <a:ea typeface="Arial"/>
                <a:cs typeface="Arial"/>
                <a:sym typeface="Arial"/>
              </a:rPr>
              <a:t>Renewing Fleet Accounts</a:t>
            </a:r>
            <a:endParaRPr sz="4500" dirty="0">
              <a:latin typeface="Arial"/>
              <a:ea typeface="Arial"/>
              <a:cs typeface="Arial"/>
              <a:sym typeface="Arial"/>
            </a:endParaRPr>
          </a:p>
          <a:p>
            <a:pPr marL="0" lvl="0" indent="0" algn="l" rtl="0">
              <a:lnSpc>
                <a:spcPct val="100000"/>
              </a:lnSpc>
              <a:spcBef>
                <a:spcPts val="0"/>
              </a:spcBef>
              <a:spcAft>
                <a:spcPts val="0"/>
              </a:spcAft>
              <a:buClr>
                <a:srgbClr val="005087"/>
              </a:buClr>
              <a:buSzPts val="1400"/>
              <a:buFont typeface="Calibri"/>
              <a:buNone/>
            </a:pPr>
            <a:endParaRPr sz="3500" dirty="0">
              <a:solidFill>
                <a:srgbClr val="005087"/>
              </a:solidFill>
            </a:endParaRPr>
          </a:p>
        </p:txBody>
      </p:sp>
      <p:sp>
        <p:nvSpPr>
          <p:cNvPr id="337" name="Google Shape;337;p53"/>
          <p:cNvSpPr txBox="1"/>
          <p:nvPr/>
        </p:nvSpPr>
        <p:spPr>
          <a:xfrm>
            <a:off x="361007" y="1405505"/>
            <a:ext cx="8407200" cy="2401200"/>
          </a:xfrm>
          <a:prstGeom prst="rect">
            <a:avLst/>
          </a:prstGeom>
          <a:noFill/>
          <a:ln>
            <a:noFill/>
          </a:ln>
        </p:spPr>
        <p:txBody>
          <a:bodyPr spcFirstLastPara="1" wrap="square" lIns="91425" tIns="45700" rIns="91425" bIns="45700" anchor="t" anchorCtr="0">
            <a:spAutoFit/>
          </a:bodyPr>
          <a:lstStyle/>
          <a:p>
            <a:pPr marL="458788" marR="0" lvl="0" indent="-342900" algn="l" rtl="0">
              <a:lnSpc>
                <a:spcPct val="100000"/>
              </a:lnSpc>
              <a:spcBef>
                <a:spcPts val="0"/>
              </a:spcBef>
              <a:spcAft>
                <a:spcPts val="0"/>
              </a:spcAft>
              <a:buClr>
                <a:srgbClr val="000000"/>
              </a:buClr>
              <a:buSzPts val="2800"/>
              <a:buFont typeface="Noto Sans"/>
              <a:buChar char="➢"/>
            </a:pPr>
            <a:r>
              <a:rPr lang="en-US" sz="2800" b="0" i="0" u="none" strike="noStrike" cap="none" dirty="0">
                <a:solidFill>
                  <a:srgbClr val="005087"/>
                </a:solidFill>
                <a:latin typeface="Arial"/>
                <a:ea typeface="Arial"/>
                <a:cs typeface="Arial"/>
                <a:sym typeface="Arial"/>
              </a:rPr>
              <a:t>If the fleet account has not been used within the past 90 calendar days, the </a:t>
            </a:r>
            <a:r>
              <a:rPr lang="en-US" sz="2800" dirty="0">
                <a:solidFill>
                  <a:srgbClr val="005087"/>
                </a:solidFill>
              </a:rPr>
              <a:t>c</a:t>
            </a:r>
            <a:r>
              <a:rPr lang="en-US" sz="2800" b="0" i="0" u="none" strike="noStrike" cap="none" dirty="0">
                <a:solidFill>
                  <a:srgbClr val="005087"/>
                </a:solidFill>
                <a:latin typeface="Arial"/>
                <a:ea typeface="Arial"/>
                <a:cs typeface="Arial"/>
                <a:sym typeface="Arial"/>
              </a:rPr>
              <a:t>ontractor </a:t>
            </a:r>
            <a:r>
              <a:rPr lang="en-US" sz="2800" dirty="0">
                <a:solidFill>
                  <a:srgbClr val="005087"/>
                </a:solidFill>
              </a:rPr>
              <a:t>b</a:t>
            </a:r>
            <a:r>
              <a:rPr lang="en-US" sz="2800" b="0" i="0" u="none" strike="noStrike" cap="none" dirty="0">
                <a:solidFill>
                  <a:srgbClr val="005087"/>
                </a:solidFill>
                <a:latin typeface="Arial"/>
                <a:ea typeface="Arial"/>
                <a:cs typeface="Arial"/>
                <a:sym typeface="Arial"/>
              </a:rPr>
              <a:t>ank shall close the account.</a:t>
            </a:r>
            <a:endParaRPr sz="1800" b="0" i="0" u="none" strike="noStrike" cap="none" dirty="0">
              <a:solidFill>
                <a:schemeClr val="dk1"/>
              </a:solidFill>
              <a:latin typeface="Calibri"/>
              <a:ea typeface="Calibri"/>
              <a:cs typeface="Calibri"/>
              <a:sym typeface="Calibri"/>
            </a:endParaRPr>
          </a:p>
          <a:p>
            <a:pPr marL="458788" marR="0" lvl="0" indent="-342900" algn="l" rtl="0">
              <a:lnSpc>
                <a:spcPct val="100000"/>
              </a:lnSpc>
              <a:spcBef>
                <a:spcPts val="1200"/>
              </a:spcBef>
              <a:spcAft>
                <a:spcPts val="0"/>
              </a:spcAft>
              <a:buClr>
                <a:srgbClr val="000000"/>
              </a:buClr>
              <a:buSzPts val="2800"/>
              <a:buFont typeface="Noto Sans"/>
              <a:buChar char="➢"/>
            </a:pPr>
            <a:r>
              <a:rPr lang="en-US" sz="2800" b="0" i="0" u="none" strike="noStrike" cap="none" dirty="0">
                <a:solidFill>
                  <a:srgbClr val="005087"/>
                </a:solidFill>
                <a:latin typeface="Arial"/>
                <a:ea typeface="Arial"/>
                <a:cs typeface="Arial"/>
                <a:sym typeface="Arial"/>
              </a:rPr>
              <a:t>Renewed cards will be sent between 20-40 days before the expiration date.</a:t>
            </a: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52"/>
          <p:cNvSpPr txBox="1">
            <a:spLocks noGrp="1"/>
          </p:cNvSpPr>
          <p:nvPr>
            <p:ph type="title"/>
          </p:nvPr>
        </p:nvSpPr>
        <p:spPr>
          <a:xfrm>
            <a:off x="1039185" y="614189"/>
            <a:ext cx="74481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5087"/>
              </a:buClr>
              <a:buSzPts val="1400"/>
              <a:buFont typeface="Calibri"/>
              <a:buNone/>
            </a:pPr>
            <a:r>
              <a:rPr lang="en-US" sz="3500" dirty="0">
                <a:solidFill>
                  <a:srgbClr val="005087"/>
                </a:solidFill>
              </a:rPr>
              <a:t>Suspending/Canceling Accounts</a:t>
            </a:r>
            <a:endParaRPr dirty="0"/>
          </a:p>
        </p:txBody>
      </p:sp>
      <p:graphicFrame>
        <p:nvGraphicFramePr>
          <p:cNvPr id="334" name="Google Shape;334;p52"/>
          <p:cNvGraphicFramePr/>
          <p:nvPr/>
        </p:nvGraphicFramePr>
        <p:xfrm>
          <a:off x="847897" y="1381602"/>
          <a:ext cx="7448200" cy="3444220"/>
        </p:xfrm>
        <a:graphic>
          <a:graphicData uri="http://schemas.openxmlformats.org/drawingml/2006/table">
            <a:tbl>
              <a:tblPr firstRow="1">
                <a:noFill/>
              </a:tblPr>
              <a:tblGrid>
                <a:gridCol w="4167500">
                  <a:extLst>
                    <a:ext uri="{9D8B030D-6E8A-4147-A177-3AD203B41FA5}">
                      <a16:colId xmlns:a16="http://schemas.microsoft.com/office/drawing/2014/main" val="20000"/>
                    </a:ext>
                  </a:extLst>
                </a:gridCol>
                <a:gridCol w="3280700">
                  <a:extLst>
                    <a:ext uri="{9D8B030D-6E8A-4147-A177-3AD203B41FA5}">
                      <a16:colId xmlns:a16="http://schemas.microsoft.com/office/drawing/2014/main" val="20001"/>
                    </a:ext>
                  </a:extLst>
                </a:gridCol>
              </a:tblGrid>
              <a:tr h="678175">
                <a:tc>
                  <a:txBody>
                    <a:bodyPr/>
                    <a:lstStyle/>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dirty="0">
                          <a:solidFill>
                            <a:srgbClr val="000000"/>
                          </a:solidFill>
                          <a:effectLst/>
                          <a:latin typeface="Arial"/>
                          <a:ea typeface="Arial"/>
                          <a:cs typeface="Arial"/>
                          <a:sym typeface="Arial"/>
                        </a:rPr>
                        <a:t>Number Calendar Days</a:t>
                      </a:r>
                      <a:endParaRPr sz="2000" b="1" u="none" strike="noStrike" cap="none" dirty="0"/>
                    </a:p>
                  </a:txBody>
                  <a:tcPr marL="0" marR="0" marT="0" marB="0" anchor="ctr">
                    <a:gradFill>
                      <a:gsLst>
                        <a:gs pos="0">
                          <a:srgbClr val="DFE9FB"/>
                        </a:gs>
                        <a:gs pos="100000">
                          <a:srgbClr val="6E9BE7"/>
                        </a:gs>
                      </a:gsLst>
                      <a:path path="circle">
                        <a:fillToRect l="50000" t="50000" r="50000" b="50000"/>
                      </a:path>
                      <a:tileRect/>
                    </a:gradFill>
                  </a:tcPr>
                </a:tc>
                <a:tc>
                  <a:txBody>
                    <a:bodyPr/>
                    <a:lstStyle/>
                    <a:p>
                      <a:pPr marL="0" marR="0" lvl="0" indent="0" algn="ctr" rtl="0">
                        <a:lnSpc>
                          <a:spcPct val="100000"/>
                        </a:lnSpc>
                        <a:spcBef>
                          <a:spcPts val="0"/>
                        </a:spcBef>
                        <a:spcAft>
                          <a:spcPts val="0"/>
                        </a:spcAft>
                        <a:buClr>
                          <a:schemeClr val="dk1"/>
                        </a:buClr>
                        <a:buSzPts val="2000"/>
                        <a:buFont typeface="Calibri"/>
                        <a:buNone/>
                      </a:pPr>
                      <a:r>
                        <a:rPr lang="en-US" sz="2000" b="1" u="none" strike="noStrike" cap="none" dirty="0">
                          <a:solidFill>
                            <a:schemeClr val="dk1"/>
                          </a:solidFill>
                        </a:rPr>
                        <a:t>Account Status/Action</a:t>
                      </a:r>
                      <a:endParaRPr sz="1800" b="1" u="none" strike="noStrike" cap="none" dirty="0"/>
                    </a:p>
                  </a:txBody>
                  <a:tcPr marL="0" marR="0" marT="0" marB="0" anchor="ctr">
                    <a:gradFill>
                      <a:gsLst>
                        <a:gs pos="0">
                          <a:srgbClr val="DFE9FB"/>
                        </a:gs>
                        <a:gs pos="100000">
                          <a:srgbClr val="6E9BE7"/>
                        </a:gs>
                      </a:gsLst>
                      <a:path path="circle">
                        <a:fillToRect l="50000" t="50000" r="50000" b="50000"/>
                      </a:path>
                      <a:tileRect/>
                    </a:gradFill>
                  </a:tcPr>
                </a:tc>
                <a:extLst>
                  <a:ext uri="{0D108BD9-81ED-4DB2-BD59-A6C34878D82A}">
                    <a16:rowId xmlns:a16="http://schemas.microsoft.com/office/drawing/2014/main" val="10000"/>
                  </a:ext>
                </a:extLst>
              </a:tr>
              <a:tr h="678175">
                <a:tc>
                  <a:txBody>
                    <a:bodyPr/>
                    <a:lstStyle/>
                    <a:p>
                      <a:pPr marL="0" marR="0" lvl="0" indent="0" algn="ctr" rtl="0">
                        <a:lnSpc>
                          <a:spcPct val="100000"/>
                        </a:lnSpc>
                        <a:spcBef>
                          <a:spcPts val="0"/>
                        </a:spcBef>
                        <a:spcAft>
                          <a:spcPts val="0"/>
                        </a:spcAft>
                        <a:buClr>
                          <a:schemeClr val="dk1"/>
                        </a:buClr>
                        <a:buSzPts val="2400"/>
                        <a:buFont typeface="Calibri"/>
                        <a:buNone/>
                      </a:pPr>
                      <a:r>
                        <a:rPr lang="en-US" sz="2400" u="none" strike="noStrike" cap="none" dirty="0"/>
                        <a:t>46 days from the billing date</a:t>
                      </a:r>
                      <a:endParaRPr sz="1800" u="none" strike="noStrike" cap="none" dirty="0"/>
                    </a:p>
                  </a:txBody>
                  <a:tcPr marL="0" marR="0" marT="0" marB="0" anchor="ctr">
                    <a:solidFill>
                      <a:srgbClr val="C9DAF8"/>
                    </a:solidFill>
                  </a:tcPr>
                </a:tc>
                <a:tc>
                  <a:txBody>
                    <a:bodyPr/>
                    <a:lstStyle/>
                    <a:p>
                      <a:pPr marL="0" marR="0" lvl="0" indent="0" algn="ctr" rtl="0">
                        <a:lnSpc>
                          <a:spcPct val="100000"/>
                        </a:lnSpc>
                        <a:spcBef>
                          <a:spcPts val="0"/>
                        </a:spcBef>
                        <a:spcAft>
                          <a:spcPts val="0"/>
                        </a:spcAft>
                        <a:buClr>
                          <a:schemeClr val="dk1"/>
                        </a:buClr>
                        <a:buSzPts val="2400"/>
                        <a:buFont typeface="Calibri"/>
                        <a:buNone/>
                      </a:pPr>
                      <a:r>
                        <a:rPr lang="en-US" sz="2400" u="none" strike="noStrike" cap="none" dirty="0"/>
                        <a:t>Pre-Suspension</a:t>
                      </a:r>
                      <a:endParaRPr sz="1800" u="none" strike="noStrike" cap="none" dirty="0"/>
                    </a:p>
                  </a:txBody>
                  <a:tcPr marL="0" marR="0" marT="0" marB="0" anchor="ctr">
                    <a:solidFill>
                      <a:srgbClr val="C9DAF8"/>
                    </a:solidFill>
                  </a:tcPr>
                </a:tc>
                <a:extLst>
                  <a:ext uri="{0D108BD9-81ED-4DB2-BD59-A6C34878D82A}">
                    <a16:rowId xmlns:a16="http://schemas.microsoft.com/office/drawing/2014/main" val="10001"/>
                  </a:ext>
                </a:extLst>
              </a:tr>
              <a:tr h="678175">
                <a:tc>
                  <a:txBody>
                    <a:bodyPr/>
                    <a:lstStyle/>
                    <a:p>
                      <a:pPr marL="0" marR="0" lvl="0" indent="0" algn="ctr" rtl="0">
                        <a:lnSpc>
                          <a:spcPct val="100000"/>
                        </a:lnSpc>
                        <a:spcBef>
                          <a:spcPts val="0"/>
                        </a:spcBef>
                        <a:spcAft>
                          <a:spcPts val="0"/>
                        </a:spcAft>
                        <a:buClr>
                          <a:schemeClr val="dk1"/>
                        </a:buClr>
                        <a:buSzPts val="2400"/>
                        <a:buFont typeface="Calibri"/>
                        <a:buNone/>
                      </a:pPr>
                      <a:r>
                        <a:rPr lang="en-US" sz="2400" u="none" strike="noStrike" cap="none" dirty="0"/>
                        <a:t>61 days from the billing date</a:t>
                      </a:r>
                      <a:endParaRPr lang="en-US" sz="1800" u="none" strike="noStrike" cap="none" dirty="0"/>
                    </a:p>
                  </a:txBody>
                  <a:tcPr marL="0" marR="0" marT="0" marB="0" anchor="ctr">
                    <a:solidFill>
                      <a:srgbClr val="C9DAF8"/>
                    </a:solidFill>
                  </a:tcPr>
                </a:tc>
                <a:tc>
                  <a:txBody>
                    <a:bodyPr/>
                    <a:lstStyle/>
                    <a:p>
                      <a:pPr marL="0" marR="0" lvl="0" indent="0" algn="ctr" rtl="0">
                        <a:lnSpc>
                          <a:spcPct val="100000"/>
                        </a:lnSpc>
                        <a:spcBef>
                          <a:spcPts val="0"/>
                        </a:spcBef>
                        <a:spcAft>
                          <a:spcPts val="0"/>
                        </a:spcAft>
                        <a:buClr>
                          <a:schemeClr val="dk1"/>
                        </a:buClr>
                        <a:buSzPts val="2400"/>
                        <a:buFont typeface="Calibri"/>
                        <a:buNone/>
                      </a:pPr>
                      <a:r>
                        <a:rPr lang="en-US" sz="2400" u="none" strike="noStrike" cap="none" dirty="0"/>
                        <a:t>Suspension/</a:t>
                      </a:r>
                      <a:br>
                        <a:rPr lang="en-US" sz="2400" u="none" strike="noStrike" cap="none" dirty="0"/>
                      </a:br>
                      <a:r>
                        <a:rPr lang="en-US" sz="2400" u="none" strike="noStrike" cap="none" dirty="0"/>
                        <a:t>Pre-Cancellation</a:t>
                      </a:r>
                      <a:endParaRPr sz="1800" u="none" strike="noStrike" cap="none" dirty="0"/>
                    </a:p>
                  </a:txBody>
                  <a:tcPr marL="0" marR="0" marT="0" marB="0" anchor="ctr">
                    <a:solidFill>
                      <a:srgbClr val="C9DAF8"/>
                    </a:solidFill>
                  </a:tcPr>
                </a:tc>
                <a:extLst>
                  <a:ext uri="{0D108BD9-81ED-4DB2-BD59-A6C34878D82A}">
                    <a16:rowId xmlns:a16="http://schemas.microsoft.com/office/drawing/2014/main" val="10002"/>
                  </a:ext>
                </a:extLst>
              </a:tr>
              <a:tr h="678175">
                <a:tc>
                  <a:txBody>
                    <a:bodyPr/>
                    <a:lstStyle/>
                    <a:p>
                      <a:pPr marL="0" marR="0" lvl="0" indent="0" algn="ctr" rtl="0">
                        <a:lnSpc>
                          <a:spcPct val="100000"/>
                        </a:lnSpc>
                        <a:spcBef>
                          <a:spcPts val="0"/>
                        </a:spcBef>
                        <a:spcAft>
                          <a:spcPts val="0"/>
                        </a:spcAft>
                        <a:buClr>
                          <a:schemeClr val="dk1"/>
                        </a:buClr>
                        <a:buSzPts val="2400"/>
                        <a:buFont typeface="Calibri"/>
                        <a:buNone/>
                      </a:pPr>
                      <a:r>
                        <a:rPr lang="en-US" sz="2400" u="none" strike="noStrike" cap="none" dirty="0"/>
                        <a:t>126 days from the billing date</a:t>
                      </a:r>
                      <a:endParaRPr lang="en-US" sz="1800" u="none" strike="noStrike" cap="none" dirty="0"/>
                    </a:p>
                  </a:txBody>
                  <a:tcPr marL="0" marR="0" marT="0" marB="0" anchor="ctr">
                    <a:solidFill>
                      <a:srgbClr val="C9DAF8"/>
                    </a:solidFill>
                  </a:tcPr>
                </a:tc>
                <a:tc>
                  <a:txBody>
                    <a:bodyPr/>
                    <a:lstStyle/>
                    <a:p>
                      <a:pPr marL="0" marR="0" lvl="0" indent="0" algn="ctr" rtl="0">
                        <a:lnSpc>
                          <a:spcPct val="100000"/>
                        </a:lnSpc>
                        <a:spcBef>
                          <a:spcPts val="0"/>
                        </a:spcBef>
                        <a:spcAft>
                          <a:spcPts val="0"/>
                        </a:spcAft>
                        <a:buClr>
                          <a:schemeClr val="dk1"/>
                        </a:buClr>
                        <a:buSzPts val="2400"/>
                        <a:buFont typeface="Calibri"/>
                        <a:buNone/>
                      </a:pPr>
                      <a:r>
                        <a:rPr lang="en-US" sz="2400" u="none" strike="noStrike" cap="none" dirty="0"/>
                        <a:t>Cancellation</a:t>
                      </a:r>
                      <a:endParaRPr sz="1800" u="none" strike="noStrike" cap="none" dirty="0"/>
                    </a:p>
                  </a:txBody>
                  <a:tcPr marL="0" marR="0" marT="0" marB="0" anchor="ctr">
                    <a:solidFill>
                      <a:srgbClr val="C9DAF8"/>
                    </a:solidFill>
                  </a:tcPr>
                </a:tc>
                <a:extLst>
                  <a:ext uri="{0D108BD9-81ED-4DB2-BD59-A6C34878D82A}">
                    <a16:rowId xmlns:a16="http://schemas.microsoft.com/office/drawing/2014/main" val="10003"/>
                  </a:ext>
                </a:extLst>
              </a:tr>
              <a:tr h="678175">
                <a:tc>
                  <a:txBody>
                    <a:bodyPr/>
                    <a:lstStyle/>
                    <a:p>
                      <a:pPr marL="0" marR="0" lvl="0" indent="0" algn="ctr" rtl="0">
                        <a:lnSpc>
                          <a:spcPct val="100000"/>
                        </a:lnSpc>
                        <a:spcBef>
                          <a:spcPts val="0"/>
                        </a:spcBef>
                        <a:spcAft>
                          <a:spcPts val="0"/>
                        </a:spcAft>
                        <a:buClr>
                          <a:schemeClr val="dk1"/>
                        </a:buClr>
                        <a:buSzPts val="2400"/>
                        <a:buFont typeface="Calibri"/>
                        <a:buNone/>
                      </a:pPr>
                      <a:r>
                        <a:rPr lang="en-US" sz="2400" u="none" strike="noStrike" cap="none" dirty="0"/>
                        <a:t>180 days from the billing date</a:t>
                      </a:r>
                      <a:endParaRPr lang="en-US" sz="1800" u="none" strike="noStrike" cap="none" dirty="0"/>
                    </a:p>
                  </a:txBody>
                  <a:tcPr marL="0" marR="0" marT="0" marB="0" anchor="ctr">
                    <a:solidFill>
                      <a:srgbClr val="C9DAF8"/>
                    </a:solidFill>
                  </a:tcPr>
                </a:tc>
                <a:tc>
                  <a:txBody>
                    <a:bodyPr/>
                    <a:lstStyle/>
                    <a:p>
                      <a:pPr marL="0" marR="0" lvl="0" indent="0" algn="ctr" rtl="0">
                        <a:lnSpc>
                          <a:spcPct val="100000"/>
                        </a:lnSpc>
                        <a:spcBef>
                          <a:spcPts val="0"/>
                        </a:spcBef>
                        <a:spcAft>
                          <a:spcPts val="0"/>
                        </a:spcAft>
                        <a:buClr>
                          <a:schemeClr val="dk1"/>
                        </a:buClr>
                        <a:buSzPts val="2400"/>
                        <a:buFont typeface="Calibri"/>
                        <a:buNone/>
                      </a:pPr>
                      <a:r>
                        <a:rPr lang="en-US" sz="2400" u="none" strike="noStrike" cap="none" dirty="0"/>
                        <a:t>Charge Off/Write Off</a:t>
                      </a:r>
                      <a:endParaRPr sz="1800" u="none" strike="noStrike" cap="none" dirty="0"/>
                    </a:p>
                  </a:txBody>
                  <a:tcPr marL="0" marR="0" marT="0" marB="0" anchor="ctr">
                    <a:solidFill>
                      <a:srgbClr val="C9DAF8"/>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51"/>
          <p:cNvSpPr txBox="1">
            <a:spLocks noGrp="1"/>
          </p:cNvSpPr>
          <p:nvPr>
            <p:ph type="title"/>
          </p:nvPr>
        </p:nvSpPr>
        <p:spPr>
          <a:xfrm>
            <a:off x="1039185" y="614189"/>
            <a:ext cx="74481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5087"/>
              </a:buClr>
              <a:buSzPts val="1400"/>
              <a:buFont typeface="Calibri"/>
              <a:buNone/>
            </a:pPr>
            <a:r>
              <a:rPr lang="en-US" sz="3500" dirty="0">
                <a:solidFill>
                  <a:srgbClr val="005087"/>
                </a:solidFill>
              </a:rPr>
              <a:t>Closing/Terminating Accounts</a:t>
            </a:r>
            <a:endParaRPr dirty="0"/>
          </a:p>
        </p:txBody>
      </p:sp>
      <p:sp>
        <p:nvSpPr>
          <p:cNvPr id="327" name="Google Shape;327;p51"/>
          <p:cNvSpPr txBox="1"/>
          <p:nvPr/>
        </p:nvSpPr>
        <p:spPr>
          <a:xfrm>
            <a:off x="430749" y="1405505"/>
            <a:ext cx="8407200" cy="3109200"/>
          </a:xfrm>
          <a:prstGeom prst="rect">
            <a:avLst/>
          </a:prstGeom>
          <a:noFill/>
          <a:ln>
            <a:noFill/>
          </a:ln>
        </p:spPr>
        <p:txBody>
          <a:bodyPr spcFirstLastPara="1" wrap="square" lIns="91425" tIns="45700" rIns="91425" bIns="45700" anchor="t" anchorCtr="0">
            <a:spAutoFit/>
          </a:bodyPr>
          <a:lstStyle/>
          <a:p>
            <a:pPr marL="457200" marR="0" lvl="0" indent="-406400" algn="l" defTabSz="914400" rtl="0" eaLnBrk="1" fontAlgn="auto" latinLnBrk="0" hangingPunct="1">
              <a:lnSpc>
                <a:spcPct val="100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dirty="0">
                <a:ln>
                  <a:noFill/>
                </a:ln>
                <a:solidFill>
                  <a:srgbClr val="005087"/>
                </a:solidFill>
                <a:effectLst/>
                <a:uLnTx/>
                <a:uFillTx/>
                <a:latin typeface="Arial"/>
                <a:ea typeface="Arial"/>
                <a:cs typeface="Arial"/>
                <a:sym typeface="Arial"/>
              </a:rPr>
              <a:t>Immediately notify the contractor bank.</a:t>
            </a:r>
            <a:endParaRPr kumimoji="0" sz="2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406400" algn="l" defTabSz="914400" rtl="0" eaLnBrk="1" fontAlgn="auto" latinLnBrk="0" hangingPunct="1">
              <a:lnSpc>
                <a:spcPct val="100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dirty="0">
                <a:ln>
                  <a:noFill/>
                </a:ln>
                <a:solidFill>
                  <a:srgbClr val="005087"/>
                </a:solidFill>
                <a:effectLst/>
                <a:uLnTx/>
                <a:uFillTx/>
                <a:latin typeface="Arial"/>
                <a:ea typeface="Arial"/>
                <a:cs typeface="Arial"/>
                <a:sym typeface="Arial"/>
              </a:rPr>
              <a:t>Follow the account close out procedures from your contractor bank.</a:t>
            </a:r>
            <a:endParaRPr kumimoji="0" sz="2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406400" algn="l" defTabSz="914400" rtl="0" eaLnBrk="1" fontAlgn="auto" latinLnBrk="0" hangingPunct="1">
              <a:lnSpc>
                <a:spcPct val="100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dirty="0">
                <a:ln>
                  <a:noFill/>
                </a:ln>
                <a:solidFill>
                  <a:srgbClr val="005087"/>
                </a:solidFill>
                <a:effectLst/>
                <a:uLnTx/>
                <a:uFillTx/>
                <a:latin typeface="Arial"/>
                <a:ea typeface="Arial"/>
                <a:cs typeface="Arial"/>
                <a:sym typeface="Arial"/>
              </a:rPr>
              <a:t>Instruct the account holder to destroy/dispose of the card.</a:t>
            </a:r>
            <a:endParaRPr kumimoji="0" sz="2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406400" algn="l" defTabSz="914400" rtl="0" eaLnBrk="1" fontAlgn="auto" latinLnBrk="0" hangingPunct="1">
              <a:lnSpc>
                <a:spcPct val="100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dirty="0">
                <a:ln>
                  <a:noFill/>
                </a:ln>
                <a:solidFill>
                  <a:srgbClr val="005087"/>
                </a:solidFill>
                <a:effectLst/>
                <a:uLnTx/>
                <a:uFillTx/>
                <a:latin typeface="Arial"/>
                <a:ea typeface="Arial"/>
                <a:cs typeface="Arial"/>
                <a:sym typeface="Arial"/>
              </a:rPr>
              <a:t>Review the master file/account holder listing to ensure the account is closed.</a:t>
            </a:r>
            <a:endParaRPr kumimoji="0" sz="2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53"/>
          <p:cNvSpPr txBox="1">
            <a:spLocks noGrp="1"/>
          </p:cNvSpPr>
          <p:nvPr>
            <p:ph type="title"/>
          </p:nvPr>
        </p:nvSpPr>
        <p:spPr>
          <a:xfrm>
            <a:off x="1023922" y="614189"/>
            <a:ext cx="7448100" cy="8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5087"/>
              </a:buClr>
              <a:buSzPts val="1400"/>
              <a:buFont typeface="Calibri"/>
              <a:buNone/>
            </a:pPr>
            <a:r>
              <a:rPr lang="en-US" sz="3500" dirty="0">
                <a:solidFill>
                  <a:srgbClr val="005087"/>
                </a:solidFill>
              </a:rPr>
              <a:t>Lost or Stolen Account</a:t>
            </a:r>
            <a:endParaRPr dirty="0"/>
          </a:p>
        </p:txBody>
      </p:sp>
      <p:sp>
        <p:nvSpPr>
          <p:cNvPr id="341" name="Google Shape;341;p53"/>
          <p:cNvSpPr txBox="1"/>
          <p:nvPr/>
        </p:nvSpPr>
        <p:spPr>
          <a:xfrm>
            <a:off x="421877" y="1579861"/>
            <a:ext cx="8407200" cy="3016800"/>
          </a:xfrm>
          <a:prstGeom prst="rect">
            <a:avLst/>
          </a:prstGeom>
          <a:noFill/>
          <a:ln>
            <a:noFill/>
          </a:ln>
        </p:spPr>
        <p:txBody>
          <a:bodyPr spcFirstLastPara="1" wrap="square" lIns="91425" tIns="45700" rIns="91425" bIns="45700" anchor="t" anchorCtr="0">
            <a:spAutoFit/>
          </a:bodyPr>
          <a:lstStyle/>
          <a:p>
            <a:pPr marL="115887" marR="0" lvl="0" indent="0" algn="l" defTabSz="914400" rtl="0" eaLnBrk="1" fontAlgn="auto" latinLnBrk="0" hangingPunct="1">
              <a:lnSpc>
                <a:spcPct val="100000"/>
              </a:lnSpc>
              <a:spcBef>
                <a:spcPts val="0"/>
              </a:spcBef>
              <a:spcAft>
                <a:spcPts val="0"/>
              </a:spcAft>
              <a:buClr>
                <a:srgbClr val="005087"/>
              </a:buClr>
              <a:buSzPts val="3200"/>
              <a:buFont typeface="Arial"/>
              <a:buNone/>
              <a:tabLst/>
              <a:defRPr/>
            </a:pPr>
            <a:r>
              <a:rPr kumimoji="0" lang="en-US" sz="3200" b="0" i="0" u="none" strike="noStrike" kern="0" cap="none" spc="0" normalizeH="0" baseline="0" noProof="0" dirty="0">
                <a:ln>
                  <a:noFill/>
                </a:ln>
                <a:solidFill>
                  <a:srgbClr val="005087"/>
                </a:solidFill>
                <a:effectLst/>
                <a:uLnTx/>
                <a:uFillTx/>
                <a:latin typeface="Arial"/>
                <a:ea typeface="Arial"/>
                <a:cs typeface="Arial"/>
                <a:sym typeface="Arial"/>
              </a:rPr>
              <a:t>Instruct account holders to report a lost/stolen </a:t>
            </a:r>
            <a:r>
              <a:rPr kumimoji="0" lang="en-US" sz="3200" b="0" i="0" u="none" strike="noStrike" kern="0" cap="none" spc="0" normalizeH="0" baseline="0" noProof="0" dirty="0">
                <a:ln>
                  <a:noFill/>
                </a:ln>
                <a:solidFill>
                  <a:srgbClr val="005087"/>
                </a:solidFill>
                <a:effectLst/>
                <a:uLnTx/>
                <a:uFillTx/>
                <a:latin typeface="Arial"/>
                <a:cs typeface="Arial"/>
                <a:sym typeface="Arial"/>
              </a:rPr>
              <a:t>fleet</a:t>
            </a:r>
            <a:r>
              <a:rPr kumimoji="0" lang="en-US" sz="3200" b="0" i="0" u="none" strike="noStrike" kern="0" cap="none" spc="0" normalizeH="0" baseline="0" noProof="0" dirty="0">
                <a:ln>
                  <a:noFill/>
                </a:ln>
                <a:solidFill>
                  <a:srgbClr val="005087"/>
                </a:solidFill>
                <a:effectLst/>
                <a:uLnTx/>
                <a:uFillTx/>
                <a:latin typeface="Arial"/>
                <a:ea typeface="Arial"/>
                <a:cs typeface="Arial"/>
                <a:sym typeface="Arial"/>
              </a:rPr>
              <a:t> account to:</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01637" marR="0" lvl="0" indent="-285750" algn="l" defTabSz="914400" rtl="0" eaLnBrk="1" fontAlgn="auto" latinLnBrk="0" hangingPunct="1">
              <a:lnSpc>
                <a:spcPct val="100000"/>
              </a:lnSpc>
              <a:spcBef>
                <a:spcPts val="1200"/>
              </a:spcBef>
              <a:spcAft>
                <a:spcPts val="0"/>
              </a:spcAft>
              <a:buClr>
                <a:srgbClr val="000000"/>
              </a:buClr>
              <a:buSzPts val="3200"/>
              <a:buFont typeface="Noto Sans"/>
              <a:buChar char="➢"/>
              <a:tabLst/>
              <a:defRPr/>
            </a:pPr>
            <a:r>
              <a:rPr kumimoji="0" lang="en-US" sz="3200" b="0" i="0" u="none" strike="noStrike" kern="0" cap="none" spc="0" normalizeH="0" baseline="0" noProof="0" dirty="0">
                <a:ln>
                  <a:noFill/>
                </a:ln>
                <a:solidFill>
                  <a:srgbClr val="005087"/>
                </a:solidFill>
                <a:effectLst/>
                <a:uLnTx/>
                <a:uFillTx/>
                <a:latin typeface="Arial"/>
                <a:ea typeface="Arial"/>
                <a:cs typeface="Arial"/>
                <a:sym typeface="Arial"/>
              </a:rPr>
              <a:t>Contractor bank.</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01637" marR="0" lvl="0" indent="-285750" algn="l" defTabSz="914400" rtl="0" eaLnBrk="1" fontAlgn="auto" latinLnBrk="0" hangingPunct="1">
              <a:lnSpc>
                <a:spcPct val="100000"/>
              </a:lnSpc>
              <a:spcBef>
                <a:spcPts val="1200"/>
              </a:spcBef>
              <a:spcAft>
                <a:spcPts val="0"/>
              </a:spcAft>
              <a:buClr>
                <a:srgbClr val="000000"/>
              </a:buClr>
              <a:buSzPts val="3200"/>
              <a:buFont typeface="Noto Sans"/>
              <a:buChar char="➢"/>
              <a:tabLst/>
              <a:defRPr/>
            </a:pPr>
            <a:r>
              <a:rPr kumimoji="0" lang="en-US" sz="3200" b="0" i="0" u="none" strike="noStrike" kern="0" cap="none" spc="0" normalizeH="0" baseline="0" noProof="0" dirty="0">
                <a:ln>
                  <a:noFill/>
                </a:ln>
                <a:solidFill>
                  <a:srgbClr val="005087"/>
                </a:solidFill>
                <a:effectLst/>
                <a:uLnTx/>
                <a:uFillTx/>
                <a:latin typeface="Arial"/>
                <a:ea typeface="Arial"/>
                <a:cs typeface="Arial"/>
                <a:sym typeface="Arial"/>
              </a:rPr>
              <a:t>A/OPC</a:t>
            </a:r>
            <a:r>
              <a:rPr kumimoji="0" lang="en-US" sz="3200" b="0" i="0" u="none" strike="noStrike" kern="0" cap="none" spc="0" normalizeH="0" baseline="0" noProof="0" dirty="0">
                <a:ln>
                  <a:noFill/>
                </a:ln>
                <a:solidFill>
                  <a:srgbClr val="005087"/>
                </a:solidFill>
                <a:effectLst/>
                <a:uLnTx/>
                <a:uFillTx/>
                <a:latin typeface="Arial"/>
                <a:cs typeface="Arial"/>
                <a:sym typeface="Arial"/>
              </a:rPr>
              <a:t>.</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01637" marR="0" lvl="0" indent="-285750" algn="l" defTabSz="914400" rtl="0" eaLnBrk="1" fontAlgn="auto" latinLnBrk="0" hangingPunct="1">
              <a:lnSpc>
                <a:spcPct val="100000"/>
              </a:lnSpc>
              <a:spcBef>
                <a:spcPts val="1200"/>
              </a:spcBef>
              <a:spcAft>
                <a:spcPts val="0"/>
              </a:spcAft>
              <a:buClr>
                <a:srgbClr val="000000"/>
              </a:buClr>
              <a:buSzPts val="3200"/>
              <a:buFont typeface="Noto Sans"/>
              <a:buChar char="➢"/>
              <a:tabLst/>
              <a:defRPr/>
            </a:pPr>
            <a:r>
              <a:rPr kumimoji="0" lang="en-US" sz="3200" b="0" i="0" u="none" strike="noStrike" kern="0" cap="none" spc="0" normalizeH="0" baseline="0" noProof="0" dirty="0">
                <a:ln>
                  <a:noFill/>
                </a:ln>
                <a:solidFill>
                  <a:srgbClr val="005087"/>
                </a:solidFill>
                <a:effectLst/>
                <a:uLnTx/>
                <a:uFillTx/>
                <a:latin typeface="Arial"/>
                <a:ea typeface="Arial"/>
                <a:cs typeface="Arial"/>
                <a:sym typeface="Arial"/>
              </a:rPr>
              <a:t>Supervisor.</a:t>
            </a:r>
            <a:endParaRPr kumimoji="0" sz="3200" b="0" i="0" u="none" strike="noStrike" kern="0" cap="none" spc="0" normalizeH="0" baseline="0" noProof="0" dirty="0">
              <a:ln>
                <a:noFill/>
              </a:ln>
              <a:solidFill>
                <a:srgbClr val="005087"/>
              </a:solidFill>
              <a:effectLst/>
              <a:uLnTx/>
              <a:uFillTx/>
              <a:latin typeface="Arial"/>
              <a:ea typeface="Arial"/>
              <a:cs typeface="Arial"/>
              <a:sym typeface="Arial"/>
            </a:endParaRPr>
          </a:p>
        </p:txBody>
      </p:sp>
      <p:pic>
        <p:nvPicPr>
          <p:cNvPr id="342" name="Google Shape;342;p53" descr="This picture shows a person walking away from a wallet left on the ground."/>
          <p:cNvPicPr preferRelativeResize="0"/>
          <p:nvPr/>
        </p:nvPicPr>
        <p:blipFill rotWithShape="1">
          <a:blip r:embed="rId3">
            <a:alphaModFix/>
          </a:blip>
          <a:srcRect/>
          <a:stretch/>
        </p:blipFill>
        <p:spPr>
          <a:xfrm>
            <a:off x="5310967" y="2571750"/>
            <a:ext cx="3457112" cy="23005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4"/>
          <p:cNvSpPr txBox="1">
            <a:spLocks noGrp="1"/>
          </p:cNvSpPr>
          <p:nvPr>
            <p:ph type="title"/>
          </p:nvPr>
        </p:nvSpPr>
        <p:spPr>
          <a:xfrm>
            <a:off x="625452" y="650775"/>
            <a:ext cx="8933400" cy="857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US" sz="3300" dirty="0">
                <a:solidFill>
                  <a:srgbClr val="005087"/>
                </a:solidFill>
              </a:rPr>
              <a:t>Account Holder Roles and Responsibilities</a:t>
            </a:r>
            <a:r>
              <a:rPr lang="en-US" sz="2700" dirty="0">
                <a:solidFill>
                  <a:srgbClr val="005087"/>
                </a:solidFill>
              </a:rPr>
              <a:t> </a:t>
            </a:r>
            <a:endParaRPr sz="2500" dirty="0"/>
          </a:p>
        </p:txBody>
      </p:sp>
      <p:sp>
        <p:nvSpPr>
          <p:cNvPr id="349" name="Google Shape;349;p54"/>
          <p:cNvSpPr txBox="1"/>
          <p:nvPr/>
        </p:nvSpPr>
        <p:spPr>
          <a:xfrm>
            <a:off x="520828" y="1034800"/>
            <a:ext cx="8407200" cy="369327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dirty="0">
              <a:ln>
                <a:noFill/>
              </a:ln>
              <a:solidFill>
                <a:srgbClr val="505050"/>
              </a:solidFill>
              <a:effectLst/>
              <a:uLnTx/>
              <a:uFillTx/>
              <a:latin typeface="Roboto"/>
              <a:ea typeface="Roboto"/>
              <a:cs typeface="Roboto"/>
              <a:sym typeface="Roboto"/>
            </a:endParaRPr>
          </a:p>
          <a:p>
            <a:pPr marL="342900" marR="0" lvl="0" indent="-330200" algn="l" defTabSz="914400" rtl="0" eaLnBrk="1" fontAlgn="auto" latinLnBrk="0" hangingPunct="1">
              <a:lnSpc>
                <a:spcPct val="100000"/>
              </a:lnSpc>
              <a:spcBef>
                <a:spcPts val="0"/>
              </a:spcBef>
              <a:spcAft>
                <a:spcPts val="0"/>
              </a:spcAft>
              <a:buClr>
                <a:srgbClr val="000000"/>
              </a:buClr>
              <a:buSzPts val="3000"/>
              <a:buFont typeface="Noto Sans"/>
              <a:buChar char="➢"/>
              <a:tabLst/>
              <a:defRPr/>
            </a:pPr>
            <a:r>
              <a:rPr kumimoji="0" lang="en-US" sz="3000" b="0" i="0" u="none" strike="noStrike" kern="0" cap="none" spc="0" normalizeH="0" baseline="0" noProof="0" dirty="0">
                <a:ln>
                  <a:noFill/>
                </a:ln>
                <a:solidFill>
                  <a:srgbClr val="005A92"/>
                </a:solidFill>
                <a:effectLst/>
                <a:uLnTx/>
                <a:uFillTx/>
                <a:latin typeface="Arial"/>
                <a:ea typeface="Arial"/>
                <a:cs typeface="Arial"/>
                <a:sym typeface="Arial"/>
              </a:rPr>
              <a:t>Securing the account.</a:t>
            </a:r>
            <a:endParaRPr kumimoji="0" sz="1200" b="0" i="0" u="none" strike="noStrike" kern="0" cap="none" spc="0" normalizeH="0" baseline="0" noProof="0" dirty="0">
              <a:ln>
                <a:noFill/>
              </a:ln>
              <a:solidFill>
                <a:srgbClr val="005A92"/>
              </a:solidFill>
              <a:effectLst/>
              <a:uLnTx/>
              <a:uFillTx/>
              <a:latin typeface="Arial"/>
              <a:ea typeface="Arial"/>
              <a:cs typeface="Arial"/>
              <a:sym typeface="Arial"/>
            </a:endParaRPr>
          </a:p>
          <a:p>
            <a:pPr marL="342900" marR="0" lvl="0" indent="-330200" algn="l" defTabSz="914400" rtl="0" eaLnBrk="1" fontAlgn="auto" latinLnBrk="0" hangingPunct="1">
              <a:lnSpc>
                <a:spcPct val="100000"/>
              </a:lnSpc>
              <a:spcBef>
                <a:spcPts val="0"/>
              </a:spcBef>
              <a:spcAft>
                <a:spcPts val="0"/>
              </a:spcAft>
              <a:buClr>
                <a:srgbClr val="000000"/>
              </a:buClr>
              <a:buSzPts val="3000"/>
              <a:buFont typeface="Noto Sans"/>
              <a:buChar char="➢"/>
              <a:tabLst/>
              <a:defRPr/>
            </a:pPr>
            <a:r>
              <a:rPr kumimoji="0" lang="en-US" sz="3000" b="0" i="0" u="none" strike="noStrike" kern="0" cap="none" spc="0" normalizeH="0" baseline="0" noProof="0" dirty="0">
                <a:ln>
                  <a:noFill/>
                </a:ln>
                <a:solidFill>
                  <a:srgbClr val="005A92"/>
                </a:solidFill>
                <a:effectLst/>
                <a:uLnTx/>
                <a:uFillTx/>
                <a:latin typeface="Arial"/>
                <a:ea typeface="Arial"/>
                <a:cs typeface="Arial"/>
                <a:sym typeface="Arial"/>
              </a:rPr>
              <a:t>Maintaining records.</a:t>
            </a:r>
            <a:endParaRPr kumimoji="0" sz="1200" b="0" i="0" u="none" strike="noStrike" kern="0" cap="none" spc="0" normalizeH="0" baseline="0" noProof="0" dirty="0">
              <a:ln>
                <a:noFill/>
              </a:ln>
              <a:solidFill>
                <a:srgbClr val="005A92"/>
              </a:solidFill>
              <a:effectLst/>
              <a:uLnTx/>
              <a:uFillTx/>
              <a:latin typeface="Arial"/>
              <a:ea typeface="Arial"/>
              <a:cs typeface="Arial"/>
              <a:sym typeface="Arial"/>
            </a:endParaRPr>
          </a:p>
          <a:p>
            <a:pPr marL="342900" marR="0" lvl="0" indent="-330200" algn="l" defTabSz="914400" rtl="0" eaLnBrk="1" fontAlgn="auto" latinLnBrk="0" hangingPunct="1">
              <a:lnSpc>
                <a:spcPct val="100000"/>
              </a:lnSpc>
              <a:spcBef>
                <a:spcPts val="0"/>
              </a:spcBef>
              <a:spcAft>
                <a:spcPts val="0"/>
              </a:spcAft>
              <a:buClr>
                <a:srgbClr val="000000"/>
              </a:buClr>
              <a:buSzPts val="3000"/>
              <a:buFont typeface="Noto Sans"/>
              <a:buChar char="➢"/>
              <a:tabLst/>
              <a:defRPr/>
            </a:pPr>
            <a:r>
              <a:rPr kumimoji="0" lang="en-US" sz="3000" b="0" i="0" u="none" strike="noStrike" kern="0" cap="none" spc="0" normalizeH="0" baseline="0" noProof="0" dirty="0">
                <a:ln>
                  <a:noFill/>
                </a:ln>
                <a:solidFill>
                  <a:srgbClr val="005A92"/>
                </a:solidFill>
                <a:effectLst/>
                <a:uLnTx/>
                <a:uFillTx/>
                <a:latin typeface="Arial"/>
                <a:ea typeface="Arial"/>
                <a:cs typeface="Arial"/>
                <a:sym typeface="Arial"/>
              </a:rPr>
              <a:t>Using the account ethically and appropriately.</a:t>
            </a:r>
          </a:p>
          <a:p>
            <a:pPr marL="342900" marR="0" lvl="0" indent="-330200" algn="l" defTabSz="914400" rtl="0" eaLnBrk="1" fontAlgn="auto" latinLnBrk="0" hangingPunct="1">
              <a:lnSpc>
                <a:spcPct val="100000"/>
              </a:lnSpc>
              <a:spcBef>
                <a:spcPts val="0"/>
              </a:spcBef>
              <a:spcAft>
                <a:spcPts val="0"/>
              </a:spcAft>
              <a:buClr>
                <a:srgbClr val="000000"/>
              </a:buClr>
              <a:buSzPts val="3000"/>
              <a:buFont typeface="Noto Sans"/>
              <a:buChar char="➢"/>
              <a:tabLst/>
              <a:defRPr/>
            </a:pPr>
            <a:r>
              <a:rPr kumimoji="0" lang="en-US" sz="3000" b="0" i="0" u="none" strike="noStrike" kern="0" cap="none" spc="0" normalizeH="0" baseline="0" noProof="0" dirty="0">
                <a:ln>
                  <a:noFill/>
                </a:ln>
                <a:solidFill>
                  <a:srgbClr val="005A92"/>
                </a:solidFill>
                <a:effectLst/>
                <a:uLnTx/>
                <a:uFillTx/>
                <a:latin typeface="Arial"/>
                <a:cs typeface="Arial"/>
                <a:sym typeface="Arial"/>
              </a:rPr>
              <a:t>Understanding agency policy.</a:t>
            </a:r>
            <a:endParaRPr kumimoji="0" lang="en-US" sz="3000" b="0" i="0" u="none" strike="noStrike" kern="0" cap="none" spc="0" normalizeH="0" baseline="0" noProof="0" dirty="0">
              <a:ln>
                <a:noFill/>
              </a:ln>
              <a:solidFill>
                <a:srgbClr val="005A92"/>
              </a:solidFill>
              <a:effectLst/>
              <a:uLnTx/>
              <a:uFillTx/>
              <a:latin typeface="Arial"/>
              <a:ea typeface="Arial"/>
              <a:cs typeface="Arial"/>
              <a:sym typeface="Arial"/>
            </a:endParaRPr>
          </a:p>
          <a:p>
            <a:pPr marL="342900" marR="0" lvl="0" indent="-330200" algn="l" defTabSz="914400" rtl="0" eaLnBrk="1" fontAlgn="auto" latinLnBrk="0" hangingPunct="1">
              <a:lnSpc>
                <a:spcPct val="100000"/>
              </a:lnSpc>
              <a:spcBef>
                <a:spcPts val="0"/>
              </a:spcBef>
              <a:spcAft>
                <a:spcPts val="0"/>
              </a:spcAft>
              <a:buClr>
                <a:srgbClr val="000000"/>
              </a:buClr>
              <a:buSzPts val="3000"/>
              <a:buFont typeface="Arial"/>
              <a:buChar char="➢"/>
              <a:tabLst/>
              <a:defRPr/>
            </a:pPr>
            <a:r>
              <a:rPr kumimoji="0" lang="en-US" sz="3000" b="0" i="0" u="none" strike="noStrike" kern="0" cap="none" spc="0" normalizeH="0" baseline="0" noProof="0" dirty="0">
                <a:ln>
                  <a:noFill/>
                </a:ln>
                <a:solidFill>
                  <a:srgbClr val="005A92"/>
                </a:solidFill>
                <a:effectLst/>
                <a:uLnTx/>
                <a:uFillTx/>
                <a:latin typeface="Arial"/>
                <a:cs typeface="Arial"/>
                <a:sym typeface="Arial"/>
              </a:rPr>
              <a:t>Reporting a lost or stolen account.</a:t>
            </a:r>
          </a:p>
          <a:p>
            <a:pPr marL="342900" marR="0" lvl="0" indent="-330200" algn="l" defTabSz="914400" rtl="0" eaLnBrk="1" fontAlgn="auto" latinLnBrk="0" hangingPunct="1">
              <a:lnSpc>
                <a:spcPct val="100000"/>
              </a:lnSpc>
              <a:spcBef>
                <a:spcPts val="0"/>
              </a:spcBef>
              <a:spcAft>
                <a:spcPts val="0"/>
              </a:spcAft>
              <a:buClr>
                <a:srgbClr val="000000"/>
              </a:buClr>
              <a:buSzPts val="3000"/>
              <a:buFont typeface="Arial"/>
              <a:buChar char="➢"/>
              <a:tabLst/>
              <a:defRPr/>
            </a:pPr>
            <a:r>
              <a:rPr kumimoji="0" lang="en-US" sz="3000" b="0" i="0" u="none" strike="noStrike" kern="0" cap="none" spc="0" normalizeH="0" baseline="0" noProof="0" dirty="0">
                <a:ln>
                  <a:noFill/>
                </a:ln>
                <a:solidFill>
                  <a:srgbClr val="005A92"/>
                </a:solidFill>
                <a:effectLst/>
                <a:uLnTx/>
                <a:uFillTx/>
                <a:latin typeface="Arial"/>
                <a:cs typeface="Arial"/>
                <a:sym typeface="Arial"/>
              </a:rPr>
              <a:t>Monitoring expenses.</a:t>
            </a:r>
          </a:p>
          <a:p>
            <a:pPr marL="342900" marR="0" lvl="0" indent="-330200" algn="l" defTabSz="914400" rtl="0" eaLnBrk="1" fontAlgn="auto" latinLnBrk="0" hangingPunct="1">
              <a:lnSpc>
                <a:spcPct val="100000"/>
              </a:lnSpc>
              <a:spcBef>
                <a:spcPts val="0"/>
              </a:spcBef>
              <a:spcAft>
                <a:spcPts val="0"/>
              </a:spcAft>
              <a:buClr>
                <a:srgbClr val="000000"/>
              </a:buClr>
              <a:buSzPts val="3000"/>
              <a:buFont typeface="Arial"/>
              <a:buChar char="➢"/>
              <a:tabLst/>
              <a:defRPr/>
            </a:pPr>
            <a:r>
              <a:rPr kumimoji="0" lang="en-US" sz="3000" b="0" i="0" u="none" strike="noStrike" kern="0" cap="none" spc="0" normalizeH="0" baseline="0" noProof="0" dirty="0">
                <a:ln>
                  <a:noFill/>
                </a:ln>
                <a:solidFill>
                  <a:srgbClr val="005A92"/>
                </a:solidFill>
                <a:effectLst/>
                <a:uLnTx/>
                <a:uFillTx/>
                <a:latin typeface="Arial"/>
                <a:cs typeface="Arial"/>
                <a:sym typeface="Arial"/>
              </a:rPr>
              <a:t>Disputing transactions.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9"/>
          <p:cNvSpPr txBox="1">
            <a:spLocks noGrp="1"/>
          </p:cNvSpPr>
          <p:nvPr>
            <p:ph type="title"/>
          </p:nvPr>
        </p:nvSpPr>
        <p:spPr>
          <a:xfrm>
            <a:off x="457200" y="1953122"/>
            <a:ext cx="8229600" cy="993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dirty="0">
                <a:solidFill>
                  <a:srgbClr val="005A92"/>
                </a:solidFill>
              </a:rPr>
              <a:t>Overview</a:t>
            </a:r>
            <a:endParaRPr sz="4800" dirty="0">
              <a:solidFill>
                <a:srgbClr val="005A9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5"/>
          <p:cNvSpPr txBox="1">
            <a:spLocks noGrp="1"/>
          </p:cNvSpPr>
          <p:nvPr>
            <p:ph type="title"/>
          </p:nvPr>
        </p:nvSpPr>
        <p:spPr>
          <a:xfrm>
            <a:off x="925071" y="613322"/>
            <a:ext cx="6573300" cy="696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US" sz="3600" dirty="0">
                <a:solidFill>
                  <a:srgbClr val="005087"/>
                </a:solidFill>
              </a:rPr>
              <a:t>AO Roles and Responsibilities </a:t>
            </a:r>
            <a:endParaRPr dirty="0"/>
          </a:p>
        </p:txBody>
      </p:sp>
      <p:sp>
        <p:nvSpPr>
          <p:cNvPr id="356" name="Google Shape;356;p55"/>
          <p:cNvSpPr txBox="1"/>
          <p:nvPr/>
        </p:nvSpPr>
        <p:spPr>
          <a:xfrm>
            <a:off x="542170" y="997222"/>
            <a:ext cx="8407200" cy="29862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005087"/>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3200"/>
              <a:buFont typeface="Noto Sans"/>
              <a:buChar char="➢"/>
              <a:tabLst/>
              <a:defRPr/>
            </a:pPr>
            <a:r>
              <a:rPr kumimoji="0" lang="en-US" sz="3200" b="0" i="0" u="none" strike="noStrike" kern="0" cap="none" spc="0" normalizeH="0" baseline="0" noProof="0" dirty="0">
                <a:ln>
                  <a:noFill/>
                </a:ln>
                <a:solidFill>
                  <a:srgbClr val="005A92"/>
                </a:solidFill>
                <a:effectLst/>
                <a:uLnTx/>
                <a:uFillTx/>
                <a:latin typeface="Arial"/>
                <a:ea typeface="Arial"/>
                <a:cs typeface="Arial"/>
                <a:sym typeface="Arial"/>
              </a:rPr>
              <a:t>Ensuring account is used properly</a:t>
            </a:r>
            <a:r>
              <a:rPr kumimoji="0" lang="en-US" sz="3200" b="0" i="0" u="none" strike="noStrike" kern="0" cap="none" spc="0" normalizeH="0" baseline="0" noProof="0" dirty="0">
                <a:ln>
                  <a:noFill/>
                </a:ln>
                <a:solidFill>
                  <a:srgbClr val="005A92"/>
                </a:solidFill>
                <a:effectLst/>
                <a:uLnTx/>
                <a:uFillTx/>
                <a:latin typeface="Arial"/>
                <a:cs typeface="Arial"/>
                <a:sym typeface="Arial"/>
              </a:rPr>
              <a:t>.</a:t>
            </a:r>
            <a:endParaRPr kumimoji="0" sz="1400" b="0" i="0" u="none" strike="noStrike" kern="0" cap="none" spc="0" normalizeH="0" baseline="0" noProof="0" dirty="0">
              <a:ln>
                <a:noFill/>
              </a:ln>
              <a:solidFill>
                <a:srgbClr val="005A92"/>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3200"/>
              <a:buFont typeface="Noto Sans"/>
              <a:buChar char="➢"/>
              <a:tabLst/>
              <a:defRPr/>
            </a:pPr>
            <a:r>
              <a:rPr kumimoji="0" lang="en-US" sz="3200" b="0" i="0" u="none" strike="noStrike" kern="0" cap="none" spc="0" normalizeH="0" baseline="0" noProof="0" dirty="0">
                <a:ln>
                  <a:noFill/>
                </a:ln>
                <a:solidFill>
                  <a:srgbClr val="005A92"/>
                </a:solidFill>
                <a:effectLst/>
                <a:uLnTx/>
                <a:uFillTx/>
                <a:latin typeface="Arial"/>
                <a:ea typeface="Arial"/>
                <a:cs typeface="Arial"/>
                <a:sym typeface="Arial"/>
              </a:rPr>
              <a:t>Authorizing account holder purchase</a:t>
            </a:r>
            <a:r>
              <a:rPr kumimoji="0" lang="en-US" sz="3200" b="0" i="0" u="none" strike="noStrike" kern="0" cap="none" spc="0" normalizeH="0" baseline="0" noProof="0" dirty="0">
                <a:ln>
                  <a:noFill/>
                </a:ln>
                <a:solidFill>
                  <a:srgbClr val="005A92"/>
                </a:solidFill>
                <a:effectLst/>
                <a:uLnTx/>
                <a:uFillTx/>
                <a:latin typeface="Arial"/>
                <a:cs typeface="Arial"/>
                <a:sym typeface="Arial"/>
              </a:rPr>
              <a:t>s.</a:t>
            </a:r>
            <a:endParaRPr kumimoji="0" sz="3200" b="0" i="0" u="none" strike="noStrike" kern="0" cap="none" spc="0" normalizeH="0" baseline="0" noProof="0" dirty="0">
              <a:ln>
                <a:noFill/>
              </a:ln>
              <a:solidFill>
                <a:srgbClr val="005A92"/>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3200"/>
              <a:buFont typeface="Noto Sans"/>
              <a:buChar char="➢"/>
              <a:tabLst/>
              <a:defRPr/>
            </a:pPr>
            <a:r>
              <a:rPr kumimoji="0" lang="en-US" sz="3200" b="0" i="0" u="none" strike="noStrike" kern="0" cap="none" spc="0" normalizeH="0" baseline="0" noProof="0" dirty="0">
                <a:ln>
                  <a:noFill/>
                </a:ln>
                <a:solidFill>
                  <a:srgbClr val="005A92"/>
                </a:solidFill>
                <a:effectLst/>
                <a:uLnTx/>
                <a:uFillTx/>
                <a:latin typeface="Arial"/>
                <a:ea typeface="Arial"/>
                <a:cs typeface="Arial"/>
                <a:sym typeface="Arial"/>
              </a:rPr>
              <a:t>Ensuring that the statements are reconciled and submitted to the Designated Billing Office (DBO). </a:t>
            </a:r>
            <a:endParaRPr kumimoji="0" sz="3200" b="0" i="0" u="none" strike="noStrike" kern="0" cap="none" spc="0" normalizeH="0" baseline="0" noProof="0" dirty="0">
              <a:ln>
                <a:noFill/>
              </a:ln>
              <a:solidFill>
                <a:srgbClr val="005A92"/>
              </a:solidFill>
              <a:effectLst/>
              <a:uLnTx/>
              <a:uFillTx/>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6"/>
          <p:cNvSpPr txBox="1">
            <a:spLocks noGrp="1"/>
          </p:cNvSpPr>
          <p:nvPr>
            <p:ph type="title"/>
          </p:nvPr>
        </p:nvSpPr>
        <p:spPr>
          <a:xfrm>
            <a:off x="987048" y="607177"/>
            <a:ext cx="6711900" cy="774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US" sz="3600" dirty="0">
                <a:solidFill>
                  <a:srgbClr val="005087"/>
                </a:solidFill>
              </a:rPr>
              <a:t>DBO Roles and Responsibilities </a:t>
            </a:r>
            <a:endParaRPr dirty="0"/>
          </a:p>
        </p:txBody>
      </p:sp>
      <p:sp>
        <p:nvSpPr>
          <p:cNvPr id="363" name="Google Shape;363;p56"/>
          <p:cNvSpPr txBox="1"/>
          <p:nvPr/>
        </p:nvSpPr>
        <p:spPr>
          <a:xfrm>
            <a:off x="538264" y="997222"/>
            <a:ext cx="8407200" cy="22164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005087"/>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3200"/>
              <a:buFont typeface="Noto Sans"/>
              <a:buChar char="➢"/>
              <a:tabLst/>
              <a:defRPr/>
            </a:pPr>
            <a:r>
              <a:rPr kumimoji="0" lang="en-US" sz="3200" b="0" i="0" u="none" strike="noStrike" kern="0" cap="none" spc="0" normalizeH="0" baseline="0" noProof="0" dirty="0">
                <a:ln>
                  <a:noFill/>
                </a:ln>
                <a:solidFill>
                  <a:srgbClr val="005A92"/>
                </a:solidFill>
                <a:effectLst/>
                <a:uLnTx/>
                <a:uFillTx/>
                <a:latin typeface="Arial"/>
                <a:ea typeface="Arial"/>
                <a:cs typeface="Arial"/>
                <a:sym typeface="Arial"/>
              </a:rPr>
              <a:t>Reconciling invoices</a:t>
            </a:r>
            <a:r>
              <a:rPr kumimoji="0" lang="en-US" sz="3200" b="0" i="0" u="none" strike="noStrike" kern="0" cap="none" spc="0" normalizeH="0" baseline="0" noProof="0" dirty="0">
                <a:ln>
                  <a:noFill/>
                </a:ln>
                <a:solidFill>
                  <a:srgbClr val="005A92"/>
                </a:solidFill>
                <a:effectLst/>
                <a:uLnTx/>
                <a:uFillTx/>
                <a:latin typeface="Arial"/>
                <a:cs typeface="Arial"/>
                <a:sym typeface="Arial"/>
              </a:rPr>
              <a:t>.</a:t>
            </a:r>
            <a:endParaRPr kumimoji="0" sz="3200" b="0" i="0" u="none" strike="noStrike" kern="0" cap="none" spc="0" normalizeH="0" baseline="0" noProof="0" dirty="0">
              <a:ln>
                <a:noFill/>
              </a:ln>
              <a:solidFill>
                <a:srgbClr val="005A92"/>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3200"/>
              <a:buFont typeface="Noto Sans"/>
              <a:buChar char="➢"/>
              <a:tabLst/>
              <a:defRPr/>
            </a:pPr>
            <a:r>
              <a:rPr kumimoji="0" lang="en-US" sz="3200" b="0" i="0" u="none" strike="noStrike" kern="0" cap="none" spc="0" normalizeH="0" baseline="0" noProof="0" dirty="0">
                <a:ln>
                  <a:noFill/>
                </a:ln>
                <a:solidFill>
                  <a:srgbClr val="005A92"/>
                </a:solidFill>
                <a:effectLst/>
                <a:uLnTx/>
                <a:uFillTx/>
                <a:latin typeface="Arial"/>
                <a:ea typeface="Arial"/>
                <a:cs typeface="Arial"/>
                <a:sym typeface="Arial"/>
              </a:rPr>
              <a:t>Providing timely payment to the </a:t>
            </a:r>
            <a:r>
              <a:rPr kumimoji="0" lang="en-US" sz="3200" b="0" i="0" u="none" strike="noStrike" kern="0" cap="none" spc="0" normalizeH="0" baseline="0" noProof="0" dirty="0">
                <a:ln>
                  <a:noFill/>
                </a:ln>
                <a:solidFill>
                  <a:srgbClr val="005A92"/>
                </a:solidFill>
                <a:effectLst/>
                <a:uLnTx/>
                <a:uFillTx/>
                <a:latin typeface="Arial"/>
                <a:cs typeface="Arial"/>
                <a:sym typeface="Arial"/>
              </a:rPr>
              <a:t>contractor bank</a:t>
            </a:r>
            <a:r>
              <a:rPr kumimoji="0" lang="en-US" sz="3200" b="0" i="0" u="none" strike="noStrike" kern="0" cap="none" spc="0" normalizeH="0" baseline="0" noProof="0" dirty="0">
                <a:ln>
                  <a:noFill/>
                </a:ln>
                <a:solidFill>
                  <a:srgbClr val="005A92"/>
                </a:solidFill>
                <a:effectLst/>
                <a:uLnTx/>
                <a:uFillTx/>
                <a:latin typeface="Arial"/>
                <a:ea typeface="Arial"/>
                <a:cs typeface="Arial"/>
                <a:sym typeface="Arial"/>
              </a:rPr>
              <a:t>.</a:t>
            </a:r>
            <a:endParaRPr kumimoji="0" sz="3200" b="0" i="0" u="none" strike="noStrike" kern="0" cap="none" spc="0" normalizeH="0" baseline="0" noProof="0" dirty="0">
              <a:ln>
                <a:noFill/>
              </a:ln>
              <a:solidFill>
                <a:srgbClr val="005A92"/>
              </a:solidFill>
              <a:effectLst/>
              <a:uLnTx/>
              <a:uFillTx/>
              <a:latin typeface="Arial"/>
              <a:ea typeface="Arial"/>
              <a:cs typeface="Arial"/>
              <a:sym typeface="Arial"/>
            </a:endParaRPr>
          </a:p>
          <a:p>
            <a:pPr marL="342900" marR="0" lvl="0" indent="-139700" algn="l" defTabSz="914400" rtl="0" eaLnBrk="1" fontAlgn="auto" latinLnBrk="0" hangingPunct="1">
              <a:lnSpc>
                <a:spcPct val="100000"/>
              </a:lnSpc>
              <a:spcBef>
                <a:spcPts val="0"/>
              </a:spcBef>
              <a:spcAft>
                <a:spcPts val="0"/>
              </a:spcAft>
              <a:buClr>
                <a:srgbClr val="000000"/>
              </a:buClr>
              <a:buSzPts val="3200"/>
              <a:buFont typeface="Noto Sans"/>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57"/>
          <p:cNvSpPr txBox="1">
            <a:spLocks noGrp="1"/>
          </p:cNvSpPr>
          <p:nvPr>
            <p:ph type="title"/>
          </p:nvPr>
        </p:nvSpPr>
        <p:spPr>
          <a:xfrm>
            <a:off x="998916" y="614961"/>
            <a:ext cx="6711900" cy="942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US" sz="3600" dirty="0">
                <a:solidFill>
                  <a:srgbClr val="005087"/>
                </a:solidFill>
              </a:rPr>
              <a:t>TDO Roles and Responsibilities </a:t>
            </a:r>
            <a:endParaRPr dirty="0"/>
          </a:p>
        </p:txBody>
      </p:sp>
      <p:sp>
        <p:nvSpPr>
          <p:cNvPr id="370" name="Google Shape;370;p57"/>
          <p:cNvSpPr txBox="1"/>
          <p:nvPr/>
        </p:nvSpPr>
        <p:spPr>
          <a:xfrm>
            <a:off x="542170" y="997222"/>
            <a:ext cx="8407200" cy="200050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005087"/>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3200"/>
              <a:buFont typeface="Noto Sans"/>
              <a:buChar char="➢"/>
              <a:tabLst/>
              <a:defRPr/>
            </a:pPr>
            <a:r>
              <a:rPr kumimoji="0" lang="en-US" sz="3200" b="0" i="0" u="none" strike="noStrike" kern="0" cap="none" spc="0" normalizeH="0" baseline="0" noProof="0" dirty="0">
                <a:ln>
                  <a:noFill/>
                </a:ln>
                <a:solidFill>
                  <a:srgbClr val="005A92"/>
                </a:solidFill>
                <a:effectLst/>
                <a:uLnTx/>
                <a:uFillTx/>
                <a:latin typeface="Arial"/>
                <a:ea typeface="Arial"/>
                <a:cs typeface="Arial"/>
                <a:sym typeface="Arial"/>
              </a:rPr>
              <a:t>Assisting the agency/organization and the </a:t>
            </a:r>
            <a:r>
              <a:rPr kumimoji="0" lang="en-US" sz="3200" b="0" i="0" u="none" strike="noStrike" kern="0" cap="none" spc="0" normalizeH="0" baseline="0" noProof="0" dirty="0">
                <a:ln>
                  <a:noFill/>
                </a:ln>
                <a:solidFill>
                  <a:srgbClr val="005A92"/>
                </a:solidFill>
                <a:effectLst/>
                <a:uLnTx/>
                <a:uFillTx/>
                <a:latin typeface="Arial"/>
                <a:cs typeface="Arial"/>
                <a:sym typeface="Arial"/>
              </a:rPr>
              <a:t>contractor bank</a:t>
            </a:r>
            <a:r>
              <a:rPr kumimoji="0" lang="en-US" sz="3200" b="0" i="0" u="none" strike="noStrike" kern="0" cap="none" spc="0" normalizeH="0" baseline="0" noProof="0" dirty="0">
                <a:ln>
                  <a:noFill/>
                </a:ln>
                <a:solidFill>
                  <a:srgbClr val="005A92"/>
                </a:solidFill>
                <a:effectLst/>
                <a:uLnTx/>
                <a:uFillTx/>
                <a:latin typeface="Arial"/>
                <a:ea typeface="Arial"/>
                <a:cs typeface="Arial"/>
                <a:sym typeface="Arial"/>
              </a:rPr>
              <a:t> in tracking and resolving disputed transactions.</a:t>
            </a:r>
            <a:endParaRPr kumimoji="0" sz="1400" b="0" i="0" u="none" strike="noStrike" kern="0" cap="none" spc="0" normalizeH="0" baseline="0" noProof="0" dirty="0">
              <a:ln>
                <a:noFill/>
              </a:ln>
              <a:solidFill>
                <a:srgbClr val="005A92"/>
              </a:solidFill>
              <a:effectLst/>
              <a:uLnTx/>
              <a:uFillTx/>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58"/>
          <p:cNvSpPr txBox="1">
            <a:spLocks noGrp="1"/>
          </p:cNvSpPr>
          <p:nvPr>
            <p:ph type="title"/>
          </p:nvPr>
        </p:nvSpPr>
        <p:spPr>
          <a:xfrm>
            <a:off x="911526" y="650095"/>
            <a:ext cx="4023361" cy="94314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5087"/>
              </a:buClr>
              <a:buSzPts val="3600"/>
              <a:buFont typeface="Arial"/>
              <a:buNone/>
            </a:pPr>
            <a:r>
              <a:rPr lang="en-US" sz="3600" b="0" i="0" u="none" strike="noStrike" cap="none" dirty="0">
                <a:solidFill>
                  <a:srgbClr val="005087"/>
                </a:solidFill>
                <a:latin typeface="Arial"/>
                <a:ea typeface="Arial"/>
                <a:cs typeface="Arial"/>
                <a:sym typeface="Arial"/>
              </a:rPr>
              <a:t>Banks and Brands</a:t>
            </a:r>
            <a:endParaRPr sz="1400" b="0" i="0" u="none" strike="noStrike" cap="none" dirty="0">
              <a:solidFill>
                <a:srgbClr val="000000"/>
              </a:solidFill>
              <a:latin typeface="Arial"/>
              <a:ea typeface="Arial"/>
              <a:cs typeface="Arial"/>
              <a:sym typeface="Arial"/>
            </a:endParaRPr>
          </a:p>
        </p:txBody>
      </p:sp>
      <p:grpSp>
        <p:nvGrpSpPr>
          <p:cNvPr id="377" name="Google Shape;377;p58" descr="This shows GSA SmartPay account service providers."/>
          <p:cNvGrpSpPr/>
          <p:nvPr/>
        </p:nvGrpSpPr>
        <p:grpSpPr>
          <a:xfrm>
            <a:off x="605701" y="1593237"/>
            <a:ext cx="8290565" cy="2755330"/>
            <a:chOff x="738137" y="3978558"/>
            <a:chExt cx="8229605" cy="1907177"/>
          </a:xfrm>
        </p:grpSpPr>
        <p:sp>
          <p:nvSpPr>
            <p:cNvPr id="378" name="Google Shape;378;p58"/>
            <p:cNvSpPr/>
            <p:nvPr/>
          </p:nvSpPr>
          <p:spPr>
            <a:xfrm>
              <a:off x="738137" y="3978558"/>
              <a:ext cx="8229600" cy="2769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1" i="0" u="none" strike="noStrike" kern="0" cap="none" spc="0" normalizeH="0" baseline="0" noProof="0" dirty="0">
                  <a:ln>
                    <a:noFill/>
                  </a:ln>
                  <a:solidFill>
                    <a:srgbClr val="FFFFFF"/>
                  </a:solidFill>
                  <a:effectLst/>
                  <a:uLnTx/>
                  <a:uFillTx/>
                  <a:latin typeface="Arial"/>
                  <a:cs typeface="Arial"/>
                  <a:sym typeface="Arial"/>
                </a:rPr>
                <a:t>GSA SmartPay Account Service Providers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79" name="Google Shape;379;p58"/>
            <p:cNvSpPr/>
            <p:nvPr/>
          </p:nvSpPr>
          <p:spPr>
            <a:xfrm>
              <a:off x="738146" y="4422635"/>
              <a:ext cx="4114800" cy="1463100"/>
            </a:xfrm>
            <a:prstGeom prst="rect">
              <a:avLst/>
            </a:prstGeom>
            <a:solidFill>
              <a:srgbClr val="002060"/>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Arial"/>
                <a:buNone/>
                <a:tabLst/>
                <a:defRPr/>
              </a:pPr>
              <a:r>
                <a:rPr kumimoji="0" lang="en-US" sz="2400" b="1" i="0" u="none" strike="noStrike" kern="0" cap="none" spc="0" normalizeH="0" baseline="0" noProof="0" dirty="0">
                  <a:ln>
                    <a:noFill/>
                  </a:ln>
                  <a:solidFill>
                    <a:srgbClr val="FFFFFF"/>
                  </a:solidFill>
                  <a:effectLst/>
                  <a:uLnTx/>
                  <a:uFillTx/>
                  <a:latin typeface="Arial"/>
                  <a:cs typeface="Arial"/>
                  <a:sym typeface="Arial"/>
                </a:rPr>
                <a:t>Citibank</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1200"/>
                </a:spcBef>
                <a:spcAft>
                  <a:spcPts val="0"/>
                </a:spcAft>
                <a:buClr>
                  <a:srgbClr val="FFFFFF"/>
                </a:buClr>
                <a:buSzPts val="2400"/>
                <a:buFont typeface="Arial"/>
                <a:buChar char="•"/>
                <a:tabLst/>
                <a:defRPr/>
              </a:pPr>
              <a:r>
                <a:rPr kumimoji="0" lang="en-US" sz="2400" b="0" i="0" u="none" strike="noStrike" kern="0" cap="none" spc="0" normalizeH="0" baseline="0" noProof="0" dirty="0">
                  <a:ln>
                    <a:noFill/>
                  </a:ln>
                  <a:solidFill>
                    <a:srgbClr val="FFFFFF"/>
                  </a:solidFill>
                  <a:effectLst/>
                  <a:uLnTx/>
                  <a:uFillTx/>
                  <a:latin typeface="Arial"/>
                  <a:cs typeface="Arial"/>
                  <a:sym typeface="Arial"/>
                </a:rPr>
                <a:t>Mastercard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FFFFFF"/>
                </a:buClr>
                <a:buSzPts val="2400"/>
                <a:buFont typeface="Arial"/>
                <a:buChar char="•"/>
                <a:tabLst/>
                <a:defRPr/>
              </a:pPr>
              <a:r>
                <a:rPr kumimoji="0" lang="en-US" sz="2400" b="0" i="0" u="none" strike="noStrike" kern="0" cap="none" spc="0" normalizeH="0" baseline="0" noProof="0" dirty="0">
                  <a:ln>
                    <a:noFill/>
                  </a:ln>
                  <a:solidFill>
                    <a:srgbClr val="FFFFFF"/>
                  </a:solidFill>
                  <a:effectLst/>
                  <a:uLnTx/>
                  <a:uFillTx/>
                  <a:latin typeface="Arial"/>
                  <a:cs typeface="Arial"/>
                  <a:sym typeface="Arial"/>
                </a:rPr>
                <a:t>Visa</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FFFFFF"/>
                </a:buClr>
                <a:buSzPts val="2400"/>
                <a:buFont typeface="Arial"/>
                <a:buChar char="•"/>
                <a:tabLst/>
                <a:defRPr/>
              </a:pPr>
              <a:r>
                <a:rPr kumimoji="0" lang="en-US" sz="2400" b="0" i="0" u="none" strike="noStrike" kern="0" cap="none" spc="0" normalizeH="0" baseline="0" noProof="0" dirty="0">
                  <a:ln>
                    <a:noFill/>
                  </a:ln>
                  <a:solidFill>
                    <a:srgbClr val="FFFFFF"/>
                  </a:solidFill>
                  <a:effectLst/>
                  <a:uLnTx/>
                  <a:uFillTx/>
                  <a:latin typeface="Arial"/>
                  <a:cs typeface="Arial"/>
                  <a:sym typeface="Arial"/>
                </a:rPr>
                <a:t>WEX (Fleet)</a:t>
              </a:r>
              <a:endParaRPr kumimoji="0" sz="2400" b="0" i="0" u="none" strike="noStrike" kern="0" cap="none" spc="0" normalizeH="0" baseline="0" noProof="0" dirty="0">
                <a:ln>
                  <a:noFill/>
                </a:ln>
                <a:solidFill>
                  <a:srgbClr val="FFFFFF"/>
                </a:solidFill>
                <a:effectLst/>
                <a:uLnTx/>
                <a:uFillTx/>
                <a:latin typeface="Arial"/>
                <a:cs typeface="Arial"/>
                <a:sym typeface="Arial"/>
              </a:endParaRPr>
            </a:p>
          </p:txBody>
        </p:sp>
        <p:sp>
          <p:nvSpPr>
            <p:cNvPr id="380" name="Google Shape;380;p58"/>
            <p:cNvSpPr/>
            <p:nvPr/>
          </p:nvSpPr>
          <p:spPr>
            <a:xfrm>
              <a:off x="4852942" y="4422631"/>
              <a:ext cx="4114800" cy="1463100"/>
            </a:xfrm>
            <a:prstGeom prst="rect">
              <a:avLst/>
            </a:prstGeom>
            <a:solidFill>
              <a:srgbClr val="0070C0"/>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Arial"/>
                <a:buNone/>
                <a:tabLst/>
                <a:defRPr/>
              </a:pPr>
              <a:r>
                <a:rPr kumimoji="0" lang="en-US" sz="2400" b="1" i="0" u="none" strike="noStrike" kern="0" cap="none" spc="0" normalizeH="0" baseline="0" noProof="0" dirty="0">
                  <a:ln>
                    <a:noFill/>
                  </a:ln>
                  <a:solidFill>
                    <a:srgbClr val="FFFFFF"/>
                  </a:solidFill>
                  <a:effectLst/>
                  <a:uLnTx/>
                  <a:uFillTx/>
                  <a:latin typeface="Arial"/>
                  <a:cs typeface="Arial"/>
                  <a:sym typeface="Arial"/>
                </a:rPr>
                <a:t>U.S. Bank</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1200"/>
                </a:spcBef>
                <a:spcAft>
                  <a:spcPts val="0"/>
                </a:spcAft>
                <a:buClr>
                  <a:srgbClr val="FFFFFF"/>
                </a:buClr>
                <a:buSzPts val="2400"/>
                <a:buFont typeface="Arial"/>
                <a:buChar char="•"/>
                <a:tabLst/>
                <a:defRPr/>
              </a:pPr>
              <a:r>
                <a:rPr kumimoji="0" lang="en-US" sz="2400" b="0" i="0" u="none" strike="noStrike" kern="0" cap="none" spc="0" normalizeH="0" baseline="0" noProof="0" dirty="0">
                  <a:ln>
                    <a:noFill/>
                  </a:ln>
                  <a:solidFill>
                    <a:srgbClr val="FFFFFF"/>
                  </a:solidFill>
                  <a:effectLst/>
                  <a:uLnTx/>
                  <a:uFillTx/>
                  <a:latin typeface="Arial"/>
                  <a:cs typeface="Arial"/>
                  <a:sym typeface="Arial"/>
                </a:rPr>
                <a:t>Mastercard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FFFFFF"/>
                </a:buClr>
                <a:buSzPts val="2400"/>
                <a:buFont typeface="Arial"/>
                <a:buChar char="•"/>
                <a:tabLst/>
                <a:defRPr/>
              </a:pPr>
              <a:r>
                <a:rPr kumimoji="0" lang="en-US" sz="2400" b="0" i="0" u="none" strike="noStrike" kern="0" cap="none" spc="0" normalizeH="0" baseline="0" noProof="0" dirty="0">
                  <a:ln>
                    <a:noFill/>
                  </a:ln>
                  <a:solidFill>
                    <a:srgbClr val="FFFFFF"/>
                  </a:solidFill>
                  <a:effectLst/>
                  <a:uLnTx/>
                  <a:uFillTx/>
                  <a:latin typeface="Arial"/>
                  <a:cs typeface="Arial"/>
                  <a:sym typeface="Arial"/>
                </a:rPr>
                <a:t>Visa</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FFFFFF"/>
                </a:buClr>
                <a:buSzPts val="2400"/>
                <a:buFont typeface="Arial"/>
                <a:buChar char="•"/>
                <a:tabLst/>
                <a:defRPr/>
              </a:pPr>
              <a:r>
                <a:rPr kumimoji="0" lang="en-US" sz="2400" b="0" i="0" u="none" strike="noStrike" kern="0" cap="none" spc="0" normalizeH="0" baseline="0" noProof="0" dirty="0">
                  <a:ln>
                    <a:noFill/>
                  </a:ln>
                  <a:solidFill>
                    <a:srgbClr val="FFFFFF"/>
                  </a:solidFill>
                  <a:effectLst/>
                  <a:uLnTx/>
                  <a:uFillTx/>
                  <a:latin typeface="Arial"/>
                  <a:cs typeface="Arial"/>
                  <a:sym typeface="Arial"/>
                </a:rPr>
                <a:t>Voyager (Fleet)</a:t>
              </a:r>
              <a:endParaRPr kumimoji="0" sz="2400" b="0" i="0" u="none" strike="noStrike" kern="0" cap="none" spc="0" normalizeH="0" baseline="0" noProof="0" dirty="0">
                <a:ln>
                  <a:noFill/>
                </a:ln>
                <a:solidFill>
                  <a:srgbClr val="FFFFFF"/>
                </a:solidFill>
                <a:effectLst/>
                <a:uLnTx/>
                <a:uFillTx/>
                <a:latin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9"/>
          <p:cNvSpPr txBox="1">
            <a:spLocks noGrp="1"/>
          </p:cNvSpPr>
          <p:nvPr>
            <p:ph type="title"/>
          </p:nvPr>
        </p:nvSpPr>
        <p:spPr>
          <a:xfrm>
            <a:off x="886880" y="617228"/>
            <a:ext cx="6981600" cy="571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US" sz="3600" dirty="0">
                <a:solidFill>
                  <a:srgbClr val="005087"/>
                </a:solidFill>
                <a:latin typeface="Arial"/>
                <a:ea typeface="Arial"/>
                <a:cs typeface="Arial"/>
                <a:sym typeface="Arial"/>
              </a:rPr>
              <a:t>Bank Roles and Responsibilities</a:t>
            </a:r>
            <a:endParaRPr dirty="0"/>
          </a:p>
        </p:txBody>
      </p:sp>
      <p:sp>
        <p:nvSpPr>
          <p:cNvPr id="387" name="Google Shape;387;p59"/>
          <p:cNvSpPr txBox="1"/>
          <p:nvPr/>
        </p:nvSpPr>
        <p:spPr>
          <a:xfrm>
            <a:off x="475539" y="1377950"/>
            <a:ext cx="8407200" cy="3170058"/>
          </a:xfrm>
          <a:prstGeom prst="rect">
            <a:avLst/>
          </a:prstGeom>
          <a:noFill/>
          <a:ln>
            <a:noFill/>
          </a:ln>
        </p:spPr>
        <p:txBody>
          <a:bodyPr spcFirstLastPara="1" wrap="square" lIns="91425" tIns="45700" rIns="91425" bIns="45700" anchor="t" anchorCtr="0">
            <a:spAutoFit/>
          </a:bodyPr>
          <a:lstStyle/>
          <a:p>
            <a:pPr marL="342900" marR="0" lvl="0" indent="-349250" algn="l" defTabSz="914400" rtl="0" eaLnBrk="1" fontAlgn="auto" latinLnBrk="0" hangingPunct="1">
              <a:lnSpc>
                <a:spcPct val="100000"/>
              </a:lnSpc>
              <a:spcBef>
                <a:spcPts val="0"/>
              </a:spcBef>
              <a:spcAft>
                <a:spcPts val="0"/>
              </a:spcAft>
              <a:buClr>
                <a:srgbClr val="000000"/>
              </a:buClr>
              <a:buSzPts val="2500"/>
              <a:buFont typeface="Noto Sans"/>
              <a:buChar char="➢"/>
              <a:tabLst/>
              <a:defRPr/>
            </a:pPr>
            <a:r>
              <a:rPr kumimoji="0" lang="en-US" sz="2500" b="0" i="0" u="none" strike="noStrike" kern="0" cap="none" spc="0" normalizeH="0" baseline="0" noProof="0" dirty="0">
                <a:ln>
                  <a:noFill/>
                </a:ln>
                <a:solidFill>
                  <a:srgbClr val="005A92"/>
                </a:solidFill>
                <a:effectLst/>
                <a:uLnTx/>
                <a:uFillTx/>
                <a:latin typeface="Arial"/>
                <a:ea typeface="Arial"/>
                <a:cs typeface="Arial"/>
                <a:sym typeface="Arial"/>
              </a:rPr>
              <a:t>Paying merchants for account transactions</a:t>
            </a:r>
            <a:r>
              <a:rPr kumimoji="0" lang="en-US" sz="2500" b="0" i="0" u="none" strike="noStrike" kern="0" cap="none" spc="0" normalizeH="0" baseline="0" noProof="0" dirty="0">
                <a:ln>
                  <a:noFill/>
                </a:ln>
                <a:solidFill>
                  <a:srgbClr val="005A92"/>
                </a:solidFill>
                <a:effectLst/>
                <a:uLnTx/>
                <a:uFillTx/>
                <a:latin typeface="Arial"/>
                <a:cs typeface="Arial"/>
                <a:sym typeface="Arial"/>
              </a:rPr>
              <a:t>.</a:t>
            </a:r>
            <a:endParaRPr kumimoji="0" sz="1500" b="0" i="0" u="none" strike="noStrike" kern="0" cap="none" spc="0" normalizeH="0" baseline="0" noProof="0" dirty="0">
              <a:ln>
                <a:noFill/>
              </a:ln>
              <a:solidFill>
                <a:srgbClr val="005A92"/>
              </a:solidFill>
              <a:effectLst/>
              <a:uLnTx/>
              <a:uFillTx/>
              <a:latin typeface="Arial"/>
              <a:ea typeface="Arial"/>
              <a:cs typeface="Arial"/>
              <a:sym typeface="Arial"/>
            </a:endParaRPr>
          </a:p>
          <a:p>
            <a:pPr marL="342900" marR="0" lvl="0" indent="-349250" algn="l" defTabSz="914400" rtl="0" eaLnBrk="1" fontAlgn="auto" latinLnBrk="0" hangingPunct="1">
              <a:lnSpc>
                <a:spcPct val="100000"/>
              </a:lnSpc>
              <a:spcBef>
                <a:spcPts val="0"/>
              </a:spcBef>
              <a:spcAft>
                <a:spcPts val="0"/>
              </a:spcAft>
              <a:buClr>
                <a:srgbClr val="000000"/>
              </a:buClr>
              <a:buSzPts val="2500"/>
              <a:buFont typeface="Noto Sans"/>
              <a:buChar char="➢"/>
              <a:tabLst/>
              <a:defRPr/>
            </a:pPr>
            <a:r>
              <a:rPr kumimoji="0" lang="en-US" sz="2500" b="0" i="0" u="none" strike="noStrike" kern="0" cap="none" spc="0" normalizeH="0" baseline="0" noProof="0" dirty="0">
                <a:ln>
                  <a:noFill/>
                </a:ln>
                <a:solidFill>
                  <a:srgbClr val="005A92"/>
                </a:solidFill>
                <a:effectLst/>
                <a:uLnTx/>
                <a:uFillTx/>
                <a:latin typeface="Arial"/>
                <a:ea typeface="Arial"/>
                <a:cs typeface="Arial"/>
                <a:sym typeface="Arial"/>
              </a:rPr>
              <a:t>Establishing and </a:t>
            </a:r>
            <a:r>
              <a:rPr kumimoji="0" lang="en-US" sz="2500" b="0" i="0" u="none" strike="noStrike" kern="0" cap="none" spc="0" normalizeH="0" baseline="0" noProof="0" dirty="0">
                <a:ln>
                  <a:noFill/>
                </a:ln>
                <a:solidFill>
                  <a:srgbClr val="005A92"/>
                </a:solidFill>
                <a:effectLst/>
                <a:uLnTx/>
                <a:uFillTx/>
                <a:latin typeface="Arial"/>
                <a:cs typeface="Arial"/>
                <a:sym typeface="Arial"/>
              </a:rPr>
              <a:t>issuing</a:t>
            </a:r>
            <a:r>
              <a:rPr kumimoji="0" lang="en-US" sz="2500" b="0" i="0" u="none" strike="noStrike" kern="0" cap="none" spc="0" normalizeH="0" baseline="0" noProof="0" dirty="0">
                <a:ln>
                  <a:noFill/>
                </a:ln>
                <a:solidFill>
                  <a:srgbClr val="005A92"/>
                </a:solidFill>
                <a:effectLst/>
                <a:uLnTx/>
                <a:uFillTx/>
                <a:latin typeface="Arial"/>
                <a:ea typeface="Arial"/>
                <a:cs typeface="Arial"/>
                <a:sym typeface="Arial"/>
              </a:rPr>
              <a:t> accounts</a:t>
            </a:r>
            <a:r>
              <a:rPr kumimoji="0" lang="en-US" sz="2500" b="0" i="0" u="none" strike="noStrike" kern="0" cap="none" spc="0" normalizeH="0" baseline="0" noProof="0" dirty="0">
                <a:ln>
                  <a:noFill/>
                </a:ln>
                <a:solidFill>
                  <a:srgbClr val="005A92"/>
                </a:solidFill>
                <a:effectLst/>
                <a:uLnTx/>
                <a:uFillTx/>
                <a:latin typeface="Arial"/>
                <a:cs typeface="Arial"/>
                <a:sym typeface="Arial"/>
              </a:rPr>
              <a:t>.</a:t>
            </a:r>
            <a:endParaRPr kumimoji="0" sz="1500" b="0" i="0" u="none" strike="noStrike" kern="0" cap="none" spc="0" normalizeH="0" baseline="0" noProof="0" dirty="0">
              <a:ln>
                <a:noFill/>
              </a:ln>
              <a:solidFill>
                <a:srgbClr val="005A92"/>
              </a:solidFill>
              <a:effectLst/>
              <a:uLnTx/>
              <a:uFillTx/>
              <a:latin typeface="Arial"/>
              <a:ea typeface="Arial"/>
              <a:cs typeface="Arial"/>
              <a:sym typeface="Arial"/>
            </a:endParaRPr>
          </a:p>
          <a:p>
            <a:pPr marL="342900" marR="0" lvl="0" indent="-349250" algn="l" defTabSz="914400" rtl="0" eaLnBrk="1" fontAlgn="auto" latinLnBrk="0" hangingPunct="1">
              <a:lnSpc>
                <a:spcPct val="100000"/>
              </a:lnSpc>
              <a:spcBef>
                <a:spcPts val="0"/>
              </a:spcBef>
              <a:spcAft>
                <a:spcPts val="0"/>
              </a:spcAft>
              <a:buClr>
                <a:srgbClr val="000000"/>
              </a:buClr>
              <a:buSzPts val="2500"/>
              <a:buFont typeface="Noto Sans"/>
              <a:buChar char="➢"/>
              <a:tabLst/>
              <a:defRPr/>
            </a:pPr>
            <a:r>
              <a:rPr kumimoji="0" lang="en-US" sz="2500" b="0" i="0" u="none" strike="noStrike" kern="0" cap="none" spc="0" normalizeH="0" baseline="0" noProof="0" dirty="0">
                <a:ln>
                  <a:noFill/>
                </a:ln>
                <a:solidFill>
                  <a:srgbClr val="005A92"/>
                </a:solidFill>
                <a:effectLst/>
                <a:uLnTx/>
                <a:uFillTx/>
                <a:latin typeface="Arial"/>
                <a:ea typeface="Arial"/>
                <a:cs typeface="Arial"/>
                <a:sym typeface="Arial"/>
              </a:rPr>
              <a:t>Creating and maintaining an Electronic Access System (EAS) for agencies/organizations to utilize in managing the program</a:t>
            </a:r>
            <a:r>
              <a:rPr kumimoji="0" lang="en-US" sz="2500" b="0" i="0" u="none" strike="noStrike" kern="0" cap="none" spc="0" normalizeH="0" baseline="0" noProof="0" dirty="0">
                <a:ln>
                  <a:noFill/>
                </a:ln>
                <a:solidFill>
                  <a:srgbClr val="005A92"/>
                </a:solidFill>
                <a:effectLst/>
                <a:uLnTx/>
                <a:uFillTx/>
                <a:latin typeface="Arial"/>
                <a:cs typeface="Arial"/>
                <a:sym typeface="Arial"/>
              </a:rPr>
              <a:t>.</a:t>
            </a:r>
            <a:endParaRPr kumimoji="0" sz="1500" b="0" i="0" u="none" strike="noStrike" kern="0" cap="none" spc="0" normalizeH="0" baseline="0" noProof="0" dirty="0">
              <a:ln>
                <a:noFill/>
              </a:ln>
              <a:solidFill>
                <a:srgbClr val="005A92"/>
              </a:solidFill>
              <a:effectLst/>
              <a:uLnTx/>
              <a:uFillTx/>
              <a:latin typeface="Arial"/>
              <a:ea typeface="Arial"/>
              <a:cs typeface="Arial"/>
              <a:sym typeface="Arial"/>
            </a:endParaRPr>
          </a:p>
          <a:p>
            <a:pPr marL="342900" marR="0" lvl="0" indent="-349250" algn="l" defTabSz="914400" rtl="0" eaLnBrk="1" fontAlgn="auto" latinLnBrk="0" hangingPunct="1">
              <a:lnSpc>
                <a:spcPct val="100000"/>
              </a:lnSpc>
              <a:spcBef>
                <a:spcPts val="0"/>
              </a:spcBef>
              <a:spcAft>
                <a:spcPts val="0"/>
              </a:spcAft>
              <a:buClr>
                <a:srgbClr val="000000"/>
              </a:buClr>
              <a:buSzPts val="2500"/>
              <a:buFont typeface="Noto Sans"/>
              <a:buChar char="➢"/>
              <a:tabLst/>
              <a:defRPr/>
            </a:pPr>
            <a:r>
              <a:rPr kumimoji="0" lang="en-US" sz="2500" b="0" i="0" u="none" strike="noStrike" kern="0" cap="none" spc="0" normalizeH="0" baseline="0" noProof="0" dirty="0">
                <a:ln>
                  <a:noFill/>
                </a:ln>
                <a:solidFill>
                  <a:srgbClr val="005A92"/>
                </a:solidFill>
                <a:effectLst/>
                <a:uLnTx/>
                <a:uFillTx/>
                <a:latin typeface="Arial"/>
                <a:ea typeface="Arial"/>
                <a:cs typeface="Arial"/>
                <a:sym typeface="Arial"/>
              </a:rPr>
              <a:t>Preparing monthly statements for each account holder</a:t>
            </a:r>
            <a:r>
              <a:rPr kumimoji="0" lang="en-US" sz="2500" b="0" i="0" u="none" strike="noStrike" kern="0" cap="none" spc="0" normalizeH="0" baseline="0" noProof="0" dirty="0">
                <a:ln>
                  <a:noFill/>
                </a:ln>
                <a:solidFill>
                  <a:srgbClr val="005A92"/>
                </a:solidFill>
                <a:effectLst/>
                <a:uLnTx/>
                <a:uFillTx/>
                <a:latin typeface="Arial"/>
                <a:cs typeface="Arial"/>
                <a:sym typeface="Arial"/>
              </a:rPr>
              <a:t>.</a:t>
            </a:r>
            <a:endParaRPr kumimoji="0" sz="1500" b="0" i="0" u="none" strike="noStrike" kern="0" cap="none" spc="0" normalizeH="0" baseline="0" noProof="0" dirty="0">
              <a:ln>
                <a:noFill/>
              </a:ln>
              <a:solidFill>
                <a:srgbClr val="005A92"/>
              </a:solidFill>
              <a:effectLst/>
              <a:uLnTx/>
              <a:uFillTx/>
              <a:latin typeface="Arial"/>
              <a:ea typeface="Arial"/>
              <a:cs typeface="Arial"/>
              <a:sym typeface="Arial"/>
            </a:endParaRPr>
          </a:p>
          <a:p>
            <a:pPr marL="342900" marR="0" lvl="0" indent="-349250" algn="l" defTabSz="914400" rtl="0" eaLnBrk="1" fontAlgn="auto" latinLnBrk="0" hangingPunct="1">
              <a:lnSpc>
                <a:spcPct val="100000"/>
              </a:lnSpc>
              <a:spcBef>
                <a:spcPts val="0"/>
              </a:spcBef>
              <a:spcAft>
                <a:spcPts val="0"/>
              </a:spcAft>
              <a:buClr>
                <a:srgbClr val="000000"/>
              </a:buClr>
              <a:buSzPts val="2500"/>
              <a:buFont typeface="Noto Sans"/>
              <a:buChar char="➢"/>
              <a:tabLst/>
              <a:defRPr/>
            </a:pPr>
            <a:r>
              <a:rPr kumimoji="0" lang="en-US" sz="2500" b="0" i="0" u="none" strike="noStrike" kern="0" cap="none" spc="0" normalizeH="0" baseline="0" noProof="0" dirty="0">
                <a:ln>
                  <a:noFill/>
                </a:ln>
                <a:solidFill>
                  <a:srgbClr val="005A92"/>
                </a:solidFill>
                <a:effectLst/>
                <a:uLnTx/>
                <a:uFillTx/>
                <a:latin typeface="Arial"/>
                <a:ea typeface="Arial"/>
                <a:cs typeface="Arial"/>
                <a:sym typeface="Arial"/>
              </a:rPr>
              <a:t>Issuing invoices to the DBO for Centrally Billed Accounts (CBAs)</a:t>
            </a:r>
            <a:r>
              <a:rPr kumimoji="0" lang="en-US" sz="2500" b="0" i="0" u="none" strike="noStrike" kern="0" cap="none" spc="0" normalizeH="0" baseline="0" noProof="0" dirty="0">
                <a:ln>
                  <a:noFill/>
                </a:ln>
                <a:solidFill>
                  <a:srgbClr val="005A92"/>
                </a:solidFill>
                <a:effectLst/>
                <a:uLnTx/>
                <a:uFillTx/>
                <a:latin typeface="Arial"/>
                <a:cs typeface="Arial"/>
                <a:sym typeface="Arial"/>
              </a:rPr>
              <a:t>.</a:t>
            </a:r>
            <a:endParaRPr kumimoji="0" sz="1500" b="0" i="0" u="none" strike="noStrike" kern="0" cap="none" spc="0" normalizeH="0" baseline="0" noProof="0" dirty="0">
              <a:ln>
                <a:noFill/>
              </a:ln>
              <a:solidFill>
                <a:srgbClr val="005A92"/>
              </a:solidFill>
              <a:effectLst/>
              <a:uLnTx/>
              <a:uFillTx/>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60"/>
          <p:cNvSpPr txBox="1">
            <a:spLocks noGrp="1"/>
          </p:cNvSpPr>
          <p:nvPr>
            <p:ph type="title"/>
          </p:nvPr>
        </p:nvSpPr>
        <p:spPr>
          <a:xfrm>
            <a:off x="990946" y="608703"/>
            <a:ext cx="6765900" cy="571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US" sz="3600" dirty="0">
                <a:solidFill>
                  <a:srgbClr val="005087"/>
                </a:solidFill>
                <a:latin typeface="Arial"/>
                <a:ea typeface="Arial"/>
                <a:cs typeface="Arial"/>
                <a:sym typeface="Arial"/>
              </a:rPr>
              <a:t>Bank Roles and Responsibilities</a:t>
            </a:r>
            <a:endParaRPr dirty="0"/>
          </a:p>
        </p:txBody>
      </p:sp>
      <p:sp>
        <p:nvSpPr>
          <p:cNvPr id="394" name="Google Shape;394;p60"/>
          <p:cNvSpPr txBox="1"/>
          <p:nvPr/>
        </p:nvSpPr>
        <p:spPr>
          <a:xfrm>
            <a:off x="475539" y="1377950"/>
            <a:ext cx="8407200" cy="3554779"/>
          </a:xfrm>
          <a:prstGeom prst="rect">
            <a:avLst/>
          </a:prstGeom>
          <a:noFill/>
          <a:ln>
            <a:noFill/>
          </a:ln>
        </p:spPr>
        <p:txBody>
          <a:bodyPr spcFirstLastPara="1" wrap="square" lIns="91425" tIns="45700" rIns="91425" bIns="45700" anchor="t" anchorCtr="0">
            <a:spAutoFit/>
          </a:bodyPr>
          <a:lstStyle/>
          <a:p>
            <a:pPr marL="342900" marR="0" lvl="0" indent="-349250" algn="l" defTabSz="914400" rtl="0" eaLnBrk="1" fontAlgn="auto" latinLnBrk="0" hangingPunct="1">
              <a:lnSpc>
                <a:spcPct val="100000"/>
              </a:lnSpc>
              <a:spcBef>
                <a:spcPts val="0"/>
              </a:spcBef>
              <a:spcAft>
                <a:spcPts val="0"/>
              </a:spcAft>
              <a:buClr>
                <a:srgbClr val="000000"/>
              </a:buClr>
              <a:buSzPts val="2500"/>
              <a:buFont typeface="Noto Sans"/>
              <a:buChar char="➢"/>
              <a:tabLst/>
              <a:defRPr/>
            </a:pPr>
            <a:r>
              <a:rPr kumimoji="0" lang="en-US" sz="2500" b="0" i="0" u="none" strike="noStrike" kern="0" cap="none" spc="0" normalizeH="0" baseline="0" noProof="0" dirty="0">
                <a:ln>
                  <a:noFill/>
                </a:ln>
                <a:solidFill>
                  <a:srgbClr val="005A92"/>
                </a:solidFill>
                <a:effectLst/>
                <a:uLnTx/>
                <a:uFillTx/>
                <a:latin typeface="Arial"/>
                <a:ea typeface="Arial"/>
                <a:cs typeface="Arial"/>
                <a:sym typeface="Arial"/>
              </a:rPr>
              <a:t>Providing customer service 24/7</a:t>
            </a:r>
            <a:r>
              <a:rPr kumimoji="0" lang="en-US" sz="2500" b="0" i="0" u="none" strike="noStrike" kern="0" cap="none" spc="0" normalizeH="0" baseline="0" noProof="0" dirty="0">
                <a:ln>
                  <a:noFill/>
                </a:ln>
                <a:solidFill>
                  <a:srgbClr val="005A92"/>
                </a:solidFill>
                <a:effectLst/>
                <a:uLnTx/>
                <a:uFillTx/>
                <a:latin typeface="Arial"/>
                <a:cs typeface="Arial"/>
                <a:sym typeface="Arial"/>
              </a:rPr>
              <a:t>.</a:t>
            </a:r>
            <a:endParaRPr kumimoji="0" sz="1500" b="0" i="0" u="none" strike="noStrike" kern="0" cap="none" spc="0" normalizeH="0" baseline="0" noProof="0" dirty="0">
              <a:ln>
                <a:noFill/>
              </a:ln>
              <a:solidFill>
                <a:srgbClr val="005A92"/>
              </a:solidFill>
              <a:effectLst/>
              <a:uLnTx/>
              <a:uFillTx/>
              <a:latin typeface="Arial"/>
              <a:ea typeface="Arial"/>
              <a:cs typeface="Arial"/>
              <a:sym typeface="Arial"/>
            </a:endParaRPr>
          </a:p>
          <a:p>
            <a:pPr marL="342900" marR="0" lvl="0" indent="-349250" algn="l" defTabSz="914400" rtl="0" eaLnBrk="1" fontAlgn="auto" latinLnBrk="0" hangingPunct="1">
              <a:lnSpc>
                <a:spcPct val="100000"/>
              </a:lnSpc>
              <a:spcBef>
                <a:spcPts val="0"/>
              </a:spcBef>
              <a:spcAft>
                <a:spcPts val="0"/>
              </a:spcAft>
              <a:buClr>
                <a:srgbClr val="000000"/>
              </a:buClr>
              <a:buSzPts val="2500"/>
              <a:buFont typeface="Noto Sans"/>
              <a:buChar char="➢"/>
              <a:tabLst/>
              <a:defRPr/>
            </a:pPr>
            <a:r>
              <a:rPr kumimoji="0" lang="en-US" sz="2500" b="0" i="0" u="none" strike="noStrike" kern="0" cap="none" spc="0" normalizeH="0" baseline="0" noProof="0" dirty="0">
                <a:ln>
                  <a:noFill/>
                </a:ln>
                <a:solidFill>
                  <a:srgbClr val="005A92"/>
                </a:solidFill>
                <a:effectLst/>
                <a:uLnTx/>
                <a:uFillTx/>
                <a:latin typeface="Arial"/>
                <a:ea typeface="Arial"/>
                <a:cs typeface="Arial"/>
                <a:sym typeface="Arial"/>
              </a:rPr>
              <a:t>Preparing reports</a:t>
            </a:r>
            <a:r>
              <a:rPr kumimoji="0" lang="en-US" sz="2500" b="0" i="0" u="none" strike="noStrike" kern="0" cap="none" spc="0" normalizeH="0" baseline="0" noProof="0" dirty="0">
                <a:ln>
                  <a:noFill/>
                </a:ln>
                <a:solidFill>
                  <a:srgbClr val="005A92"/>
                </a:solidFill>
                <a:effectLst/>
                <a:uLnTx/>
                <a:uFillTx/>
                <a:latin typeface="Arial"/>
                <a:cs typeface="Arial"/>
                <a:sym typeface="Arial"/>
              </a:rPr>
              <a:t>.</a:t>
            </a:r>
            <a:endParaRPr kumimoji="0" sz="1500" b="0" i="0" u="none" strike="noStrike" kern="0" cap="none" spc="0" normalizeH="0" baseline="0" noProof="0" dirty="0">
              <a:ln>
                <a:noFill/>
              </a:ln>
              <a:solidFill>
                <a:srgbClr val="005A92"/>
              </a:solidFill>
              <a:effectLst/>
              <a:uLnTx/>
              <a:uFillTx/>
              <a:latin typeface="Arial"/>
              <a:ea typeface="Arial"/>
              <a:cs typeface="Arial"/>
              <a:sym typeface="Arial"/>
            </a:endParaRPr>
          </a:p>
          <a:p>
            <a:pPr marL="342900" marR="0" lvl="0" indent="-349250" algn="l" defTabSz="914400" rtl="0" eaLnBrk="1" fontAlgn="auto" latinLnBrk="0" hangingPunct="1">
              <a:lnSpc>
                <a:spcPct val="100000"/>
              </a:lnSpc>
              <a:spcBef>
                <a:spcPts val="0"/>
              </a:spcBef>
              <a:spcAft>
                <a:spcPts val="0"/>
              </a:spcAft>
              <a:buClr>
                <a:srgbClr val="000000"/>
              </a:buClr>
              <a:buSzPts val="2500"/>
              <a:buFont typeface="Noto Sans"/>
              <a:buChar char="➢"/>
              <a:tabLst/>
              <a:defRPr/>
            </a:pPr>
            <a:r>
              <a:rPr kumimoji="0" lang="en-US" sz="2500" b="0" i="0" u="none" strike="noStrike" kern="0" cap="none" spc="0" normalizeH="0" baseline="0" noProof="0" dirty="0">
                <a:ln>
                  <a:noFill/>
                </a:ln>
                <a:solidFill>
                  <a:srgbClr val="005A92"/>
                </a:solidFill>
                <a:effectLst/>
                <a:uLnTx/>
                <a:uFillTx/>
                <a:latin typeface="Arial"/>
                <a:ea typeface="Arial"/>
                <a:cs typeface="Arial"/>
                <a:sym typeface="Arial"/>
              </a:rPr>
              <a:t>Participating in an annual training forum, sponsored by GSA, that provides hands-on training on the EAS, sharing best practices, and addressing any issues and concerns</a:t>
            </a:r>
            <a:r>
              <a:rPr kumimoji="0" lang="en-US" sz="2500" b="0" i="0" u="none" strike="noStrike" kern="0" cap="none" spc="0" normalizeH="0" baseline="0" noProof="0" dirty="0">
                <a:ln>
                  <a:noFill/>
                </a:ln>
                <a:solidFill>
                  <a:srgbClr val="005A92"/>
                </a:solidFill>
                <a:effectLst/>
                <a:uLnTx/>
                <a:uFillTx/>
                <a:latin typeface="Arial"/>
                <a:cs typeface="Arial"/>
                <a:sym typeface="Arial"/>
              </a:rPr>
              <a:t>.</a:t>
            </a:r>
            <a:endParaRPr kumimoji="0" sz="1500" b="0" i="0" u="none" strike="noStrike" kern="0" cap="none" spc="0" normalizeH="0" baseline="0" noProof="0" dirty="0">
              <a:ln>
                <a:noFill/>
              </a:ln>
              <a:solidFill>
                <a:srgbClr val="005A92"/>
              </a:solidFill>
              <a:effectLst/>
              <a:uLnTx/>
              <a:uFillTx/>
              <a:latin typeface="Arial"/>
              <a:ea typeface="Arial"/>
              <a:cs typeface="Arial"/>
              <a:sym typeface="Arial"/>
            </a:endParaRPr>
          </a:p>
          <a:p>
            <a:pPr marL="342900" marR="0" lvl="0" indent="-349250" algn="l" defTabSz="914400" rtl="0" eaLnBrk="1" fontAlgn="auto" latinLnBrk="0" hangingPunct="1">
              <a:lnSpc>
                <a:spcPct val="100000"/>
              </a:lnSpc>
              <a:spcBef>
                <a:spcPts val="0"/>
              </a:spcBef>
              <a:spcAft>
                <a:spcPts val="0"/>
              </a:spcAft>
              <a:buClr>
                <a:srgbClr val="000000"/>
              </a:buClr>
              <a:buSzPts val="2500"/>
              <a:buFont typeface="Noto Sans"/>
              <a:buChar char="➢"/>
              <a:tabLst/>
              <a:defRPr/>
            </a:pPr>
            <a:r>
              <a:rPr kumimoji="0" lang="en-US" sz="2500" b="0" i="0" u="none" strike="noStrike" kern="0" cap="none" spc="0" normalizeH="0" baseline="0" noProof="0" dirty="0">
                <a:ln>
                  <a:noFill/>
                </a:ln>
                <a:solidFill>
                  <a:srgbClr val="005A92"/>
                </a:solidFill>
                <a:effectLst/>
                <a:uLnTx/>
                <a:uFillTx/>
                <a:latin typeface="Arial"/>
                <a:ea typeface="Arial"/>
                <a:cs typeface="Arial"/>
                <a:sym typeface="Arial"/>
              </a:rPr>
              <a:t>Complying with all other terms and conditions of the GSA SmartPay Master Contract.</a:t>
            </a:r>
          </a:p>
          <a:p>
            <a:pPr marL="342900" marR="0" lvl="0" indent="-349250" algn="l" defTabSz="914400" rtl="0" eaLnBrk="1" fontAlgn="auto" latinLnBrk="0" hangingPunct="1">
              <a:lnSpc>
                <a:spcPct val="100000"/>
              </a:lnSpc>
              <a:spcBef>
                <a:spcPts val="0"/>
              </a:spcBef>
              <a:spcAft>
                <a:spcPts val="0"/>
              </a:spcAft>
              <a:buClr>
                <a:srgbClr val="000000"/>
              </a:buClr>
              <a:buSzPts val="2500"/>
              <a:buFont typeface="Noto Sans"/>
              <a:buChar char="➢"/>
              <a:tabLst/>
              <a:defRPr/>
            </a:pPr>
            <a:r>
              <a:rPr kumimoji="0" lang="en-US" sz="2500" b="0" i="0" u="none" strike="noStrike" kern="0" cap="none" spc="0" normalizeH="0" baseline="0" noProof="0" dirty="0">
                <a:ln>
                  <a:noFill/>
                </a:ln>
                <a:solidFill>
                  <a:srgbClr val="005A92"/>
                </a:solidFill>
                <a:effectLst/>
                <a:uLnTx/>
                <a:uFillTx/>
                <a:latin typeface="Arial"/>
                <a:cs typeface="Arial"/>
                <a:sym typeface="Arial"/>
              </a:rPr>
              <a:t>Examples include Citibank and U.S. Bank.</a:t>
            </a:r>
            <a:endParaRPr kumimoji="0" sz="1500" b="0" i="0" u="none" strike="noStrike" kern="0" cap="none" spc="0" normalizeH="0" baseline="0" noProof="0" dirty="0">
              <a:ln>
                <a:noFill/>
              </a:ln>
              <a:solidFill>
                <a:srgbClr val="005A92"/>
              </a:solidFill>
              <a:effectLst/>
              <a:uLnTx/>
              <a:uFillTx/>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61"/>
          <p:cNvSpPr txBox="1">
            <a:spLocks noGrp="1"/>
          </p:cNvSpPr>
          <p:nvPr>
            <p:ph type="title"/>
          </p:nvPr>
        </p:nvSpPr>
        <p:spPr>
          <a:xfrm>
            <a:off x="982601" y="608132"/>
            <a:ext cx="6965100" cy="519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US" sz="3600" dirty="0">
                <a:solidFill>
                  <a:srgbClr val="005087"/>
                </a:solidFill>
                <a:latin typeface="Arial"/>
                <a:ea typeface="Arial"/>
                <a:cs typeface="Arial"/>
                <a:sym typeface="Arial"/>
              </a:rPr>
              <a:t>Brand Roles and Responsibilities</a:t>
            </a:r>
            <a:endParaRPr dirty="0"/>
          </a:p>
        </p:txBody>
      </p:sp>
      <p:sp>
        <p:nvSpPr>
          <p:cNvPr id="401" name="Google Shape;401;p61"/>
          <p:cNvSpPr txBox="1"/>
          <p:nvPr/>
        </p:nvSpPr>
        <p:spPr>
          <a:xfrm>
            <a:off x="453505" y="1294711"/>
            <a:ext cx="8407200" cy="3046948"/>
          </a:xfrm>
          <a:prstGeom prst="rect">
            <a:avLst/>
          </a:prstGeom>
          <a:noFill/>
          <a:ln>
            <a:noFill/>
          </a:ln>
        </p:spPr>
        <p:txBody>
          <a:bodyPr spcFirstLastPara="1" wrap="square" lIns="91425" tIns="45700" rIns="91425" bIns="45700" anchor="t" anchorCtr="0">
            <a:spAutoFit/>
          </a:bodyPr>
          <a:lstStyle/>
          <a:p>
            <a:pPr marL="457200" marR="0" lvl="0" indent="-431800" algn="l" defTabSz="914400" rtl="0" eaLnBrk="1" fontAlgn="auto" latinLnBrk="0" hangingPunct="1">
              <a:lnSpc>
                <a:spcPct val="100000"/>
              </a:lnSpc>
              <a:spcBef>
                <a:spcPts val="0"/>
              </a:spcBef>
              <a:spcAft>
                <a:spcPts val="0"/>
              </a:spcAft>
              <a:buClr>
                <a:srgbClr val="000000"/>
              </a:buClr>
              <a:buSzPts val="3200"/>
              <a:buFont typeface="Arial"/>
              <a:buChar char="➢"/>
              <a:tabLst/>
              <a:defRPr/>
            </a:pPr>
            <a:r>
              <a:rPr kumimoji="0" lang="en-US" sz="3200" b="0" i="0" u="none" strike="noStrike" kern="0" cap="none" spc="0" normalizeH="0" baseline="0" noProof="0" dirty="0">
                <a:ln>
                  <a:noFill/>
                </a:ln>
                <a:solidFill>
                  <a:srgbClr val="005A92"/>
                </a:solidFill>
                <a:effectLst/>
                <a:uLnTx/>
                <a:uFillTx/>
                <a:latin typeface="Arial"/>
                <a:ea typeface="Arial"/>
                <a:cs typeface="Arial"/>
                <a:sym typeface="Arial"/>
              </a:rPr>
              <a:t>Dictate where payments can be processed.</a:t>
            </a:r>
          </a:p>
          <a:p>
            <a:pPr marL="457200" marR="0" lvl="0" indent="-431800" algn="l" defTabSz="914400" rtl="0" eaLnBrk="1" fontAlgn="auto" latinLnBrk="0" hangingPunct="1">
              <a:lnSpc>
                <a:spcPct val="100000"/>
              </a:lnSpc>
              <a:spcBef>
                <a:spcPts val="0"/>
              </a:spcBef>
              <a:spcAft>
                <a:spcPts val="0"/>
              </a:spcAft>
              <a:buClr>
                <a:srgbClr val="000000"/>
              </a:buClr>
              <a:buSzPts val="3200"/>
              <a:buFont typeface="Arial"/>
              <a:buChar char="➢"/>
              <a:tabLst/>
              <a:defRPr/>
            </a:pPr>
            <a:r>
              <a:rPr kumimoji="0" lang="en-US" sz="3200" b="0" i="0" u="none" strike="noStrike" kern="0" cap="none" spc="0" normalizeH="0" baseline="0" noProof="0" dirty="0">
                <a:ln>
                  <a:noFill/>
                </a:ln>
                <a:solidFill>
                  <a:srgbClr val="005A92"/>
                </a:solidFill>
                <a:effectLst/>
                <a:uLnTx/>
                <a:uFillTx/>
                <a:latin typeface="Arial"/>
                <a:ea typeface="Arial"/>
                <a:cs typeface="Arial"/>
                <a:sym typeface="Arial"/>
              </a:rPr>
              <a:t>Facilitate the payment process between account holders, merchants, and issuing financial institutions.</a:t>
            </a:r>
          </a:p>
          <a:p>
            <a:pPr marL="457200" marR="0" lvl="0" indent="-431800" algn="l" defTabSz="914400" rtl="0" eaLnBrk="1" fontAlgn="auto" latinLnBrk="0" hangingPunct="1">
              <a:lnSpc>
                <a:spcPct val="100000"/>
              </a:lnSpc>
              <a:spcBef>
                <a:spcPts val="0"/>
              </a:spcBef>
              <a:spcAft>
                <a:spcPts val="0"/>
              </a:spcAft>
              <a:buClr>
                <a:srgbClr val="000000"/>
              </a:buClr>
              <a:buSzPts val="3200"/>
              <a:buFont typeface="Arial"/>
              <a:buChar char="➢"/>
              <a:tabLst/>
              <a:defRPr/>
            </a:pPr>
            <a:r>
              <a:rPr kumimoji="0" lang="en-US" sz="3200" b="0" i="0" u="none" strike="noStrike" kern="0" cap="none" spc="0" normalizeH="0" baseline="0" noProof="0" dirty="0">
                <a:ln>
                  <a:noFill/>
                </a:ln>
                <a:solidFill>
                  <a:srgbClr val="005A92"/>
                </a:solidFill>
                <a:effectLst/>
                <a:uLnTx/>
                <a:uFillTx/>
                <a:latin typeface="Arial"/>
                <a:cs typeface="Arial"/>
                <a:sym typeface="Arial"/>
              </a:rPr>
              <a:t>Examples include Voyager and WEX</a:t>
            </a:r>
            <a:r>
              <a:rPr kumimoji="0" lang="en-US" sz="3200" b="0" i="0" u="none" strike="noStrike" kern="0" cap="none" spc="0" normalizeH="0" baseline="0" noProof="0" dirty="0">
                <a:ln>
                  <a:noFill/>
                </a:ln>
                <a:solidFill>
                  <a:srgbClr val="005A92"/>
                </a:solidFill>
                <a:effectLst/>
                <a:uLnTx/>
                <a:uFillTx/>
                <a:latin typeface="Arial"/>
                <a:ea typeface="Arial"/>
                <a:cs typeface="Arial"/>
                <a:sym typeface="Arial"/>
              </a:rPr>
              <a:t>.</a:t>
            </a:r>
            <a:endParaRPr kumimoji="0" sz="3200" b="0" i="0" u="none" strike="noStrike" kern="0" cap="none" spc="0" normalizeH="0" baseline="0" noProof="0" dirty="0">
              <a:ln>
                <a:noFill/>
              </a:ln>
              <a:solidFill>
                <a:srgbClr val="005A92"/>
              </a:solidFill>
              <a:effectLst/>
              <a:uLnTx/>
              <a:uFillTx/>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62"/>
          <p:cNvSpPr txBox="1">
            <a:spLocks noGrp="1"/>
          </p:cNvSpPr>
          <p:nvPr>
            <p:ph type="title"/>
          </p:nvPr>
        </p:nvSpPr>
        <p:spPr>
          <a:xfrm>
            <a:off x="1023649" y="607908"/>
            <a:ext cx="6643200" cy="571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US" sz="3600" dirty="0">
                <a:solidFill>
                  <a:srgbClr val="005087"/>
                </a:solidFill>
                <a:latin typeface="Arial"/>
                <a:ea typeface="Arial"/>
                <a:cs typeface="Arial"/>
                <a:sym typeface="Arial"/>
              </a:rPr>
              <a:t>GSA Roles and Responsibilities</a:t>
            </a:r>
            <a:endParaRPr dirty="0"/>
          </a:p>
        </p:txBody>
      </p:sp>
      <p:sp>
        <p:nvSpPr>
          <p:cNvPr id="408" name="Google Shape;408;p62"/>
          <p:cNvSpPr txBox="1"/>
          <p:nvPr/>
        </p:nvSpPr>
        <p:spPr>
          <a:xfrm>
            <a:off x="538480" y="1327150"/>
            <a:ext cx="8407200" cy="37866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2000" b="1" i="0" u="none" strike="noStrike" kern="0" cap="none" spc="0" normalizeH="0" baseline="0" noProof="0" dirty="0">
                <a:ln>
                  <a:noFill/>
                </a:ln>
                <a:solidFill>
                  <a:srgbClr val="005A92"/>
                </a:solidFill>
                <a:effectLst/>
                <a:uLnTx/>
                <a:uFillTx/>
                <a:latin typeface="Arial"/>
                <a:ea typeface="Arial"/>
                <a:cs typeface="Arial"/>
                <a:sym typeface="Arial"/>
              </a:rPr>
              <a:t>Center for Charge Card Management (CCCM)</a:t>
            </a:r>
            <a:endParaRPr kumimoji="0" sz="1500" b="0" i="0" u="none" strike="noStrike" kern="0" cap="none" spc="0" normalizeH="0" baseline="0" noProof="0" dirty="0">
              <a:ln>
                <a:noFill/>
              </a:ln>
              <a:solidFill>
                <a:srgbClr val="005A92"/>
              </a:solidFill>
              <a:effectLst/>
              <a:uLnTx/>
              <a:uFillTx/>
              <a:latin typeface="Arial"/>
              <a:ea typeface="Arial"/>
              <a:cs typeface="Arial"/>
              <a:sym typeface="Arial"/>
            </a:endParaRPr>
          </a:p>
          <a:p>
            <a:pPr marL="342900" marR="0" lvl="0" indent="-349250" algn="l" defTabSz="914400" rtl="0" eaLnBrk="1" fontAlgn="auto" latinLnBrk="0" hangingPunct="1">
              <a:lnSpc>
                <a:spcPct val="100000"/>
              </a:lnSpc>
              <a:spcBef>
                <a:spcPts val="0"/>
              </a:spcBef>
              <a:spcAft>
                <a:spcPts val="0"/>
              </a:spcAft>
              <a:buClr>
                <a:srgbClr val="000000"/>
              </a:buClr>
              <a:buSzPts val="2000"/>
              <a:buFont typeface="Noto Sans"/>
              <a:buChar char="➢"/>
              <a:tabLst/>
              <a:defRPr/>
            </a:pPr>
            <a:r>
              <a:rPr kumimoji="0" lang="en-US" sz="2000" b="0" i="0" u="none" strike="noStrike" kern="0" cap="none" spc="0" normalizeH="0" baseline="0" noProof="0" dirty="0">
                <a:ln>
                  <a:noFill/>
                </a:ln>
                <a:solidFill>
                  <a:srgbClr val="005A92"/>
                </a:solidFill>
                <a:effectLst/>
                <a:uLnTx/>
                <a:uFillTx/>
                <a:latin typeface="Arial"/>
                <a:ea typeface="Arial"/>
                <a:cs typeface="Arial"/>
                <a:sym typeface="Arial"/>
              </a:rPr>
              <a:t>Provides overall program management and advocacy.</a:t>
            </a:r>
            <a:endParaRPr kumimoji="0" sz="1500" b="0" i="0" u="none" strike="noStrike" kern="0" cap="none" spc="0" normalizeH="0" baseline="0" noProof="0" dirty="0">
              <a:ln>
                <a:noFill/>
              </a:ln>
              <a:solidFill>
                <a:srgbClr val="005A92"/>
              </a:solidFill>
              <a:effectLst/>
              <a:uLnTx/>
              <a:uFillTx/>
              <a:latin typeface="Arial"/>
              <a:ea typeface="Arial"/>
              <a:cs typeface="Arial"/>
              <a:sym typeface="Arial"/>
            </a:endParaRPr>
          </a:p>
          <a:p>
            <a:pPr marL="342900" marR="0" lvl="0" indent="-349250" algn="l" defTabSz="914400" rtl="0" eaLnBrk="1" fontAlgn="auto" latinLnBrk="0" hangingPunct="1">
              <a:lnSpc>
                <a:spcPct val="100000"/>
              </a:lnSpc>
              <a:spcBef>
                <a:spcPts val="0"/>
              </a:spcBef>
              <a:spcAft>
                <a:spcPts val="0"/>
              </a:spcAft>
              <a:buClr>
                <a:srgbClr val="000000"/>
              </a:buClr>
              <a:buSzPts val="2000"/>
              <a:buFont typeface="Noto Sans"/>
              <a:buChar char="➢"/>
              <a:tabLst/>
              <a:defRPr/>
            </a:pPr>
            <a:r>
              <a:rPr kumimoji="0" lang="en-US" sz="2000" b="0" i="0" u="none" strike="noStrike" kern="0" cap="none" spc="0" normalizeH="0" baseline="0" noProof="0" dirty="0">
                <a:ln>
                  <a:noFill/>
                </a:ln>
                <a:solidFill>
                  <a:srgbClr val="005A92"/>
                </a:solidFill>
                <a:effectLst/>
                <a:uLnTx/>
                <a:uFillTx/>
                <a:latin typeface="Arial"/>
                <a:ea typeface="Arial"/>
                <a:cs typeface="Arial"/>
                <a:sym typeface="Arial"/>
              </a:rPr>
              <a:t>Staff</a:t>
            </a:r>
            <a:r>
              <a:rPr kumimoji="0" lang="en-US" sz="2000" b="0" i="0" u="none" strike="noStrike" kern="0" cap="none" spc="0" normalizeH="0" baseline="0" noProof="0" dirty="0">
                <a:ln>
                  <a:noFill/>
                </a:ln>
                <a:solidFill>
                  <a:srgbClr val="005087"/>
                </a:solidFill>
                <a:effectLst/>
                <a:uLnTx/>
                <a:uFillTx/>
                <a:latin typeface="Arial"/>
                <a:ea typeface="Arial"/>
                <a:cs typeface="Arial"/>
                <a:sym typeface="Arial"/>
              </a:rPr>
              <a:t> </a:t>
            </a:r>
            <a:r>
              <a:rPr kumimoji="0" lang="en-US" sz="2000" b="0" i="0" u="sng" strike="noStrike" kern="0" cap="none" spc="0" normalizeH="0" baseline="0" noProof="0" dirty="0">
                <a:ln>
                  <a:noFill/>
                </a:ln>
                <a:solidFill>
                  <a:srgbClr val="0097A7"/>
                </a:solidFill>
                <a:effectLst/>
                <a:uLnTx/>
                <a:uFillTx/>
                <a:latin typeface="Arial"/>
                <a:ea typeface="Arial"/>
                <a:cs typeface="Arial"/>
                <a:sym typeface="Arial"/>
                <a:hlinkClick r:id="rId3"/>
              </a:rPr>
              <a:t>gsa_smartpay@gsa.gov</a:t>
            </a:r>
            <a:r>
              <a:rPr kumimoji="0" lang="en-US" sz="2000" b="0" i="0" u="none" strike="noStrike" kern="0" cap="none" spc="0" normalizeH="0" baseline="0" noProof="0" dirty="0">
                <a:ln>
                  <a:noFill/>
                </a:ln>
                <a:solidFill>
                  <a:srgbClr val="005087"/>
                </a:solidFill>
                <a:effectLst/>
                <a:uLnTx/>
                <a:uFillTx/>
                <a:latin typeface="Arial"/>
                <a:ea typeface="Arial"/>
                <a:cs typeface="Arial"/>
                <a:sym typeface="Arial"/>
              </a:rPr>
              <a:t> </a:t>
            </a:r>
            <a:r>
              <a:rPr kumimoji="0" lang="en-US" sz="2000" b="0" i="0" u="none" strike="noStrike" kern="0" cap="none" spc="0" normalizeH="0" baseline="0" noProof="0" dirty="0">
                <a:ln>
                  <a:noFill/>
                </a:ln>
                <a:solidFill>
                  <a:srgbClr val="005A92"/>
                </a:solidFill>
                <a:effectLst/>
                <a:uLnTx/>
                <a:uFillTx/>
                <a:latin typeface="Arial"/>
                <a:ea typeface="Arial"/>
                <a:cs typeface="Arial"/>
                <a:sym typeface="Arial"/>
              </a:rPr>
              <a:t>for agency and account holder questions.</a:t>
            </a:r>
            <a:endParaRPr kumimoji="0" sz="1500" b="0" i="0" u="none" strike="noStrike" kern="0" cap="none" spc="0" normalizeH="0" baseline="0" noProof="0" dirty="0">
              <a:ln>
                <a:noFill/>
              </a:ln>
              <a:solidFill>
                <a:srgbClr val="005A92"/>
              </a:solidFill>
              <a:effectLst/>
              <a:uLnTx/>
              <a:uFillTx/>
              <a:latin typeface="Arial"/>
              <a:ea typeface="Arial"/>
              <a:cs typeface="Arial"/>
              <a:sym typeface="Arial"/>
            </a:endParaRPr>
          </a:p>
          <a:p>
            <a:pPr marL="342900" marR="0" lvl="0" indent="-222250" algn="l" defTabSz="914400" rtl="0" eaLnBrk="1" fontAlgn="auto" latinLnBrk="0" hangingPunct="1">
              <a:lnSpc>
                <a:spcPct val="100000"/>
              </a:lnSpc>
              <a:spcBef>
                <a:spcPts val="0"/>
              </a:spcBef>
              <a:spcAft>
                <a:spcPts val="0"/>
              </a:spcAft>
              <a:buClr>
                <a:srgbClr val="000000"/>
              </a:buClr>
              <a:buSzPts val="1900"/>
              <a:buFont typeface="Noto Sans"/>
              <a:buNone/>
              <a:tabLst/>
              <a:defRPr/>
            </a:pPr>
            <a:endParaRPr kumimoji="0" sz="2000" b="1" i="0" u="none" strike="noStrike" kern="0" cap="none" spc="0" normalizeH="0" baseline="0" noProof="0" dirty="0">
              <a:ln>
                <a:noFill/>
              </a:ln>
              <a:solidFill>
                <a:srgbClr val="005087"/>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2000" b="1" i="0" u="none" strike="noStrike" kern="0" cap="none" spc="0" normalizeH="0" baseline="0" noProof="0" dirty="0">
                <a:ln>
                  <a:noFill/>
                </a:ln>
                <a:solidFill>
                  <a:srgbClr val="005A92"/>
                </a:solidFill>
                <a:effectLst/>
                <a:uLnTx/>
                <a:uFillTx/>
                <a:latin typeface="Arial"/>
                <a:ea typeface="Arial"/>
                <a:cs typeface="Arial"/>
                <a:sym typeface="Arial"/>
              </a:rPr>
              <a:t>GSA Contracting Officer</a:t>
            </a:r>
            <a:endParaRPr kumimoji="0" sz="1500" b="0" i="0" u="none" strike="noStrike" kern="0" cap="none" spc="0" normalizeH="0" baseline="0" noProof="0" dirty="0">
              <a:ln>
                <a:noFill/>
              </a:ln>
              <a:solidFill>
                <a:srgbClr val="005A92"/>
              </a:solidFill>
              <a:effectLst/>
              <a:uLnTx/>
              <a:uFillTx/>
              <a:latin typeface="Arial"/>
              <a:ea typeface="Arial"/>
              <a:cs typeface="Arial"/>
              <a:sym typeface="Arial"/>
            </a:endParaRPr>
          </a:p>
          <a:p>
            <a:pPr marL="342900" marR="0" lvl="0" indent="-349250" algn="l" defTabSz="914400" rtl="0" eaLnBrk="1" fontAlgn="auto" latinLnBrk="0" hangingPunct="1">
              <a:lnSpc>
                <a:spcPct val="100000"/>
              </a:lnSpc>
              <a:spcBef>
                <a:spcPts val="0"/>
              </a:spcBef>
              <a:spcAft>
                <a:spcPts val="0"/>
              </a:spcAft>
              <a:buClr>
                <a:srgbClr val="000000"/>
              </a:buClr>
              <a:buSzPts val="2000"/>
              <a:buFont typeface="Noto Sans"/>
              <a:buChar char="➢"/>
              <a:tabLst/>
              <a:defRPr/>
            </a:pPr>
            <a:r>
              <a:rPr kumimoji="0" lang="en-US" sz="2000" b="0" i="0" u="none" strike="noStrike" kern="0" cap="none" spc="0" normalizeH="0" baseline="0" noProof="0" dirty="0">
                <a:ln>
                  <a:noFill/>
                </a:ln>
                <a:solidFill>
                  <a:srgbClr val="005A92"/>
                </a:solidFill>
                <a:effectLst/>
                <a:uLnTx/>
                <a:uFillTx/>
                <a:latin typeface="Arial"/>
                <a:ea typeface="Arial"/>
                <a:cs typeface="Arial"/>
                <a:sym typeface="Arial"/>
              </a:rPr>
              <a:t>Make any changes to any of the requirements of the GSA SmartPay Master Contract</a:t>
            </a:r>
            <a:r>
              <a:rPr kumimoji="0" lang="en-US" sz="2000" b="0" i="0" u="none" strike="noStrike" kern="0" cap="none" spc="0" normalizeH="0" baseline="0" noProof="0" dirty="0">
                <a:ln>
                  <a:noFill/>
                </a:ln>
                <a:solidFill>
                  <a:srgbClr val="005A92"/>
                </a:solidFill>
                <a:effectLst/>
                <a:uLnTx/>
                <a:uFillTx/>
                <a:latin typeface="Arial"/>
                <a:cs typeface="Arial"/>
                <a:sym typeface="Arial"/>
              </a:rPr>
              <a:t>.</a:t>
            </a:r>
            <a:endParaRPr kumimoji="0" sz="1500" b="0" i="0" u="none" strike="noStrike" kern="0" cap="none" spc="0" normalizeH="0" baseline="0" noProof="0" dirty="0">
              <a:ln>
                <a:noFill/>
              </a:ln>
              <a:solidFill>
                <a:srgbClr val="005A92"/>
              </a:solidFill>
              <a:effectLst/>
              <a:uLnTx/>
              <a:uFillTx/>
              <a:latin typeface="Arial"/>
              <a:ea typeface="Arial"/>
              <a:cs typeface="Arial"/>
              <a:sym typeface="Arial"/>
            </a:endParaRPr>
          </a:p>
          <a:p>
            <a:pPr marL="342900" marR="0" lvl="0" indent="-349250" algn="l" defTabSz="914400" rtl="0" eaLnBrk="1" fontAlgn="auto" latinLnBrk="0" hangingPunct="1">
              <a:lnSpc>
                <a:spcPct val="100000"/>
              </a:lnSpc>
              <a:spcBef>
                <a:spcPts val="0"/>
              </a:spcBef>
              <a:spcAft>
                <a:spcPts val="0"/>
              </a:spcAft>
              <a:buClr>
                <a:srgbClr val="000000"/>
              </a:buClr>
              <a:buSzPts val="2000"/>
              <a:buFont typeface="Noto Sans"/>
              <a:buChar char="➢"/>
              <a:tabLst/>
              <a:defRPr/>
            </a:pPr>
            <a:r>
              <a:rPr kumimoji="0" lang="en-US" sz="2000" b="0" i="0" u="none" strike="noStrike" kern="0" cap="none" spc="0" normalizeH="0" baseline="0" noProof="0" dirty="0">
                <a:ln>
                  <a:noFill/>
                </a:ln>
                <a:solidFill>
                  <a:srgbClr val="005A92"/>
                </a:solidFill>
                <a:effectLst/>
                <a:uLnTx/>
                <a:uFillTx/>
                <a:latin typeface="Arial"/>
                <a:ea typeface="Arial"/>
                <a:cs typeface="Arial"/>
                <a:sym typeface="Arial"/>
              </a:rPr>
              <a:t>Legally commit or obligate the Government to the expenditure of public funds for the GSA SmartPay Master Contract</a:t>
            </a:r>
            <a:r>
              <a:rPr kumimoji="0" lang="en-US" sz="2000" b="0" i="0" u="none" strike="noStrike" kern="0" cap="none" spc="0" normalizeH="0" baseline="0" noProof="0" dirty="0">
                <a:ln>
                  <a:noFill/>
                </a:ln>
                <a:solidFill>
                  <a:srgbClr val="005A92"/>
                </a:solidFill>
                <a:effectLst/>
                <a:uLnTx/>
                <a:uFillTx/>
                <a:latin typeface="Arial"/>
                <a:cs typeface="Arial"/>
                <a:sym typeface="Arial"/>
              </a:rPr>
              <a:t>.</a:t>
            </a:r>
            <a:endParaRPr kumimoji="0" sz="1500" b="0" i="0" u="none" strike="noStrike" kern="0" cap="none" spc="0" normalizeH="0" baseline="0" noProof="0" dirty="0">
              <a:ln>
                <a:noFill/>
              </a:ln>
              <a:solidFill>
                <a:srgbClr val="005A92"/>
              </a:solidFill>
              <a:effectLst/>
              <a:uLnTx/>
              <a:uFillTx/>
              <a:latin typeface="Arial"/>
              <a:ea typeface="Arial"/>
              <a:cs typeface="Arial"/>
              <a:sym typeface="Arial"/>
            </a:endParaRPr>
          </a:p>
          <a:p>
            <a:pPr marL="342900" marR="0" lvl="0" indent="-349250" algn="l" defTabSz="914400" rtl="0" eaLnBrk="1" fontAlgn="auto" latinLnBrk="0" hangingPunct="1">
              <a:lnSpc>
                <a:spcPct val="100000"/>
              </a:lnSpc>
              <a:spcBef>
                <a:spcPts val="0"/>
              </a:spcBef>
              <a:spcAft>
                <a:spcPts val="0"/>
              </a:spcAft>
              <a:buClr>
                <a:srgbClr val="000000"/>
              </a:buClr>
              <a:buSzPts val="2000"/>
              <a:buFont typeface="Noto Sans"/>
              <a:buChar char="➢"/>
              <a:tabLst/>
              <a:defRPr/>
            </a:pPr>
            <a:r>
              <a:rPr kumimoji="0" lang="en-US" sz="2000" b="0" i="0" u="none" strike="noStrike" kern="0" cap="none" spc="0" normalizeH="0" baseline="0" noProof="0" dirty="0">
                <a:ln>
                  <a:noFill/>
                </a:ln>
                <a:solidFill>
                  <a:srgbClr val="005A92"/>
                </a:solidFill>
                <a:effectLst/>
                <a:uLnTx/>
                <a:uFillTx/>
                <a:latin typeface="Arial"/>
                <a:ea typeface="Arial"/>
                <a:cs typeface="Arial"/>
                <a:sym typeface="Arial"/>
              </a:rPr>
              <a:t>Render a final decision on a dispute pertaining to the GSA SmartPay Master Contract.</a:t>
            </a:r>
            <a:endParaRPr kumimoji="0" sz="1500" b="0" i="0" u="none" strike="noStrike" kern="0" cap="none" spc="0" normalizeH="0" baseline="0" noProof="0" dirty="0">
              <a:ln>
                <a:noFill/>
              </a:ln>
              <a:solidFill>
                <a:srgbClr val="005A92"/>
              </a:solidFill>
              <a:effectLst/>
              <a:uLnTx/>
              <a:uFillTx/>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63"/>
          <p:cNvSpPr txBox="1">
            <a:spLocks noGrp="1"/>
          </p:cNvSpPr>
          <p:nvPr>
            <p:ph type="title"/>
          </p:nvPr>
        </p:nvSpPr>
        <p:spPr>
          <a:xfrm>
            <a:off x="991116" y="606240"/>
            <a:ext cx="4780800" cy="571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US" sz="3600" dirty="0">
                <a:solidFill>
                  <a:srgbClr val="005087"/>
                </a:solidFill>
                <a:latin typeface="Arial"/>
                <a:ea typeface="Arial"/>
                <a:cs typeface="Arial"/>
                <a:sym typeface="Arial"/>
              </a:rPr>
              <a:t>Other Involved Parties</a:t>
            </a:r>
            <a:endParaRPr dirty="0"/>
          </a:p>
        </p:txBody>
      </p:sp>
      <p:sp>
        <p:nvSpPr>
          <p:cNvPr id="415" name="Google Shape;415;p63"/>
          <p:cNvSpPr txBox="1"/>
          <p:nvPr/>
        </p:nvSpPr>
        <p:spPr>
          <a:xfrm>
            <a:off x="538480" y="1327150"/>
            <a:ext cx="8407200" cy="3540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005A92"/>
                </a:solidFill>
                <a:effectLst/>
                <a:uLnTx/>
                <a:uFillTx/>
                <a:latin typeface="Arial"/>
                <a:ea typeface="Arial"/>
                <a:cs typeface="Arial"/>
                <a:sym typeface="Arial"/>
              </a:rPr>
              <a:t>Inspector General</a:t>
            </a:r>
            <a:endParaRPr kumimoji="0" sz="1400" b="0" i="0" u="none" strike="noStrike" kern="0" cap="none" spc="0" normalizeH="0" baseline="0" noProof="0" dirty="0">
              <a:ln>
                <a:noFill/>
              </a:ln>
              <a:solidFill>
                <a:srgbClr val="005A92"/>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800"/>
              <a:buFont typeface="Noto Sans"/>
              <a:buChar char="➢"/>
              <a:tabLst/>
              <a:defRPr/>
            </a:pPr>
            <a:r>
              <a:rPr kumimoji="0" lang="en-US" sz="2800" b="0" i="0" u="none" strike="noStrike" kern="0" cap="none" spc="0" normalizeH="0" baseline="0" noProof="0" dirty="0">
                <a:ln>
                  <a:noFill/>
                </a:ln>
                <a:solidFill>
                  <a:srgbClr val="005A92"/>
                </a:solidFill>
                <a:effectLst/>
                <a:uLnTx/>
                <a:uFillTx/>
                <a:latin typeface="Arial"/>
                <a:ea typeface="Arial"/>
                <a:cs typeface="Arial"/>
                <a:sym typeface="Arial"/>
              </a:rPr>
              <a:t>Many agencies/organizations will have periodic audits of the </a:t>
            </a:r>
            <a:r>
              <a:rPr kumimoji="0" lang="en-US" sz="2800" b="0" i="0" u="none" strike="noStrike" kern="0" cap="none" spc="0" normalizeH="0" baseline="0" noProof="0" dirty="0">
                <a:ln>
                  <a:noFill/>
                </a:ln>
                <a:solidFill>
                  <a:srgbClr val="005A92"/>
                </a:solidFill>
                <a:effectLst/>
                <a:uLnTx/>
                <a:uFillTx/>
                <a:latin typeface="Arial"/>
                <a:cs typeface="Arial"/>
                <a:sym typeface="Arial"/>
              </a:rPr>
              <a:t>your charge card </a:t>
            </a:r>
            <a:r>
              <a:rPr kumimoji="0" lang="en-US" sz="2800" b="0" i="0" u="none" strike="noStrike" kern="0" cap="none" spc="0" normalizeH="0" baseline="0" noProof="0" dirty="0">
                <a:ln>
                  <a:noFill/>
                </a:ln>
                <a:solidFill>
                  <a:srgbClr val="005A92"/>
                </a:solidFill>
                <a:effectLst/>
                <a:uLnTx/>
                <a:uFillTx/>
                <a:latin typeface="Arial"/>
                <a:ea typeface="Arial"/>
                <a:cs typeface="Arial"/>
                <a:sym typeface="Arial"/>
              </a:rPr>
              <a:t>program, and you will likely be a key player in those audits.</a:t>
            </a:r>
            <a:endParaRPr kumimoji="0" sz="1400" b="0" i="0" u="none" strike="noStrike" kern="0" cap="none" spc="0" normalizeH="0" baseline="0" noProof="0" dirty="0">
              <a:ln>
                <a:noFill/>
              </a:ln>
              <a:solidFill>
                <a:srgbClr val="005A92"/>
              </a:solidFill>
              <a:effectLst/>
              <a:uLnTx/>
              <a:uFillTx/>
              <a:latin typeface="Arial"/>
              <a:ea typeface="Arial"/>
              <a:cs typeface="Arial"/>
              <a:sym typeface="Arial"/>
            </a:endParaRPr>
          </a:p>
          <a:p>
            <a:pPr marL="342900" marR="0" lvl="0" indent="-165100" algn="l" defTabSz="914400" rtl="0" eaLnBrk="1" fontAlgn="auto" latinLnBrk="0" hangingPunct="1">
              <a:lnSpc>
                <a:spcPct val="100000"/>
              </a:lnSpc>
              <a:spcBef>
                <a:spcPts val="0"/>
              </a:spcBef>
              <a:spcAft>
                <a:spcPts val="0"/>
              </a:spcAft>
              <a:buClr>
                <a:srgbClr val="000000"/>
              </a:buClr>
              <a:buSzPts val="2800"/>
              <a:buFont typeface="Noto Sans"/>
              <a:buNone/>
              <a:tabLst/>
              <a:defRPr/>
            </a:pPr>
            <a:endParaRPr kumimoji="0" sz="2800" b="1" i="0" u="none" strike="noStrike" kern="0" cap="none" spc="0" normalizeH="0" baseline="0" noProof="0" dirty="0">
              <a:ln>
                <a:noFill/>
              </a:ln>
              <a:solidFill>
                <a:srgbClr val="005A92"/>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005A92"/>
                </a:solidFill>
                <a:effectLst/>
                <a:uLnTx/>
                <a:uFillTx/>
                <a:latin typeface="Arial"/>
                <a:ea typeface="Arial"/>
                <a:cs typeface="Arial"/>
                <a:sym typeface="Arial"/>
              </a:rPr>
              <a:t>Office of Management and Budget (OMB)</a:t>
            </a:r>
            <a:endParaRPr kumimoji="0" sz="2800" b="1" i="0" u="none" strike="noStrike" kern="0" cap="none" spc="0" normalizeH="0" baseline="0" noProof="0" dirty="0">
              <a:ln>
                <a:noFill/>
              </a:ln>
              <a:solidFill>
                <a:srgbClr val="005A92"/>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800"/>
              <a:buFont typeface="Noto Sans"/>
              <a:buChar char="➢"/>
              <a:tabLst/>
              <a:defRPr/>
            </a:pPr>
            <a:r>
              <a:rPr kumimoji="0" lang="en-US" sz="2800" b="0" i="0" u="none" strike="noStrike" kern="0" cap="none" spc="0" normalizeH="0" baseline="0" noProof="0" dirty="0">
                <a:ln>
                  <a:noFill/>
                </a:ln>
                <a:solidFill>
                  <a:srgbClr val="005A92"/>
                </a:solidFill>
                <a:effectLst/>
                <a:uLnTx/>
                <a:uFillTx/>
                <a:latin typeface="Arial"/>
                <a:ea typeface="Arial"/>
                <a:cs typeface="Arial"/>
                <a:sym typeface="Arial"/>
              </a:rPr>
              <a:t>Oversight of government-wide charge card program.</a:t>
            </a:r>
            <a:endParaRPr kumimoji="0" sz="2800" b="0" i="0" u="none" strike="noStrike" kern="0" cap="none" spc="0" normalizeH="0" baseline="0" noProof="0" dirty="0">
              <a:ln>
                <a:noFill/>
              </a:ln>
              <a:solidFill>
                <a:srgbClr val="005A92"/>
              </a:solidFill>
              <a:effectLst/>
              <a:uLnTx/>
              <a:uFillTx/>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67"/>
          <p:cNvSpPr txBox="1">
            <a:spLocks noGrp="1"/>
          </p:cNvSpPr>
          <p:nvPr>
            <p:ph type="title"/>
          </p:nvPr>
        </p:nvSpPr>
        <p:spPr>
          <a:xfrm>
            <a:off x="457200" y="1207467"/>
            <a:ext cx="8229600" cy="993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dirty="0">
                <a:solidFill>
                  <a:srgbClr val="005A92"/>
                </a:solidFill>
              </a:rPr>
              <a:t>GSA SmartPay</a:t>
            </a:r>
            <a:endParaRPr dirty="0">
              <a:solidFill>
                <a:srgbClr val="005A92"/>
              </a:solidFill>
            </a:endParaRPr>
          </a:p>
          <a:p>
            <a:pPr marL="0" lvl="0" indent="0" algn="ctr" rtl="0">
              <a:lnSpc>
                <a:spcPct val="100000"/>
              </a:lnSpc>
              <a:spcBef>
                <a:spcPts val="0"/>
              </a:spcBef>
              <a:spcAft>
                <a:spcPts val="0"/>
              </a:spcAft>
              <a:buSzPts val="1400"/>
              <a:buNone/>
            </a:pPr>
            <a:r>
              <a:rPr lang="en-US" dirty="0">
                <a:solidFill>
                  <a:srgbClr val="005A92"/>
                </a:solidFill>
              </a:rPr>
              <a:t>Fleet Business Line</a:t>
            </a:r>
            <a:endParaRPr dirty="0">
              <a:solidFill>
                <a:srgbClr val="005A92"/>
              </a:solidFill>
            </a:endParaRPr>
          </a:p>
        </p:txBody>
      </p:sp>
      <p:pic>
        <p:nvPicPr>
          <p:cNvPr id="439" name="Google Shape;439;p67" descr="This is a picture of the GSA SmartPay Fleet card."/>
          <p:cNvPicPr preferRelativeResize="0"/>
          <p:nvPr/>
        </p:nvPicPr>
        <p:blipFill rotWithShape="1">
          <a:blip r:embed="rId3">
            <a:alphaModFix/>
          </a:blip>
          <a:srcRect/>
          <a:stretch/>
        </p:blipFill>
        <p:spPr>
          <a:xfrm>
            <a:off x="3345637" y="2984028"/>
            <a:ext cx="2452726" cy="15548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9"/>
          <p:cNvSpPr txBox="1">
            <a:spLocks noGrp="1"/>
          </p:cNvSpPr>
          <p:nvPr>
            <p:ph type="title"/>
          </p:nvPr>
        </p:nvSpPr>
        <p:spPr>
          <a:xfrm>
            <a:off x="1012213" y="597581"/>
            <a:ext cx="7235100" cy="606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US" sz="3600" dirty="0">
                <a:solidFill>
                  <a:srgbClr val="005087"/>
                </a:solidFill>
                <a:latin typeface="Arial"/>
                <a:ea typeface="Arial"/>
                <a:cs typeface="Arial"/>
                <a:sym typeface="Arial"/>
              </a:rPr>
              <a:t>GSA SmartPay Program Overview</a:t>
            </a:r>
            <a:endParaRPr dirty="0"/>
          </a:p>
        </p:txBody>
      </p:sp>
      <p:sp>
        <p:nvSpPr>
          <p:cNvPr id="180" name="Google Shape;180;p39"/>
          <p:cNvSpPr txBox="1"/>
          <p:nvPr/>
        </p:nvSpPr>
        <p:spPr>
          <a:xfrm>
            <a:off x="536713" y="1297611"/>
            <a:ext cx="8186100" cy="26781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400"/>
              <a:buFont typeface="Noto Sans"/>
              <a:buChar char="➢"/>
            </a:pPr>
            <a:r>
              <a:rPr lang="en-US" sz="2400" b="0" i="0" u="none" strike="noStrike" cap="none" dirty="0">
                <a:solidFill>
                  <a:srgbClr val="005A92"/>
                </a:solidFill>
                <a:latin typeface="Arial"/>
                <a:ea typeface="Arial"/>
                <a:cs typeface="Arial"/>
                <a:sym typeface="Arial"/>
              </a:rPr>
              <a:t>More than 560 Federal government agencies/</a:t>
            </a:r>
            <a:br>
              <a:rPr lang="en-US" sz="2400" b="0" i="0" u="none" strike="noStrike" cap="none" dirty="0">
                <a:solidFill>
                  <a:srgbClr val="005A92"/>
                </a:solidFill>
                <a:latin typeface="Arial"/>
                <a:ea typeface="Arial"/>
                <a:cs typeface="Arial"/>
                <a:sym typeface="Arial"/>
              </a:rPr>
            </a:br>
            <a:r>
              <a:rPr lang="en-US" sz="2400" b="0" i="0" u="none" strike="noStrike" cap="none" dirty="0">
                <a:solidFill>
                  <a:srgbClr val="005A92"/>
                </a:solidFill>
                <a:latin typeface="Arial"/>
                <a:ea typeface="Arial"/>
                <a:cs typeface="Arial"/>
                <a:sym typeface="Arial"/>
              </a:rPr>
              <a:t>organizations can access charge card products </a:t>
            </a:r>
            <a:br>
              <a:rPr lang="en-US" sz="2400" b="0" i="0" u="none" strike="noStrike" cap="none" dirty="0">
                <a:solidFill>
                  <a:srgbClr val="005A92"/>
                </a:solidFill>
                <a:latin typeface="Arial"/>
                <a:ea typeface="Arial"/>
                <a:cs typeface="Arial"/>
                <a:sym typeface="Arial"/>
              </a:rPr>
            </a:br>
            <a:r>
              <a:rPr lang="en-US" sz="2400" b="0" i="0" u="none" strike="noStrike" cap="none" dirty="0">
                <a:solidFill>
                  <a:srgbClr val="005A92"/>
                </a:solidFill>
                <a:latin typeface="Arial"/>
                <a:ea typeface="Arial"/>
                <a:cs typeface="Arial"/>
                <a:sym typeface="Arial"/>
              </a:rPr>
              <a:t>and services through the GSA SmartPay 3 </a:t>
            </a:r>
            <a:br>
              <a:rPr lang="en-US" sz="2400" b="0" i="0" u="none" strike="noStrike" cap="none" dirty="0">
                <a:solidFill>
                  <a:srgbClr val="005A92"/>
                </a:solidFill>
                <a:latin typeface="Arial"/>
                <a:ea typeface="Arial"/>
                <a:cs typeface="Arial"/>
                <a:sym typeface="Arial"/>
              </a:rPr>
            </a:br>
            <a:r>
              <a:rPr lang="en-US" sz="2400" b="0" i="0" u="none" strike="noStrike" cap="none" dirty="0">
                <a:solidFill>
                  <a:srgbClr val="005A92"/>
                </a:solidFill>
                <a:latin typeface="Arial"/>
                <a:ea typeface="Arial"/>
                <a:cs typeface="Arial"/>
                <a:sym typeface="Arial"/>
              </a:rPr>
              <a:t>Master Contract.</a:t>
            </a:r>
            <a:endParaRPr sz="1400" b="0" i="0" u="none" strike="noStrike" cap="none" dirty="0">
              <a:solidFill>
                <a:srgbClr val="005A92"/>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Noto Sans"/>
              <a:buChar char="➢"/>
            </a:pPr>
            <a:r>
              <a:rPr lang="en-US" sz="2400" dirty="0">
                <a:solidFill>
                  <a:srgbClr val="005A92"/>
                </a:solidFill>
              </a:rPr>
              <a:t>Over </a:t>
            </a:r>
            <a:r>
              <a:rPr lang="en-US" sz="2400" b="0" i="0" u="none" strike="noStrike" cap="none" dirty="0">
                <a:solidFill>
                  <a:srgbClr val="005A92"/>
                </a:solidFill>
                <a:latin typeface="Arial"/>
                <a:ea typeface="Arial"/>
                <a:cs typeface="Arial"/>
                <a:sym typeface="Arial"/>
              </a:rPr>
              <a:t>6.</a:t>
            </a:r>
            <a:r>
              <a:rPr lang="en-US" sz="2400" dirty="0">
                <a:solidFill>
                  <a:srgbClr val="005A92"/>
                </a:solidFill>
              </a:rPr>
              <a:t>5</a:t>
            </a:r>
            <a:r>
              <a:rPr lang="en-US" sz="2400" b="0" i="0" u="none" strike="noStrike" cap="none" dirty="0">
                <a:solidFill>
                  <a:srgbClr val="005A92"/>
                </a:solidFill>
                <a:latin typeface="Arial"/>
                <a:ea typeface="Arial"/>
                <a:cs typeface="Arial"/>
                <a:sym typeface="Arial"/>
              </a:rPr>
              <a:t> million accounts.</a:t>
            </a:r>
            <a:endParaRPr sz="1400" b="0" i="0" u="none" strike="noStrike" cap="none" dirty="0">
              <a:solidFill>
                <a:srgbClr val="005A92"/>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Noto Sans"/>
              <a:buChar char="➢"/>
            </a:pPr>
            <a:r>
              <a:rPr lang="en-US" sz="2400" b="0" i="0" u="none" strike="noStrike" cap="none" dirty="0">
                <a:solidFill>
                  <a:srgbClr val="005A92"/>
                </a:solidFill>
                <a:latin typeface="Arial"/>
                <a:ea typeface="Arial"/>
                <a:cs typeface="Arial"/>
                <a:sym typeface="Arial"/>
              </a:rPr>
              <a:t>GSA SmartPay Master Contract awarded </a:t>
            </a:r>
            <a:br>
              <a:rPr lang="en-US" sz="2400" b="0" i="0" u="none" strike="noStrike" cap="none" dirty="0">
                <a:solidFill>
                  <a:srgbClr val="005A92"/>
                </a:solidFill>
                <a:latin typeface="Arial"/>
                <a:ea typeface="Arial"/>
                <a:cs typeface="Arial"/>
                <a:sym typeface="Arial"/>
              </a:rPr>
            </a:br>
            <a:r>
              <a:rPr lang="en-US" sz="2400" b="0" i="0" u="none" strike="noStrike" cap="none" dirty="0">
                <a:solidFill>
                  <a:srgbClr val="005A92"/>
                </a:solidFill>
                <a:latin typeface="Arial"/>
                <a:ea typeface="Arial"/>
                <a:cs typeface="Arial"/>
                <a:sym typeface="Arial"/>
              </a:rPr>
              <a:t>in 1998.</a:t>
            </a:r>
            <a:endParaRPr sz="2000" b="0" i="0" u="none" strike="noStrike" cap="none" dirty="0">
              <a:solidFill>
                <a:srgbClr val="005087"/>
              </a:solidFill>
              <a:latin typeface="Arial"/>
              <a:ea typeface="Arial"/>
              <a:cs typeface="Arial"/>
              <a:sym typeface="Arial"/>
            </a:endParaRPr>
          </a:p>
        </p:txBody>
      </p:sp>
      <p:pic>
        <p:nvPicPr>
          <p:cNvPr id="181" name="Google Shape;181;p39" descr="This is a picture of the GSA SmartPay Fleet car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397432" y="1297611"/>
            <a:ext cx="1605643" cy="1017838"/>
          </a:xfrm>
          <a:prstGeom prst="rect">
            <a:avLst/>
          </a:prstGeom>
          <a:noFill/>
          <a:ln>
            <a:noFill/>
          </a:ln>
        </p:spPr>
      </p:pic>
      <p:pic>
        <p:nvPicPr>
          <p:cNvPr id="182" name="Google Shape;182;p39" descr="This is a picture of the GSA SmartPay Purchase card."/>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415480" y="2262499"/>
            <a:ext cx="1587595" cy="967809"/>
          </a:xfrm>
          <a:prstGeom prst="rect">
            <a:avLst/>
          </a:prstGeom>
          <a:noFill/>
          <a:ln>
            <a:noFill/>
          </a:ln>
        </p:spPr>
      </p:pic>
      <p:pic>
        <p:nvPicPr>
          <p:cNvPr id="183" name="Google Shape;183;p39" descr="This is a picture of the GSA SmartPay Travel card."/>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477245" y="3178509"/>
            <a:ext cx="1494948" cy="946939"/>
          </a:xfrm>
          <a:prstGeom prst="rect">
            <a:avLst/>
          </a:prstGeom>
          <a:noFill/>
          <a:ln>
            <a:noFill/>
          </a:ln>
        </p:spPr>
      </p:pic>
      <p:pic>
        <p:nvPicPr>
          <p:cNvPr id="184" name="Google Shape;184;p39" descr="This is a picture of the GSA SmartPay Integrated card."/>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415481" y="4148765"/>
            <a:ext cx="1556712" cy="98682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68"/>
          <p:cNvSpPr txBox="1">
            <a:spLocks noGrp="1"/>
          </p:cNvSpPr>
          <p:nvPr>
            <p:ph type="title"/>
          </p:nvPr>
        </p:nvSpPr>
        <p:spPr>
          <a:xfrm>
            <a:off x="722248" y="603397"/>
            <a:ext cx="6614700" cy="6069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Clr>
                <a:srgbClr val="005087"/>
              </a:buClr>
              <a:buSzPts val="1400"/>
              <a:buFont typeface="Arial"/>
              <a:buNone/>
            </a:pPr>
            <a:r>
              <a:rPr lang="en-US" sz="3600" dirty="0">
                <a:solidFill>
                  <a:srgbClr val="005087"/>
                </a:solidFill>
                <a:latin typeface="Arial"/>
                <a:ea typeface="Arial"/>
                <a:cs typeface="Arial"/>
                <a:sym typeface="Arial"/>
              </a:rPr>
              <a:t>GSA SmartPay Fleet Program</a:t>
            </a:r>
            <a:endParaRPr dirty="0"/>
          </a:p>
        </p:txBody>
      </p:sp>
      <p:sp>
        <p:nvSpPr>
          <p:cNvPr id="446" name="Google Shape;446;p68"/>
          <p:cNvSpPr txBox="1"/>
          <p:nvPr/>
        </p:nvSpPr>
        <p:spPr>
          <a:xfrm>
            <a:off x="397456" y="1403746"/>
            <a:ext cx="7086600" cy="2678100"/>
          </a:xfrm>
          <a:prstGeom prst="rect">
            <a:avLst/>
          </a:prstGeom>
          <a:noFill/>
          <a:ln>
            <a:noFill/>
          </a:ln>
        </p:spPr>
        <p:txBody>
          <a:bodyPr spcFirstLastPara="1" wrap="square" lIns="91425" tIns="45700" rIns="91425" bIns="45700" anchor="t" anchorCtr="0">
            <a:spAutoFit/>
          </a:bodyPr>
          <a:lstStyle/>
          <a:p>
            <a:pPr marL="465138" marR="0" lvl="0" indent="-349250" algn="l" rtl="0">
              <a:lnSpc>
                <a:spcPct val="100000"/>
              </a:lnSpc>
              <a:spcBef>
                <a:spcPts val="0"/>
              </a:spcBef>
              <a:spcAft>
                <a:spcPts val="0"/>
              </a:spcAft>
              <a:buClr>
                <a:srgbClr val="000000"/>
              </a:buClr>
              <a:buSzPts val="2800"/>
              <a:buFont typeface="Noto Sans"/>
              <a:buChar char="➢"/>
            </a:pPr>
            <a:r>
              <a:rPr lang="en-US" sz="2800" b="0" i="0" u="none" strike="noStrike" cap="none" dirty="0">
                <a:solidFill>
                  <a:srgbClr val="005087"/>
                </a:solidFill>
                <a:latin typeface="Arial"/>
                <a:ea typeface="Arial"/>
                <a:cs typeface="Arial"/>
                <a:sym typeface="Arial"/>
              </a:rPr>
              <a:t>Most Fleet accounts are assigned to a vehicle, not to an individual.</a:t>
            </a:r>
            <a:endParaRPr sz="1800" b="0" i="0" u="none" strike="noStrike" cap="none" dirty="0">
              <a:solidFill>
                <a:schemeClr val="dk1"/>
              </a:solidFill>
              <a:latin typeface="Calibri"/>
              <a:ea typeface="Calibri"/>
              <a:cs typeface="Calibri"/>
              <a:sym typeface="Calibri"/>
            </a:endParaRPr>
          </a:p>
          <a:p>
            <a:pPr marL="465138" marR="0" lvl="0" indent="-349250" algn="l" rtl="0">
              <a:lnSpc>
                <a:spcPct val="100000"/>
              </a:lnSpc>
              <a:spcBef>
                <a:spcPts val="0"/>
              </a:spcBef>
              <a:spcAft>
                <a:spcPts val="0"/>
              </a:spcAft>
              <a:buClr>
                <a:srgbClr val="000000"/>
              </a:buClr>
              <a:buSzPts val="2800"/>
              <a:buFont typeface="Noto Sans"/>
              <a:buChar char="➢"/>
            </a:pPr>
            <a:r>
              <a:rPr lang="en-US" sz="2800" b="0" i="0" u="none" strike="noStrike" cap="none" dirty="0">
                <a:solidFill>
                  <a:srgbClr val="005087"/>
                </a:solidFill>
                <a:latin typeface="Arial"/>
                <a:ea typeface="Arial"/>
                <a:cs typeface="Arial"/>
                <a:sym typeface="Arial"/>
              </a:rPr>
              <a:t>Fleet accounts are Centrally Billed Accounts (CBAs) and paid directly by the government to the bank.</a:t>
            </a:r>
            <a:endParaRPr sz="1800" b="0" i="0" u="none" strike="noStrike" cap="none" dirty="0">
              <a:solidFill>
                <a:schemeClr val="dk1"/>
              </a:solidFill>
              <a:latin typeface="Calibri"/>
              <a:ea typeface="Calibri"/>
              <a:cs typeface="Calibri"/>
              <a:sym typeface="Calibri"/>
            </a:endParaRPr>
          </a:p>
          <a:p>
            <a:pPr marL="458788" marR="0" lvl="0" indent="-342900" algn="l" rtl="0">
              <a:lnSpc>
                <a:spcPct val="100000"/>
              </a:lnSpc>
              <a:spcBef>
                <a:spcPts val="0"/>
              </a:spcBef>
              <a:spcAft>
                <a:spcPts val="0"/>
              </a:spcAft>
              <a:buClr>
                <a:srgbClr val="000000"/>
              </a:buClr>
              <a:buSzPts val="2800"/>
              <a:buFont typeface="Noto Sans"/>
              <a:buChar char="➢"/>
            </a:pPr>
            <a:r>
              <a:rPr lang="en-US" sz="2800" b="0" i="0" u="none" strike="noStrike" cap="none" dirty="0">
                <a:solidFill>
                  <a:srgbClr val="005087"/>
                </a:solidFill>
                <a:latin typeface="Arial"/>
                <a:ea typeface="Arial"/>
                <a:cs typeface="Arial"/>
                <a:sym typeface="Arial"/>
              </a:rPr>
              <a:t>Fleet accounts should be tax exempt.</a:t>
            </a:r>
            <a:endParaRPr sz="1800" b="0" i="0" u="none" strike="noStrike" cap="none" dirty="0">
              <a:solidFill>
                <a:schemeClr val="dk1"/>
              </a:solidFill>
              <a:latin typeface="Calibri"/>
              <a:ea typeface="Calibri"/>
              <a:cs typeface="Calibri"/>
              <a:sym typeface="Calibri"/>
            </a:endParaRPr>
          </a:p>
        </p:txBody>
      </p:sp>
      <p:pic>
        <p:nvPicPr>
          <p:cNvPr id="447" name="Google Shape;447;p68" descr="This is a picture of the GSA SmartPay Fleet card."/>
          <p:cNvPicPr preferRelativeResize="0"/>
          <p:nvPr/>
        </p:nvPicPr>
        <p:blipFill rotWithShape="1">
          <a:blip r:embed="rId3">
            <a:alphaModFix/>
          </a:blip>
          <a:srcRect/>
          <a:stretch/>
        </p:blipFill>
        <p:spPr>
          <a:xfrm>
            <a:off x="7297576" y="1297611"/>
            <a:ext cx="1778133" cy="112718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70"/>
          <p:cNvSpPr txBox="1">
            <a:spLocks noGrp="1"/>
          </p:cNvSpPr>
          <p:nvPr>
            <p:ph type="title"/>
          </p:nvPr>
        </p:nvSpPr>
        <p:spPr>
          <a:xfrm>
            <a:off x="233251" y="603330"/>
            <a:ext cx="8229600" cy="571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US" sz="3600" dirty="0">
                <a:solidFill>
                  <a:srgbClr val="005087"/>
                </a:solidFill>
                <a:latin typeface="Arial"/>
                <a:ea typeface="Arial"/>
                <a:cs typeface="Arial"/>
                <a:sym typeface="Arial"/>
              </a:rPr>
              <a:t>Fuel, Maintenance, and Repairs</a:t>
            </a:r>
            <a:endParaRPr sz="3600" dirty="0">
              <a:solidFill>
                <a:srgbClr val="005087"/>
              </a:solidFill>
              <a:latin typeface="Arial"/>
              <a:ea typeface="Arial"/>
              <a:cs typeface="Arial"/>
              <a:sym typeface="Arial"/>
            </a:endParaRPr>
          </a:p>
        </p:txBody>
      </p:sp>
      <p:sp>
        <p:nvSpPr>
          <p:cNvPr id="463" name="Google Shape;463;p70"/>
          <p:cNvSpPr txBox="1"/>
          <p:nvPr/>
        </p:nvSpPr>
        <p:spPr>
          <a:xfrm>
            <a:off x="758951" y="1468654"/>
            <a:ext cx="7996800" cy="2025139"/>
          </a:xfrm>
          <a:prstGeom prst="rect">
            <a:avLst/>
          </a:prstGeom>
          <a:noFill/>
          <a:ln>
            <a:noFill/>
          </a:ln>
        </p:spPr>
        <p:txBody>
          <a:bodyPr spcFirstLastPara="1" wrap="square" lIns="91425" tIns="91425" rIns="91425" bIns="91425" anchor="t" anchorCtr="0">
            <a:spAutoFit/>
          </a:bodyPr>
          <a:lstStyle/>
          <a:p>
            <a:pPr marL="63500" lvl="0" algn="l" rtl="0">
              <a:lnSpc>
                <a:spcPct val="115000"/>
              </a:lnSpc>
              <a:spcBef>
                <a:spcPts val="0"/>
              </a:spcBef>
              <a:spcAft>
                <a:spcPts val="0"/>
              </a:spcAft>
              <a:buClr>
                <a:schemeClr val="dk1"/>
              </a:buClr>
              <a:buSzPts val="2600"/>
            </a:pPr>
            <a:r>
              <a:rPr lang="en-US" sz="2600" dirty="0">
                <a:solidFill>
                  <a:schemeClr val="accent2">
                    <a:lumMod val="75000"/>
                  </a:schemeClr>
                </a:solidFill>
                <a:highlight>
                  <a:schemeClr val="lt1"/>
                </a:highlight>
              </a:rPr>
              <a:t>The governmentwide fleet account is authorized for the purchase of fuel, maintenance and repair of government owned/operated motor vehicles, aircraft, boats, and motorized equipment.</a:t>
            </a:r>
            <a:endParaRPr sz="2400" b="1" dirty="0">
              <a:solidFill>
                <a:schemeClr val="accent2">
                  <a:lumMod val="75000"/>
                </a:schemeClr>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71"/>
          <p:cNvSpPr txBox="1">
            <a:spLocks noGrp="1"/>
          </p:cNvSpPr>
          <p:nvPr>
            <p:ph type="title"/>
          </p:nvPr>
        </p:nvSpPr>
        <p:spPr>
          <a:xfrm>
            <a:off x="233251" y="603330"/>
            <a:ext cx="8229600" cy="571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US" sz="3600" dirty="0">
                <a:solidFill>
                  <a:srgbClr val="005087"/>
                </a:solidFill>
                <a:latin typeface="Arial"/>
                <a:ea typeface="Arial"/>
                <a:cs typeface="Arial"/>
                <a:sym typeface="Arial"/>
              </a:rPr>
              <a:t>Fuel, Maintenance, and Repairs</a:t>
            </a:r>
            <a:endParaRPr sz="3600" dirty="0">
              <a:solidFill>
                <a:srgbClr val="005087"/>
              </a:solidFill>
              <a:latin typeface="Arial"/>
              <a:ea typeface="Arial"/>
              <a:cs typeface="Arial"/>
              <a:sym typeface="Arial"/>
            </a:endParaRPr>
          </a:p>
        </p:txBody>
      </p:sp>
      <p:sp>
        <p:nvSpPr>
          <p:cNvPr id="471" name="Google Shape;471;p71"/>
          <p:cNvSpPr txBox="1"/>
          <p:nvPr/>
        </p:nvSpPr>
        <p:spPr>
          <a:xfrm>
            <a:off x="464175" y="1363175"/>
            <a:ext cx="7998600" cy="3405517"/>
          </a:xfrm>
          <a:prstGeom prst="rect">
            <a:avLst/>
          </a:prstGeom>
          <a:noFill/>
          <a:ln>
            <a:noFill/>
          </a:ln>
        </p:spPr>
        <p:txBody>
          <a:bodyPr spcFirstLastPara="1" wrap="square" lIns="91425" tIns="91425" rIns="91425" bIns="91425" anchor="t" anchorCtr="0">
            <a:spAutoFit/>
          </a:bodyPr>
          <a:lstStyle/>
          <a:p>
            <a:pPr marL="457200" lvl="0" indent="-393700" algn="l" rtl="0">
              <a:lnSpc>
                <a:spcPct val="115000"/>
              </a:lnSpc>
              <a:spcBef>
                <a:spcPts val="0"/>
              </a:spcBef>
              <a:spcAft>
                <a:spcPts val="0"/>
              </a:spcAft>
              <a:buClr>
                <a:schemeClr val="dk1"/>
              </a:buClr>
              <a:buSzPts val="2600"/>
              <a:buChar char="➢"/>
            </a:pPr>
            <a:r>
              <a:rPr lang="en-US" sz="2600" dirty="0">
                <a:solidFill>
                  <a:schemeClr val="accent2">
                    <a:lumMod val="75000"/>
                  </a:schemeClr>
                </a:solidFill>
              </a:rPr>
              <a:t>Drivers typically can use the fleet card for fuel and for maintenance under $100 without needing approval.</a:t>
            </a:r>
            <a:endParaRPr sz="2600" dirty="0">
              <a:solidFill>
                <a:schemeClr val="accent2">
                  <a:lumMod val="75000"/>
                </a:schemeClr>
              </a:solidFill>
            </a:endParaRPr>
          </a:p>
          <a:p>
            <a:pPr marL="457200" lvl="0" indent="-393700" algn="l" rtl="0">
              <a:lnSpc>
                <a:spcPct val="115000"/>
              </a:lnSpc>
              <a:spcBef>
                <a:spcPts val="0"/>
              </a:spcBef>
              <a:spcAft>
                <a:spcPts val="0"/>
              </a:spcAft>
              <a:buClr>
                <a:schemeClr val="dk1"/>
              </a:buClr>
              <a:buSzPts val="2600"/>
              <a:buChar char="➢"/>
            </a:pPr>
            <a:r>
              <a:rPr lang="en-US" sz="2600" dirty="0">
                <a:solidFill>
                  <a:schemeClr val="accent2">
                    <a:lumMod val="75000"/>
                  </a:schemeClr>
                </a:solidFill>
              </a:rPr>
              <a:t>For maintenance over $100 or for any accident damage, merchants typically must call for authorization before performing work on the vehicle and running the charge card.</a:t>
            </a:r>
            <a:endParaRPr sz="2600" dirty="0">
              <a:solidFill>
                <a:schemeClr val="accent2">
                  <a:lumMod val="75000"/>
                </a:schemeClr>
              </a:solidFill>
              <a:highlight>
                <a:schemeClr val="lt1"/>
              </a:highligh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72">
            <a:extLst>
              <a:ext uri="{C183D7F6-B498-43B3-948B-1728B52AA6E4}">
                <adec:decorative xmlns:adec="http://schemas.microsoft.com/office/drawing/2017/decorative" val="1"/>
              </a:ext>
            </a:extLst>
          </p:cNvPr>
          <p:cNvSpPr txBox="1">
            <a:spLocks noGrp="1"/>
          </p:cNvSpPr>
          <p:nvPr>
            <p:ph type="title"/>
          </p:nvPr>
        </p:nvSpPr>
        <p:spPr>
          <a:xfrm>
            <a:off x="-214263" y="600769"/>
            <a:ext cx="8229600" cy="571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US" sz="3600" dirty="0">
                <a:solidFill>
                  <a:srgbClr val="005087"/>
                </a:solidFill>
                <a:latin typeface="Arial"/>
                <a:ea typeface="Arial"/>
                <a:cs typeface="Arial"/>
                <a:sym typeface="Arial"/>
              </a:rPr>
              <a:t>GSA Fleet Card Customers</a:t>
            </a:r>
            <a:endParaRPr dirty="0">
              <a:solidFill>
                <a:srgbClr val="005087"/>
              </a:solidFill>
              <a:latin typeface="Arial"/>
              <a:ea typeface="Arial"/>
              <a:cs typeface="Arial"/>
              <a:sym typeface="Arial"/>
            </a:endParaRPr>
          </a:p>
        </p:txBody>
      </p:sp>
      <p:pic>
        <p:nvPicPr>
          <p:cNvPr id="479" name="Google Shape;479;p7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98800" y="1258063"/>
            <a:ext cx="3414953" cy="1892988"/>
          </a:xfrm>
          <a:prstGeom prst="rect">
            <a:avLst/>
          </a:prstGeom>
          <a:noFill/>
          <a:ln>
            <a:noFill/>
          </a:ln>
        </p:spPr>
      </p:pic>
      <p:pic>
        <p:nvPicPr>
          <p:cNvPr id="480" name="Google Shape;480;p72">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98800" y="3177487"/>
            <a:ext cx="3414950" cy="1830004"/>
          </a:xfrm>
          <a:prstGeom prst="rect">
            <a:avLst/>
          </a:prstGeom>
          <a:noFill/>
          <a:ln>
            <a:noFill/>
          </a:ln>
        </p:spPr>
      </p:pic>
      <p:sp>
        <p:nvSpPr>
          <p:cNvPr id="478" name="Google Shape;478;p72">
            <a:extLst>
              <a:ext uri="{C183D7F6-B498-43B3-948B-1728B52AA6E4}">
                <adec:decorative xmlns:adec="http://schemas.microsoft.com/office/drawing/2017/decorative" val="1"/>
              </a:ext>
            </a:extLst>
          </p:cNvPr>
          <p:cNvSpPr txBox="1"/>
          <p:nvPr/>
        </p:nvSpPr>
        <p:spPr>
          <a:xfrm>
            <a:off x="4280907" y="1500384"/>
            <a:ext cx="5411400" cy="3985666"/>
          </a:xfrm>
          <a:prstGeom prst="rect">
            <a:avLst/>
          </a:prstGeom>
          <a:noFill/>
          <a:ln>
            <a:noFill/>
          </a:ln>
        </p:spPr>
        <p:txBody>
          <a:bodyPr spcFirstLastPara="1" wrap="square" lIns="91425" tIns="45700" rIns="91425" bIns="45700" anchor="t" anchorCtr="0">
            <a:spAutoFit/>
          </a:bodyPr>
          <a:lstStyle/>
          <a:p>
            <a:pPr marL="457200" lvl="0" indent="-374650" algn="l" rtl="0">
              <a:lnSpc>
                <a:spcPct val="115000"/>
              </a:lnSpc>
              <a:spcBef>
                <a:spcPts val="0"/>
              </a:spcBef>
              <a:spcAft>
                <a:spcPts val="0"/>
              </a:spcAft>
              <a:buClr>
                <a:schemeClr val="dk1"/>
              </a:buClr>
              <a:buSzPts val="2300"/>
              <a:buChar char="➢"/>
            </a:pPr>
            <a:r>
              <a:rPr lang="en-US" sz="2300" dirty="0">
                <a:solidFill>
                  <a:srgbClr val="005A92"/>
                </a:solidFill>
              </a:rPr>
              <a:t>Tax exempt remind vendors.</a:t>
            </a:r>
            <a:endParaRPr sz="2300" dirty="0">
              <a:solidFill>
                <a:srgbClr val="005A92"/>
              </a:solidFill>
            </a:endParaRPr>
          </a:p>
          <a:p>
            <a:pPr marL="457200" lvl="0" indent="-374650" algn="l" rtl="0">
              <a:lnSpc>
                <a:spcPct val="115000"/>
              </a:lnSpc>
              <a:spcBef>
                <a:spcPts val="0"/>
              </a:spcBef>
              <a:spcAft>
                <a:spcPts val="0"/>
              </a:spcAft>
              <a:buClr>
                <a:schemeClr val="dk1"/>
              </a:buClr>
              <a:buSzPts val="2300"/>
              <a:buChar char="➢"/>
            </a:pPr>
            <a:r>
              <a:rPr lang="en-US" sz="2300" dirty="0">
                <a:solidFill>
                  <a:srgbClr val="005A92"/>
                </a:solidFill>
              </a:rPr>
              <a:t>Enter correct odometer readings.</a:t>
            </a:r>
            <a:endParaRPr sz="2300" dirty="0">
              <a:solidFill>
                <a:srgbClr val="005A92"/>
              </a:solidFill>
            </a:endParaRPr>
          </a:p>
          <a:p>
            <a:pPr marL="457200" lvl="0" indent="-374650" algn="l" rtl="0">
              <a:lnSpc>
                <a:spcPct val="115000"/>
              </a:lnSpc>
              <a:spcBef>
                <a:spcPts val="0"/>
              </a:spcBef>
              <a:spcAft>
                <a:spcPts val="0"/>
              </a:spcAft>
              <a:buClr>
                <a:schemeClr val="dk1"/>
              </a:buClr>
              <a:buSzPts val="2300"/>
              <a:buChar char="➢"/>
            </a:pPr>
            <a:r>
              <a:rPr lang="en-US" sz="2300" dirty="0">
                <a:solidFill>
                  <a:srgbClr val="005A92"/>
                </a:solidFill>
              </a:rPr>
              <a:t>One card per vehicle.</a:t>
            </a:r>
            <a:endParaRPr sz="2300" dirty="0">
              <a:solidFill>
                <a:srgbClr val="005A92"/>
              </a:solidFill>
            </a:endParaRPr>
          </a:p>
          <a:p>
            <a:pPr marL="457200" lvl="0" indent="-374650" algn="l" rtl="0">
              <a:lnSpc>
                <a:spcPct val="115000"/>
              </a:lnSpc>
              <a:spcBef>
                <a:spcPts val="0"/>
              </a:spcBef>
              <a:spcAft>
                <a:spcPts val="0"/>
              </a:spcAft>
              <a:buClr>
                <a:schemeClr val="dk1"/>
              </a:buClr>
              <a:buSzPts val="2300"/>
              <a:buChar char="➢"/>
            </a:pPr>
            <a:r>
              <a:rPr lang="en-US" sz="2300" dirty="0">
                <a:solidFill>
                  <a:srgbClr val="005A92"/>
                </a:solidFill>
              </a:rPr>
              <a:t>One driver ID per card.</a:t>
            </a:r>
            <a:endParaRPr sz="2300" dirty="0">
              <a:solidFill>
                <a:srgbClr val="005A92"/>
              </a:solidFill>
            </a:endParaRPr>
          </a:p>
          <a:p>
            <a:pPr marL="457200" lvl="0" indent="-374650" algn="l" rtl="0">
              <a:lnSpc>
                <a:spcPct val="115000"/>
              </a:lnSpc>
              <a:spcBef>
                <a:spcPts val="0"/>
              </a:spcBef>
              <a:spcAft>
                <a:spcPts val="0"/>
              </a:spcAft>
              <a:buClr>
                <a:schemeClr val="dk1"/>
              </a:buClr>
              <a:buSzPts val="2300"/>
              <a:buChar char="➢"/>
            </a:pPr>
            <a:r>
              <a:rPr lang="en-US" sz="2300" dirty="0">
                <a:solidFill>
                  <a:srgbClr val="005A92"/>
                </a:solidFill>
              </a:rPr>
              <a:t>Service for fueling issues and repairs under $100. </a:t>
            </a:r>
            <a:endParaRPr sz="2300" dirty="0">
              <a:solidFill>
                <a:srgbClr val="005A92"/>
              </a:solidFill>
            </a:endParaRPr>
          </a:p>
          <a:p>
            <a:pPr marL="457200" lvl="0" indent="-374650" algn="l" rtl="0">
              <a:lnSpc>
                <a:spcPct val="115000"/>
              </a:lnSpc>
              <a:spcBef>
                <a:spcPts val="0"/>
              </a:spcBef>
              <a:spcAft>
                <a:spcPts val="0"/>
              </a:spcAft>
              <a:buClr>
                <a:schemeClr val="dk1"/>
              </a:buClr>
              <a:buSzPts val="2300"/>
              <a:buChar char="➢"/>
            </a:pPr>
            <a:r>
              <a:rPr lang="en-US" sz="2300" dirty="0">
                <a:solidFill>
                  <a:srgbClr val="005A92"/>
                </a:solidFill>
              </a:rPr>
              <a:t>GSA MCC/AMC for repairs or accident approvals over $100.</a:t>
            </a:r>
            <a:endParaRPr sz="2300" dirty="0">
              <a:solidFill>
                <a:srgbClr val="005A92"/>
              </a:solidFill>
            </a:endParaRPr>
          </a:p>
          <a:p>
            <a:pPr marL="0" lvl="0" indent="0" algn="l" rtl="0">
              <a:lnSpc>
                <a:spcPct val="115000"/>
              </a:lnSpc>
              <a:spcBef>
                <a:spcPts val="0"/>
              </a:spcBef>
              <a:spcAft>
                <a:spcPts val="0"/>
              </a:spcAft>
              <a:buNone/>
            </a:pPr>
            <a:endParaRPr sz="1800" dirty="0">
              <a:solidFill>
                <a:srgbClr val="222268"/>
              </a:solidFill>
            </a:endParaRPr>
          </a:p>
          <a:p>
            <a:pPr marL="0" lvl="0" indent="0" algn="l" rtl="0">
              <a:lnSpc>
                <a:spcPct val="115000"/>
              </a:lnSpc>
              <a:spcBef>
                <a:spcPts val="0"/>
              </a:spcBef>
              <a:spcAft>
                <a:spcPts val="0"/>
              </a:spcAft>
              <a:buClr>
                <a:schemeClr val="dk1"/>
              </a:buClr>
              <a:buSzPts val="1100"/>
              <a:buFont typeface="Arial"/>
              <a:buNone/>
            </a:pPr>
            <a:endParaRPr sz="1800" dirty="0">
              <a:solidFill>
                <a:srgbClr val="222268"/>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73"/>
          <p:cNvSpPr txBox="1">
            <a:spLocks noGrp="1"/>
          </p:cNvSpPr>
          <p:nvPr>
            <p:ph type="title"/>
          </p:nvPr>
        </p:nvSpPr>
        <p:spPr>
          <a:xfrm>
            <a:off x="1012566" y="663860"/>
            <a:ext cx="8229000" cy="7677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sz="3600" dirty="0">
                <a:solidFill>
                  <a:srgbClr val="005087"/>
                </a:solidFill>
              </a:rPr>
              <a:t>Fleet Account Approved Purchases</a:t>
            </a:r>
            <a:endParaRPr sz="3600" dirty="0">
              <a:solidFill>
                <a:srgbClr val="005087"/>
              </a:solidFill>
              <a:latin typeface="Arial"/>
              <a:ea typeface="Arial"/>
              <a:cs typeface="Arial"/>
              <a:sym typeface="Arial"/>
            </a:endParaRPr>
          </a:p>
        </p:txBody>
      </p:sp>
      <p:graphicFrame>
        <p:nvGraphicFramePr>
          <p:cNvPr id="486" name="Google Shape;486;p73" descr="Chart representing authorized and unauthorized purchases"/>
          <p:cNvGraphicFramePr/>
          <p:nvPr>
            <p:extLst>
              <p:ext uri="{D42A27DB-BD31-4B8C-83A1-F6EECF244321}">
                <p14:modId xmlns:p14="http://schemas.microsoft.com/office/powerpoint/2010/main" val="1382932550"/>
              </p:ext>
            </p:extLst>
          </p:nvPr>
        </p:nvGraphicFramePr>
        <p:xfrm>
          <a:off x="230373" y="1394345"/>
          <a:ext cx="8683253" cy="3553752"/>
        </p:xfrm>
        <a:graphic>
          <a:graphicData uri="http://schemas.openxmlformats.org/drawingml/2006/table">
            <a:tbl>
              <a:tblPr firstRow="1" bandRow="1">
                <a:noFill/>
                <a:tableStyleId>{F898D527-77A8-4B62-B40B-9A860E2A647F}</a:tableStyleId>
              </a:tblPr>
              <a:tblGrid>
                <a:gridCol w="4103140">
                  <a:extLst>
                    <a:ext uri="{9D8B030D-6E8A-4147-A177-3AD203B41FA5}">
                      <a16:colId xmlns:a16="http://schemas.microsoft.com/office/drawing/2014/main" val="20000"/>
                    </a:ext>
                  </a:extLst>
                </a:gridCol>
                <a:gridCol w="4580113">
                  <a:extLst>
                    <a:ext uri="{9D8B030D-6E8A-4147-A177-3AD203B41FA5}">
                      <a16:colId xmlns:a16="http://schemas.microsoft.com/office/drawing/2014/main" val="20001"/>
                    </a:ext>
                  </a:extLst>
                </a:gridCol>
              </a:tblGrid>
              <a:tr h="277100">
                <a:tc>
                  <a:txBody>
                    <a:bodyPr/>
                    <a:lstStyle/>
                    <a:p>
                      <a:pPr marL="0" marR="0" lvl="0" indent="0" algn="ctr" rtl="0">
                        <a:lnSpc>
                          <a:spcPct val="100000"/>
                        </a:lnSpc>
                        <a:spcBef>
                          <a:spcPts val="0"/>
                        </a:spcBef>
                        <a:spcAft>
                          <a:spcPts val="0"/>
                        </a:spcAft>
                        <a:buNone/>
                      </a:pPr>
                      <a:r>
                        <a:rPr lang="en-US" sz="1300" b="1" u="none" strike="noStrike" cap="none" dirty="0">
                          <a:solidFill>
                            <a:srgbClr val="222268"/>
                          </a:solidFill>
                        </a:rPr>
                        <a:t>Authorized Purchases</a:t>
                      </a:r>
                      <a:endParaRPr sz="1300" b="1" u="none" strike="noStrike" cap="none" dirty="0">
                        <a:solidFill>
                          <a:srgbClr val="222268"/>
                        </a:solidFill>
                      </a:endParaRPr>
                    </a:p>
                  </a:txBody>
                  <a:tcPr marL="91450" marR="91450" marT="41568" marB="41568">
                    <a:solidFill>
                      <a:srgbClr val="CFD7E7"/>
                    </a:solidFill>
                  </a:tcPr>
                </a:tc>
                <a:tc>
                  <a:txBody>
                    <a:bodyPr/>
                    <a:lstStyle/>
                    <a:p>
                      <a:pPr marL="0" marR="0" lvl="0" indent="0" algn="ctr" rtl="0">
                        <a:lnSpc>
                          <a:spcPct val="100000"/>
                        </a:lnSpc>
                        <a:spcBef>
                          <a:spcPts val="0"/>
                        </a:spcBef>
                        <a:spcAft>
                          <a:spcPts val="0"/>
                        </a:spcAft>
                        <a:buNone/>
                      </a:pPr>
                      <a:r>
                        <a:rPr lang="en-US" sz="1300" b="1" u="none" strike="noStrike" cap="none" dirty="0">
                          <a:solidFill>
                            <a:srgbClr val="222268"/>
                          </a:solidFill>
                        </a:rPr>
                        <a:t>Unauthorized Purchases</a:t>
                      </a:r>
                      <a:endParaRPr sz="1300" b="1" u="none" strike="noStrike" cap="none" dirty="0">
                        <a:solidFill>
                          <a:srgbClr val="222268"/>
                        </a:solidFill>
                      </a:endParaRPr>
                    </a:p>
                  </a:txBody>
                  <a:tcPr marL="91450" marR="91450" marT="41568" marB="41568">
                    <a:solidFill>
                      <a:srgbClr val="CFD7E7"/>
                    </a:solidFill>
                  </a:tcPr>
                </a:tc>
                <a:extLst>
                  <a:ext uri="{0D108BD9-81ED-4DB2-BD59-A6C34878D82A}">
                    <a16:rowId xmlns:a16="http://schemas.microsoft.com/office/drawing/2014/main" val="10000"/>
                  </a:ext>
                </a:extLst>
              </a:tr>
              <a:tr h="471064">
                <a:tc>
                  <a:txBody>
                    <a:bodyPr/>
                    <a:lstStyle/>
                    <a:p>
                      <a:pPr marL="0" marR="0" lvl="0" indent="0" algn="l" rtl="0">
                        <a:lnSpc>
                          <a:spcPct val="100000"/>
                        </a:lnSpc>
                        <a:spcBef>
                          <a:spcPts val="0"/>
                        </a:spcBef>
                        <a:spcAft>
                          <a:spcPts val="0"/>
                        </a:spcAft>
                        <a:buNone/>
                      </a:pPr>
                      <a:r>
                        <a:rPr lang="en-US" sz="1300" u="none" strike="noStrike" cap="none" dirty="0">
                          <a:solidFill>
                            <a:srgbClr val="222268"/>
                          </a:solidFill>
                        </a:rPr>
                        <a:t>Use fleet charge card matching the license plate of the vehicle you are driving.</a:t>
                      </a:r>
                      <a:endParaRPr sz="1300" u="none" strike="noStrike" cap="none" dirty="0">
                        <a:solidFill>
                          <a:srgbClr val="222268"/>
                        </a:solidFill>
                      </a:endParaRPr>
                    </a:p>
                  </a:txBody>
                  <a:tcPr marL="91450" marR="91450" marT="41568" marB="41568">
                    <a:solidFill>
                      <a:srgbClr val="CFD7E7"/>
                    </a:solidFill>
                  </a:tcPr>
                </a:tc>
                <a:tc>
                  <a:txBody>
                    <a:bodyPr/>
                    <a:lstStyle/>
                    <a:p>
                      <a:pPr marL="0" marR="0" lvl="0" indent="0" algn="l" rtl="0">
                        <a:lnSpc>
                          <a:spcPct val="100000"/>
                        </a:lnSpc>
                        <a:spcBef>
                          <a:spcPts val="0"/>
                        </a:spcBef>
                        <a:spcAft>
                          <a:spcPts val="0"/>
                        </a:spcAft>
                        <a:buNone/>
                      </a:pPr>
                      <a:r>
                        <a:rPr lang="en-US" sz="1300" u="none" strike="noStrike" cap="none" dirty="0">
                          <a:solidFill>
                            <a:srgbClr val="222268"/>
                          </a:solidFill>
                        </a:rPr>
                        <a:t>Using the wrong fleet card for a vehicle.</a:t>
                      </a:r>
                      <a:endParaRPr sz="1300" u="none" strike="noStrike" cap="none" dirty="0">
                        <a:solidFill>
                          <a:srgbClr val="222268"/>
                        </a:solidFill>
                      </a:endParaRPr>
                    </a:p>
                  </a:txBody>
                  <a:tcPr marL="91450" marR="91450" marT="41568" marB="41568">
                    <a:solidFill>
                      <a:srgbClr val="CFD7E7"/>
                    </a:solidFill>
                  </a:tcPr>
                </a:tc>
                <a:extLst>
                  <a:ext uri="{0D108BD9-81ED-4DB2-BD59-A6C34878D82A}">
                    <a16:rowId xmlns:a16="http://schemas.microsoft.com/office/drawing/2014/main" val="10001"/>
                  </a:ext>
                </a:extLst>
              </a:tr>
              <a:tr h="471064">
                <a:tc>
                  <a:txBody>
                    <a:bodyPr/>
                    <a:lstStyle/>
                    <a:p>
                      <a:pPr marL="0" marR="0" lvl="0" indent="0" algn="l" rtl="0">
                        <a:lnSpc>
                          <a:spcPct val="100000"/>
                        </a:lnSpc>
                        <a:spcBef>
                          <a:spcPts val="0"/>
                        </a:spcBef>
                        <a:spcAft>
                          <a:spcPts val="0"/>
                        </a:spcAft>
                        <a:buNone/>
                      </a:pPr>
                      <a:r>
                        <a:rPr lang="en-US" sz="1300" u="none" strike="noStrike" cap="none" dirty="0">
                          <a:solidFill>
                            <a:srgbClr val="222268"/>
                          </a:solidFill>
                        </a:rPr>
                        <a:t>Regular unleaded, self service fuel for vehicle</a:t>
                      </a:r>
                      <a:r>
                        <a:rPr lang="en-US" sz="1300" dirty="0">
                          <a:solidFill>
                            <a:srgbClr val="222268"/>
                          </a:solidFill>
                        </a:rPr>
                        <a:t> (or </a:t>
                      </a:r>
                      <a:r>
                        <a:rPr lang="en-US" sz="1300" u="none" strike="noStrike" cap="none" dirty="0">
                          <a:solidFill>
                            <a:srgbClr val="222268"/>
                          </a:solidFill>
                        </a:rPr>
                        <a:t>alternative fuels, as required).</a:t>
                      </a:r>
                      <a:endParaRPr sz="1300" u="none" strike="noStrike" cap="none" dirty="0">
                        <a:solidFill>
                          <a:srgbClr val="222268"/>
                        </a:solidFill>
                      </a:endParaRPr>
                    </a:p>
                  </a:txBody>
                  <a:tcPr marL="91450" marR="91450" marT="41568" marB="41568">
                    <a:solidFill>
                      <a:srgbClr val="CFD7E7"/>
                    </a:solidFill>
                  </a:tcPr>
                </a:tc>
                <a:tc>
                  <a:txBody>
                    <a:bodyPr/>
                    <a:lstStyle/>
                    <a:p>
                      <a:pPr marL="0" marR="0" lvl="0" indent="0" algn="l" rtl="0">
                        <a:lnSpc>
                          <a:spcPct val="100000"/>
                        </a:lnSpc>
                        <a:spcBef>
                          <a:spcPts val="0"/>
                        </a:spcBef>
                        <a:spcAft>
                          <a:spcPts val="0"/>
                        </a:spcAft>
                        <a:buNone/>
                      </a:pPr>
                      <a:r>
                        <a:rPr lang="en-US" sz="1300" u="none" strike="noStrike" cap="none" dirty="0">
                          <a:solidFill>
                            <a:srgbClr val="222268"/>
                          </a:solidFill>
                        </a:rPr>
                        <a:t>Premium or full service fueling (unless required by state law).</a:t>
                      </a:r>
                      <a:endParaRPr sz="1300" u="none" strike="noStrike" cap="none" dirty="0">
                        <a:solidFill>
                          <a:srgbClr val="222268"/>
                        </a:solidFill>
                      </a:endParaRPr>
                    </a:p>
                  </a:txBody>
                  <a:tcPr marL="91450" marR="91450" marT="41568" marB="41568">
                    <a:solidFill>
                      <a:srgbClr val="CFD7E7"/>
                    </a:solidFill>
                  </a:tcPr>
                </a:tc>
                <a:extLst>
                  <a:ext uri="{0D108BD9-81ED-4DB2-BD59-A6C34878D82A}">
                    <a16:rowId xmlns:a16="http://schemas.microsoft.com/office/drawing/2014/main" val="10002"/>
                  </a:ext>
                </a:extLst>
              </a:tr>
              <a:tr h="471064">
                <a:tc>
                  <a:txBody>
                    <a:bodyPr/>
                    <a:lstStyle/>
                    <a:p>
                      <a:pPr marL="0" marR="0" lvl="0" indent="0" algn="l" rtl="0">
                        <a:lnSpc>
                          <a:spcPct val="100000"/>
                        </a:lnSpc>
                        <a:spcBef>
                          <a:spcPts val="0"/>
                        </a:spcBef>
                        <a:spcAft>
                          <a:spcPts val="0"/>
                        </a:spcAft>
                        <a:buNone/>
                      </a:pPr>
                      <a:r>
                        <a:rPr lang="en-US" sz="1300" u="none" strike="noStrike" cap="none" dirty="0">
                          <a:solidFill>
                            <a:srgbClr val="222268"/>
                          </a:solidFill>
                        </a:rPr>
                        <a:t>Immediately consumable items for vehicle (e.g. quart of oil, washer fluid, wipers).</a:t>
                      </a:r>
                      <a:endParaRPr sz="1300" u="none" strike="noStrike" cap="none" dirty="0">
                        <a:solidFill>
                          <a:srgbClr val="222268"/>
                        </a:solidFill>
                      </a:endParaRPr>
                    </a:p>
                  </a:txBody>
                  <a:tcPr marL="91450" marR="91450" marT="41568" marB="41568">
                    <a:solidFill>
                      <a:srgbClr val="CFD7E7"/>
                    </a:solidFill>
                  </a:tcPr>
                </a:tc>
                <a:tc>
                  <a:txBody>
                    <a:bodyPr/>
                    <a:lstStyle/>
                    <a:p>
                      <a:pPr marL="0" marR="0" lvl="0" indent="0" algn="l" rtl="0">
                        <a:lnSpc>
                          <a:spcPct val="100000"/>
                        </a:lnSpc>
                        <a:spcBef>
                          <a:spcPts val="0"/>
                        </a:spcBef>
                        <a:spcAft>
                          <a:spcPts val="0"/>
                        </a:spcAft>
                        <a:buNone/>
                      </a:pPr>
                      <a:r>
                        <a:rPr lang="en-US" sz="1300" dirty="0">
                          <a:solidFill>
                            <a:srgbClr val="222268"/>
                          </a:solidFill>
                        </a:rPr>
                        <a:t>Convenience store items like m</a:t>
                      </a:r>
                      <a:r>
                        <a:rPr lang="en-US" sz="1300" u="none" strike="noStrike" cap="none" dirty="0">
                          <a:solidFill>
                            <a:srgbClr val="222268"/>
                          </a:solidFill>
                        </a:rPr>
                        <a:t>aps, air fresheners, food, lottery tickets, alcohol, etc.</a:t>
                      </a:r>
                      <a:endParaRPr sz="1300" u="none" strike="noStrike" cap="none" dirty="0">
                        <a:solidFill>
                          <a:srgbClr val="222268"/>
                        </a:solidFill>
                      </a:endParaRPr>
                    </a:p>
                  </a:txBody>
                  <a:tcPr marL="91450" marR="91450" marT="41568" marB="41568">
                    <a:solidFill>
                      <a:srgbClr val="CFD7E7"/>
                    </a:solidFill>
                  </a:tcPr>
                </a:tc>
                <a:extLst>
                  <a:ext uri="{0D108BD9-81ED-4DB2-BD59-A6C34878D82A}">
                    <a16:rowId xmlns:a16="http://schemas.microsoft.com/office/drawing/2014/main" val="10003"/>
                  </a:ext>
                </a:extLst>
              </a:tr>
              <a:tr h="471064">
                <a:tc>
                  <a:txBody>
                    <a:bodyPr/>
                    <a:lstStyle/>
                    <a:p>
                      <a:pPr marL="0" marR="0" lvl="0" indent="0" algn="l" rtl="0">
                        <a:lnSpc>
                          <a:spcPct val="100000"/>
                        </a:lnSpc>
                        <a:spcBef>
                          <a:spcPts val="0"/>
                        </a:spcBef>
                        <a:spcAft>
                          <a:spcPts val="0"/>
                        </a:spcAft>
                        <a:buNone/>
                      </a:pPr>
                      <a:r>
                        <a:rPr lang="en-US" sz="1300" u="none" strike="noStrike" cap="none" dirty="0">
                          <a:solidFill>
                            <a:srgbClr val="222268"/>
                          </a:solidFill>
                        </a:rPr>
                        <a:t>Exterior car washes within local guidance.</a:t>
                      </a:r>
                      <a:endParaRPr sz="1300" u="none" strike="noStrike" cap="none" dirty="0">
                        <a:solidFill>
                          <a:srgbClr val="222268"/>
                        </a:solidFill>
                      </a:endParaRPr>
                    </a:p>
                  </a:txBody>
                  <a:tcPr marL="91450" marR="91450" marT="41568" marB="41568">
                    <a:solidFill>
                      <a:srgbClr val="CFD7E7"/>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300" dirty="0">
                          <a:solidFill>
                            <a:srgbClr val="222268"/>
                          </a:solidFill>
                        </a:rPr>
                        <a:t>Over-maintenance of vehicle or e</a:t>
                      </a:r>
                      <a:r>
                        <a:rPr lang="en-US" sz="1300" u="none" strike="noStrike" cap="none" dirty="0">
                          <a:solidFill>
                            <a:srgbClr val="222268"/>
                          </a:solidFill>
                        </a:rPr>
                        <a:t>xcessive car washes or details.</a:t>
                      </a:r>
                      <a:endParaRPr sz="1300" u="none" strike="noStrike" cap="none" dirty="0">
                        <a:solidFill>
                          <a:srgbClr val="222268"/>
                        </a:solidFill>
                      </a:endParaRPr>
                    </a:p>
                  </a:txBody>
                  <a:tcPr marL="91450" marR="91450" marT="41568" marB="41568">
                    <a:solidFill>
                      <a:srgbClr val="CFD7E7"/>
                    </a:solidFill>
                  </a:tcPr>
                </a:tc>
                <a:extLst>
                  <a:ext uri="{0D108BD9-81ED-4DB2-BD59-A6C34878D82A}">
                    <a16:rowId xmlns:a16="http://schemas.microsoft.com/office/drawing/2014/main" val="10004"/>
                  </a:ext>
                </a:extLst>
              </a:tr>
              <a:tr h="665027">
                <a:tc>
                  <a:txBody>
                    <a:bodyPr/>
                    <a:lstStyle/>
                    <a:p>
                      <a:pPr marL="0" marR="0" lvl="0" indent="0" algn="l" rtl="0">
                        <a:lnSpc>
                          <a:spcPct val="100000"/>
                        </a:lnSpc>
                        <a:spcBef>
                          <a:spcPts val="0"/>
                        </a:spcBef>
                        <a:spcAft>
                          <a:spcPts val="0"/>
                        </a:spcAft>
                        <a:buNone/>
                      </a:pPr>
                      <a:r>
                        <a:rPr lang="en-US" sz="1300" u="none" strike="noStrike" cap="none" dirty="0">
                          <a:solidFill>
                            <a:srgbClr val="222268"/>
                          </a:solidFill>
                        </a:rPr>
                        <a:t>Mechanical repairs for vehicle to which card is assigned. </a:t>
                      </a:r>
                      <a:br>
                        <a:rPr lang="en-US" sz="1300" u="none" strike="noStrike" cap="none" dirty="0">
                          <a:solidFill>
                            <a:srgbClr val="222268"/>
                          </a:solidFill>
                        </a:rPr>
                      </a:br>
                      <a:endParaRPr lang="en-US" sz="1300" dirty="0">
                        <a:solidFill>
                          <a:srgbClr val="222268"/>
                        </a:solidFill>
                      </a:endParaRPr>
                    </a:p>
                  </a:txBody>
                  <a:tcPr marL="91450" marR="91450" marT="41568" marB="41568">
                    <a:solidFill>
                      <a:srgbClr val="CFD7E7"/>
                    </a:solidFill>
                  </a:tcPr>
                </a:tc>
                <a:tc>
                  <a:txBody>
                    <a:bodyPr/>
                    <a:lstStyle/>
                    <a:p>
                      <a:pPr marL="0" marR="0" lvl="0" indent="0" algn="l" rtl="0">
                        <a:lnSpc>
                          <a:spcPct val="100000"/>
                        </a:lnSpc>
                        <a:spcBef>
                          <a:spcPts val="0"/>
                        </a:spcBef>
                        <a:spcAft>
                          <a:spcPts val="0"/>
                        </a:spcAft>
                        <a:buNone/>
                      </a:pPr>
                      <a:r>
                        <a:rPr lang="en-US" sz="1300" dirty="0">
                          <a:solidFill>
                            <a:srgbClr val="222268"/>
                          </a:solidFill>
                        </a:rPr>
                        <a:t>Purchases at part stores, u</a:t>
                      </a:r>
                      <a:r>
                        <a:rPr lang="en-US" sz="1300" u="none" strike="noStrike" cap="none" dirty="0">
                          <a:solidFill>
                            <a:srgbClr val="222268"/>
                          </a:solidFill>
                        </a:rPr>
                        <a:t>pgrading tires, accessories such as snow plows without prior approval from F</a:t>
                      </a:r>
                      <a:r>
                        <a:rPr lang="en-US" sz="1300" dirty="0">
                          <a:solidFill>
                            <a:srgbClr val="222268"/>
                          </a:solidFill>
                        </a:rPr>
                        <a:t>leet Service Representative.</a:t>
                      </a:r>
                      <a:endParaRPr sz="1300" u="none" strike="noStrike" cap="none" dirty="0">
                        <a:solidFill>
                          <a:srgbClr val="222268"/>
                        </a:solidFill>
                      </a:endParaRPr>
                    </a:p>
                  </a:txBody>
                  <a:tcPr marL="91450" marR="91450" marT="41568" marB="41568">
                    <a:solidFill>
                      <a:srgbClr val="CFD7E7"/>
                    </a:solidFill>
                  </a:tcPr>
                </a:tc>
                <a:extLst>
                  <a:ext uri="{0D108BD9-81ED-4DB2-BD59-A6C34878D82A}">
                    <a16:rowId xmlns:a16="http://schemas.microsoft.com/office/drawing/2014/main" val="10005"/>
                  </a:ext>
                </a:extLst>
              </a:tr>
              <a:tr h="66502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dirty="0">
                          <a:solidFill>
                            <a:srgbClr val="222268"/>
                          </a:solidFill>
                        </a:rPr>
                        <a:t>Charging services for electric vehicles at commercial charging facilities.</a:t>
                      </a:r>
                    </a:p>
                    <a:p>
                      <a:pPr marL="0" marR="0" lvl="0" indent="0" algn="l" rtl="0">
                        <a:lnSpc>
                          <a:spcPct val="100000"/>
                        </a:lnSpc>
                        <a:spcBef>
                          <a:spcPts val="0"/>
                        </a:spcBef>
                        <a:spcAft>
                          <a:spcPts val="0"/>
                        </a:spcAft>
                        <a:buNone/>
                      </a:pPr>
                      <a:endParaRPr lang="en-US" sz="1300" dirty="0">
                        <a:solidFill>
                          <a:srgbClr val="222268"/>
                        </a:solidFill>
                      </a:endParaRPr>
                    </a:p>
                  </a:txBody>
                  <a:tcPr marL="91450" marR="91450" marT="41568" marB="41568">
                    <a:solidFill>
                      <a:srgbClr val="CFD7E7"/>
                    </a:solidFill>
                  </a:tcPr>
                </a:tc>
                <a:tc>
                  <a:txBody>
                    <a:bodyPr/>
                    <a:lstStyle/>
                    <a:p>
                      <a:pPr marL="0" marR="0" lvl="0" indent="0" algn="l" rtl="0">
                        <a:lnSpc>
                          <a:spcPct val="100000"/>
                        </a:lnSpc>
                        <a:spcBef>
                          <a:spcPts val="0"/>
                        </a:spcBef>
                        <a:spcAft>
                          <a:spcPts val="0"/>
                        </a:spcAft>
                        <a:buNone/>
                      </a:pPr>
                      <a:endParaRPr sz="1300" u="none" strike="noStrike" cap="none" dirty="0">
                        <a:solidFill>
                          <a:srgbClr val="222268"/>
                        </a:solidFill>
                      </a:endParaRPr>
                    </a:p>
                  </a:txBody>
                  <a:tcPr marL="91450" marR="91450" marT="41568" marB="41568">
                    <a:solidFill>
                      <a:schemeClr val="accent2">
                        <a:lumMod val="50000"/>
                      </a:schemeClr>
                    </a:solidFill>
                  </a:tcPr>
                </a:tc>
                <a:extLst>
                  <a:ext uri="{0D108BD9-81ED-4DB2-BD59-A6C34878D82A}">
                    <a16:rowId xmlns:a16="http://schemas.microsoft.com/office/drawing/2014/main" val="1113884769"/>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74"/>
          <p:cNvSpPr txBox="1">
            <a:spLocks noGrp="1"/>
          </p:cNvSpPr>
          <p:nvPr>
            <p:ph type="title"/>
          </p:nvPr>
        </p:nvSpPr>
        <p:spPr>
          <a:xfrm>
            <a:off x="1018418" y="604202"/>
            <a:ext cx="8609700" cy="571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sz="3600" dirty="0">
                <a:solidFill>
                  <a:srgbClr val="005087"/>
                </a:solidFill>
                <a:latin typeface="Arial"/>
                <a:ea typeface="Arial"/>
                <a:cs typeface="Arial"/>
                <a:sym typeface="Arial"/>
              </a:rPr>
              <a:t>“CHARGE” Act</a:t>
            </a:r>
            <a:endParaRPr sz="3600" dirty="0">
              <a:solidFill>
                <a:srgbClr val="005087"/>
              </a:solidFill>
              <a:latin typeface="Arial"/>
              <a:ea typeface="Arial"/>
              <a:cs typeface="Arial"/>
              <a:sym typeface="Arial"/>
            </a:endParaRPr>
          </a:p>
        </p:txBody>
      </p:sp>
      <p:sp>
        <p:nvSpPr>
          <p:cNvPr id="493" name="Google Shape;493;p74"/>
          <p:cNvSpPr txBox="1"/>
          <p:nvPr/>
        </p:nvSpPr>
        <p:spPr>
          <a:xfrm>
            <a:off x="478563" y="1418463"/>
            <a:ext cx="8407200" cy="2185173"/>
          </a:xfrm>
          <a:prstGeom prst="rect">
            <a:avLst/>
          </a:prstGeom>
          <a:noFill/>
          <a:ln>
            <a:noFill/>
          </a:ln>
        </p:spPr>
        <p:txBody>
          <a:bodyPr spcFirstLastPara="1" wrap="square" lIns="91425" tIns="45700" rIns="91425" bIns="45700" anchor="t" anchorCtr="0">
            <a:spAutoFit/>
          </a:bodyPr>
          <a:lstStyle/>
          <a:p>
            <a:pPr marL="457200" marR="0" lvl="0" indent="-393700" algn="l" rtl="0">
              <a:lnSpc>
                <a:spcPct val="100000"/>
              </a:lnSpc>
              <a:spcBef>
                <a:spcPts val="1200"/>
              </a:spcBef>
              <a:spcAft>
                <a:spcPts val="0"/>
              </a:spcAft>
              <a:buClr>
                <a:schemeClr val="dk1"/>
              </a:buClr>
              <a:buSzPts val="2600"/>
              <a:buChar char="➢"/>
            </a:pPr>
            <a:r>
              <a:rPr lang="en-US" sz="2600" dirty="0">
                <a:solidFill>
                  <a:schemeClr val="accent3">
                    <a:lumMod val="75000"/>
                  </a:schemeClr>
                </a:solidFill>
                <a:hlinkClick r:id="rId3">
                  <a:extLst>
                    <a:ext uri="{A12FA001-AC4F-418D-AE19-62706E023703}">
                      <ahyp:hlinkClr xmlns:ahyp="http://schemas.microsoft.com/office/drawing/2018/hyperlinkcolor" val="tx"/>
                    </a:ext>
                  </a:extLst>
                </a:hlinkClick>
              </a:rPr>
              <a:t>Public Law 116-160 or the “CHARGE Act”</a:t>
            </a:r>
            <a:r>
              <a:rPr lang="en-US" sz="2600" dirty="0">
                <a:solidFill>
                  <a:srgbClr val="005A92"/>
                </a:solidFill>
              </a:rPr>
              <a:t>.</a:t>
            </a:r>
          </a:p>
          <a:p>
            <a:pPr marL="457200" marR="0" lvl="0" indent="-393700" algn="l" rtl="0">
              <a:lnSpc>
                <a:spcPct val="100000"/>
              </a:lnSpc>
              <a:spcBef>
                <a:spcPts val="1200"/>
              </a:spcBef>
              <a:spcAft>
                <a:spcPts val="0"/>
              </a:spcAft>
              <a:buClr>
                <a:schemeClr val="dk1"/>
              </a:buClr>
              <a:buSzPts val="2600"/>
              <a:buChar char="➢"/>
            </a:pPr>
            <a:r>
              <a:rPr lang="en-US" sz="2600" dirty="0">
                <a:solidFill>
                  <a:srgbClr val="005A92"/>
                </a:solidFill>
              </a:rPr>
              <a:t>Required GSA to issue guidance on the use of charge cards to pay for EV charging.</a:t>
            </a:r>
          </a:p>
          <a:p>
            <a:pPr marL="457200" marR="0" lvl="0" indent="-393700" algn="l" rtl="0">
              <a:lnSpc>
                <a:spcPct val="100000"/>
              </a:lnSpc>
              <a:spcBef>
                <a:spcPts val="1200"/>
              </a:spcBef>
              <a:spcAft>
                <a:spcPts val="0"/>
              </a:spcAft>
              <a:buClr>
                <a:schemeClr val="dk1"/>
              </a:buClr>
              <a:buSzPts val="2600"/>
              <a:buChar char="➢"/>
            </a:pPr>
            <a:r>
              <a:rPr lang="en-US" sz="2800" u="sng" dirty="0">
                <a:solidFill>
                  <a:schemeClr val="accent3">
                    <a:lumMod val="75000"/>
                  </a:schemeClr>
                </a:solidFill>
                <a:hlinkClick r:id="rId4">
                  <a:extLst>
                    <a:ext uri="{A12FA001-AC4F-418D-AE19-62706E023703}">
                      <ahyp:hlinkClr xmlns:ahyp="http://schemas.microsoft.com/office/drawing/2018/hyperlinkcolor" val="tx"/>
                    </a:ext>
                  </a:extLst>
                </a:hlinkClick>
              </a:rPr>
              <a:t>Smart Bulletin 036</a:t>
            </a:r>
            <a:r>
              <a:rPr lang="en-US" sz="2800" u="sng" dirty="0">
                <a:solidFill>
                  <a:schemeClr val="accent3">
                    <a:lumMod val="75000"/>
                  </a:schemeClr>
                </a:solidFill>
              </a:rPr>
              <a:t>.</a:t>
            </a:r>
            <a:endParaRPr sz="2600" dirty="0">
              <a:solidFill>
                <a:srgbClr val="005A92"/>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74"/>
          <p:cNvSpPr txBox="1">
            <a:spLocks noGrp="1"/>
          </p:cNvSpPr>
          <p:nvPr>
            <p:ph type="title"/>
          </p:nvPr>
        </p:nvSpPr>
        <p:spPr>
          <a:xfrm>
            <a:off x="1018418" y="604202"/>
            <a:ext cx="8609700" cy="571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sz="3600" dirty="0">
                <a:solidFill>
                  <a:srgbClr val="005087"/>
                </a:solidFill>
                <a:latin typeface="Arial"/>
                <a:ea typeface="Arial"/>
                <a:cs typeface="Arial"/>
                <a:sym typeface="Arial"/>
              </a:rPr>
              <a:t>EV Charging Stations</a:t>
            </a:r>
            <a:endParaRPr sz="3600" dirty="0">
              <a:solidFill>
                <a:srgbClr val="005087"/>
              </a:solidFill>
              <a:latin typeface="Arial"/>
              <a:ea typeface="Arial"/>
              <a:cs typeface="Arial"/>
              <a:sym typeface="Arial"/>
            </a:endParaRPr>
          </a:p>
        </p:txBody>
      </p:sp>
      <p:sp>
        <p:nvSpPr>
          <p:cNvPr id="493" name="Google Shape;493;p74"/>
          <p:cNvSpPr txBox="1"/>
          <p:nvPr/>
        </p:nvSpPr>
        <p:spPr>
          <a:xfrm>
            <a:off x="478563" y="1563802"/>
            <a:ext cx="8407200" cy="2015896"/>
          </a:xfrm>
          <a:prstGeom prst="rect">
            <a:avLst/>
          </a:prstGeom>
          <a:noFill/>
          <a:ln>
            <a:noFill/>
          </a:ln>
        </p:spPr>
        <p:txBody>
          <a:bodyPr spcFirstLastPara="1" wrap="square" lIns="91425" tIns="45700" rIns="91425" bIns="45700" anchor="t" anchorCtr="0">
            <a:spAutoFit/>
          </a:bodyPr>
          <a:lstStyle/>
          <a:p>
            <a:pPr marL="457200" marR="0" lvl="0" indent="-393700" algn="l" rtl="0">
              <a:lnSpc>
                <a:spcPct val="100000"/>
              </a:lnSpc>
              <a:spcBef>
                <a:spcPts val="0"/>
              </a:spcBef>
              <a:spcAft>
                <a:spcPts val="0"/>
              </a:spcAft>
              <a:buClr>
                <a:schemeClr val="dk1"/>
              </a:buClr>
              <a:buSzPts val="2600"/>
              <a:buChar char="➢"/>
            </a:pPr>
            <a:r>
              <a:rPr lang="en-US" sz="2500" dirty="0">
                <a:solidFill>
                  <a:srgbClr val="005A92"/>
                </a:solidFill>
              </a:rPr>
              <a:t>Use of GSA SmartPay charge cards for both per transaction and subscriptions for EV charging is permissible.</a:t>
            </a:r>
          </a:p>
          <a:p>
            <a:pPr marL="457200" marR="0" lvl="0" indent="-393700" algn="l" rtl="0">
              <a:lnSpc>
                <a:spcPct val="100000"/>
              </a:lnSpc>
              <a:spcBef>
                <a:spcPts val="0"/>
              </a:spcBef>
              <a:spcAft>
                <a:spcPts val="0"/>
              </a:spcAft>
              <a:buClr>
                <a:schemeClr val="dk1"/>
              </a:buClr>
              <a:buSzPts val="2600"/>
              <a:buChar char="➢"/>
            </a:pPr>
            <a:r>
              <a:rPr lang="en-US" sz="2500" dirty="0">
                <a:solidFill>
                  <a:srgbClr val="005A92"/>
                </a:solidFill>
              </a:rPr>
              <a:t>Type of card to be used must comply with agency policy.</a:t>
            </a:r>
          </a:p>
        </p:txBody>
      </p:sp>
      <p:pic>
        <p:nvPicPr>
          <p:cNvPr id="3" name="Picture 2" descr="Electric car being charged">
            <a:extLst>
              <a:ext uri="{FF2B5EF4-FFF2-40B4-BE49-F238E27FC236}">
                <a16:creationId xmlns:a16="http://schemas.microsoft.com/office/drawing/2014/main" id="{F9816F52-D863-29A7-37C1-85F854F0F483}"/>
              </a:ext>
            </a:extLst>
          </p:cNvPr>
          <p:cNvPicPr>
            <a:picLocks noChangeAspect="1"/>
          </p:cNvPicPr>
          <p:nvPr/>
        </p:nvPicPr>
        <p:blipFill>
          <a:blip r:embed="rId3"/>
          <a:stretch>
            <a:fillRect/>
          </a:stretch>
        </p:blipFill>
        <p:spPr>
          <a:xfrm>
            <a:off x="6215545" y="3190360"/>
            <a:ext cx="2670218" cy="1780145"/>
          </a:xfrm>
          <a:prstGeom prst="rect">
            <a:avLst/>
          </a:prstGeom>
        </p:spPr>
      </p:pic>
    </p:spTree>
    <p:extLst>
      <p:ext uri="{BB962C8B-B14F-4D97-AF65-F5344CB8AC3E}">
        <p14:creationId xmlns:p14="http://schemas.microsoft.com/office/powerpoint/2010/main" val="1260254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74"/>
          <p:cNvSpPr txBox="1">
            <a:spLocks noGrp="1"/>
          </p:cNvSpPr>
          <p:nvPr>
            <p:ph type="title"/>
          </p:nvPr>
        </p:nvSpPr>
        <p:spPr>
          <a:xfrm>
            <a:off x="1018418" y="604202"/>
            <a:ext cx="8609700" cy="571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sz="3600" dirty="0">
                <a:solidFill>
                  <a:srgbClr val="005087"/>
                </a:solidFill>
                <a:latin typeface="Arial"/>
                <a:ea typeface="Arial"/>
                <a:cs typeface="Arial"/>
                <a:sym typeface="Arial"/>
              </a:rPr>
              <a:t>EV Charging Stations</a:t>
            </a:r>
            <a:endParaRPr sz="3600" dirty="0">
              <a:solidFill>
                <a:srgbClr val="005087"/>
              </a:solidFill>
              <a:latin typeface="Arial"/>
              <a:ea typeface="Arial"/>
              <a:cs typeface="Arial"/>
              <a:sym typeface="Arial"/>
            </a:endParaRPr>
          </a:p>
        </p:txBody>
      </p:sp>
      <p:sp>
        <p:nvSpPr>
          <p:cNvPr id="493" name="Google Shape;493;p74"/>
          <p:cNvSpPr txBox="1"/>
          <p:nvPr/>
        </p:nvSpPr>
        <p:spPr>
          <a:xfrm>
            <a:off x="478563" y="1418463"/>
            <a:ext cx="8407200" cy="3447057"/>
          </a:xfrm>
          <a:prstGeom prst="rect">
            <a:avLst/>
          </a:prstGeom>
          <a:noFill/>
          <a:ln>
            <a:noFill/>
          </a:ln>
        </p:spPr>
        <p:txBody>
          <a:bodyPr spcFirstLastPara="1" wrap="square" lIns="91425" tIns="45700" rIns="91425" bIns="45700" anchor="t" anchorCtr="0">
            <a:spAutoFit/>
          </a:bodyPr>
          <a:lstStyle/>
          <a:p>
            <a:pPr marL="457200" marR="0" lvl="0" indent="-393700" algn="l" rtl="0">
              <a:lnSpc>
                <a:spcPct val="100000"/>
              </a:lnSpc>
              <a:spcBef>
                <a:spcPts val="1200"/>
              </a:spcBef>
              <a:spcAft>
                <a:spcPts val="0"/>
              </a:spcAft>
              <a:buClr>
                <a:schemeClr val="dk1"/>
              </a:buClr>
              <a:buSzPts val="2600"/>
              <a:buChar char="➢"/>
            </a:pPr>
            <a:r>
              <a:rPr lang="en-US" sz="2600" dirty="0">
                <a:solidFill>
                  <a:srgbClr val="005A92"/>
                </a:solidFill>
              </a:rPr>
              <a:t>GSA SmartPay contractor bank charge cards (including WEX and Voyager fleet cards) can be used to pay at some charging stations.</a:t>
            </a:r>
            <a:endParaRPr sz="2600" dirty="0">
              <a:solidFill>
                <a:srgbClr val="005A92"/>
              </a:solidFill>
            </a:endParaRPr>
          </a:p>
          <a:p>
            <a:pPr marL="457200" marR="0" lvl="0" indent="-393700" algn="l" rtl="0">
              <a:lnSpc>
                <a:spcPct val="100000"/>
              </a:lnSpc>
              <a:spcBef>
                <a:spcPts val="0"/>
              </a:spcBef>
              <a:spcAft>
                <a:spcPts val="0"/>
              </a:spcAft>
              <a:buClr>
                <a:schemeClr val="dk1"/>
              </a:buClr>
              <a:buSzPts val="2600"/>
              <a:buChar char="➢"/>
            </a:pPr>
            <a:r>
              <a:rPr lang="en-US" sz="2600" dirty="0">
                <a:solidFill>
                  <a:srgbClr val="005A92"/>
                </a:solidFill>
              </a:rPr>
              <a:t>Be aware that some charging station networks only accept Visa or Mastercard branded cards.</a:t>
            </a:r>
            <a:endParaRPr sz="2600" dirty="0">
              <a:solidFill>
                <a:srgbClr val="005A92"/>
              </a:solidFill>
            </a:endParaRPr>
          </a:p>
          <a:p>
            <a:pPr marL="457200" marR="0" lvl="0" indent="-393700" algn="l" rtl="0">
              <a:lnSpc>
                <a:spcPct val="100000"/>
              </a:lnSpc>
              <a:spcBef>
                <a:spcPts val="0"/>
              </a:spcBef>
              <a:spcAft>
                <a:spcPts val="0"/>
              </a:spcAft>
              <a:buClr>
                <a:schemeClr val="dk1"/>
              </a:buClr>
              <a:buSzPts val="2600"/>
              <a:buChar char="➢"/>
            </a:pPr>
            <a:r>
              <a:rPr lang="en-US" sz="2600" dirty="0">
                <a:solidFill>
                  <a:srgbClr val="005A92"/>
                </a:solidFill>
              </a:rPr>
              <a:t>Certain charging stations have card readers for walk-up payments, while others do not.</a:t>
            </a:r>
          </a:p>
          <a:p>
            <a:pPr marL="457200" marR="0" lvl="0" indent="-393700" algn="l" rtl="0">
              <a:lnSpc>
                <a:spcPct val="100000"/>
              </a:lnSpc>
              <a:spcBef>
                <a:spcPts val="0"/>
              </a:spcBef>
              <a:spcAft>
                <a:spcPts val="0"/>
              </a:spcAft>
              <a:buClr>
                <a:schemeClr val="dk1"/>
              </a:buClr>
              <a:buSzPts val="2600"/>
              <a:buChar char="➢"/>
            </a:pPr>
            <a:r>
              <a:rPr lang="en-US" sz="2600" dirty="0">
                <a:solidFill>
                  <a:srgbClr val="005A92"/>
                </a:solidFill>
              </a:rPr>
              <a:t>RFID cards/key fobs may be used for payment.</a:t>
            </a:r>
            <a:endParaRPr sz="2600" dirty="0">
              <a:solidFill>
                <a:srgbClr val="005A92"/>
              </a:solidFill>
            </a:endParaRPr>
          </a:p>
        </p:txBody>
      </p:sp>
    </p:spTree>
    <p:extLst>
      <p:ext uri="{BB962C8B-B14F-4D97-AF65-F5344CB8AC3E}">
        <p14:creationId xmlns:p14="http://schemas.microsoft.com/office/powerpoint/2010/main" val="8706340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75"/>
          <p:cNvSpPr txBox="1">
            <a:spLocks noGrp="1"/>
          </p:cNvSpPr>
          <p:nvPr>
            <p:ph type="title"/>
          </p:nvPr>
        </p:nvSpPr>
        <p:spPr>
          <a:xfrm>
            <a:off x="1017121" y="604187"/>
            <a:ext cx="4771200" cy="571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sz="3600" dirty="0">
                <a:solidFill>
                  <a:srgbClr val="005087"/>
                </a:solidFill>
                <a:latin typeface="Arial"/>
                <a:ea typeface="Arial"/>
                <a:cs typeface="Arial"/>
                <a:sym typeface="Arial"/>
              </a:rPr>
              <a:t>EV Charging Stations</a:t>
            </a:r>
            <a:endParaRPr sz="3600" dirty="0">
              <a:solidFill>
                <a:srgbClr val="005087"/>
              </a:solidFill>
              <a:latin typeface="Arial"/>
              <a:ea typeface="Arial"/>
              <a:cs typeface="Arial"/>
              <a:sym typeface="Arial"/>
            </a:endParaRPr>
          </a:p>
        </p:txBody>
      </p:sp>
      <p:sp>
        <p:nvSpPr>
          <p:cNvPr id="500" name="Google Shape;500;p75"/>
          <p:cNvSpPr txBox="1"/>
          <p:nvPr/>
        </p:nvSpPr>
        <p:spPr>
          <a:xfrm>
            <a:off x="736800" y="1433321"/>
            <a:ext cx="8407200" cy="1785064"/>
          </a:xfrm>
          <a:prstGeom prst="rect">
            <a:avLst/>
          </a:prstGeom>
          <a:noFill/>
          <a:ln>
            <a:noFill/>
          </a:ln>
        </p:spPr>
        <p:txBody>
          <a:bodyPr spcFirstLastPara="1" wrap="square" lIns="91425" tIns="45700" rIns="91425" bIns="45700" anchor="t" anchorCtr="0">
            <a:spAutoFit/>
          </a:bodyPr>
          <a:lstStyle/>
          <a:p>
            <a:pPr marL="63500" marR="0" lvl="0" algn="l" rtl="0">
              <a:lnSpc>
                <a:spcPct val="100000"/>
              </a:lnSpc>
              <a:spcBef>
                <a:spcPts val="1200"/>
              </a:spcBef>
              <a:spcAft>
                <a:spcPts val="0"/>
              </a:spcAft>
              <a:buClr>
                <a:schemeClr val="dk1"/>
              </a:buClr>
              <a:buSzPts val="2600"/>
            </a:pPr>
            <a:r>
              <a:rPr lang="en-US" sz="2500" dirty="0">
                <a:solidFill>
                  <a:srgbClr val="005A92"/>
                </a:solidFill>
              </a:rPr>
              <a:t>CCCM and the GSA SmartPay banks will continue to pursue relationships with charging station providers to increase access and acceptance at more charging networks.</a:t>
            </a:r>
            <a:endParaRPr sz="2500" dirty="0">
              <a:solidFill>
                <a:srgbClr val="005A92"/>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77"/>
          <p:cNvSpPr txBox="1">
            <a:spLocks noGrp="1"/>
          </p:cNvSpPr>
          <p:nvPr>
            <p:ph type="title"/>
          </p:nvPr>
        </p:nvSpPr>
        <p:spPr>
          <a:xfrm>
            <a:off x="986761" y="607636"/>
            <a:ext cx="7869900" cy="571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US" sz="3600" dirty="0">
                <a:solidFill>
                  <a:srgbClr val="005087"/>
                </a:solidFill>
                <a:latin typeface="Arial"/>
                <a:ea typeface="Arial"/>
                <a:cs typeface="Arial"/>
                <a:sym typeface="Arial"/>
              </a:rPr>
              <a:t>Tolls on TDY - Typically…Travel Card</a:t>
            </a:r>
            <a:endParaRPr sz="3600" dirty="0">
              <a:solidFill>
                <a:srgbClr val="005087"/>
              </a:solidFill>
              <a:latin typeface="Arial"/>
              <a:ea typeface="Arial"/>
              <a:cs typeface="Arial"/>
              <a:sym typeface="Arial"/>
            </a:endParaRPr>
          </a:p>
        </p:txBody>
      </p:sp>
      <p:sp>
        <p:nvSpPr>
          <p:cNvPr id="514" name="Google Shape;514;p77"/>
          <p:cNvSpPr txBox="1"/>
          <p:nvPr/>
        </p:nvSpPr>
        <p:spPr>
          <a:xfrm>
            <a:off x="519429" y="1364483"/>
            <a:ext cx="8407200" cy="2645100"/>
          </a:xfrm>
          <a:prstGeom prst="rect">
            <a:avLst/>
          </a:prstGeom>
          <a:noFill/>
          <a:ln>
            <a:noFill/>
          </a:ln>
        </p:spPr>
        <p:txBody>
          <a:bodyPr spcFirstLastPara="1" wrap="square" lIns="91425" tIns="45700" rIns="91425" bIns="45700" anchor="t" anchorCtr="0">
            <a:spAutoFit/>
          </a:bodyPr>
          <a:lstStyle/>
          <a:p>
            <a:pPr marL="457200" lvl="0" indent="-431800" algn="l" rtl="0">
              <a:lnSpc>
                <a:spcPct val="115000"/>
              </a:lnSpc>
              <a:spcBef>
                <a:spcPts val="400"/>
              </a:spcBef>
              <a:spcAft>
                <a:spcPts val="0"/>
              </a:spcAft>
              <a:buClr>
                <a:schemeClr val="dk1"/>
              </a:buClr>
              <a:buSzPts val="3200"/>
              <a:buChar char="➢"/>
            </a:pPr>
            <a:r>
              <a:rPr lang="en-US" sz="2900" dirty="0">
                <a:solidFill>
                  <a:srgbClr val="005A92"/>
                </a:solidFill>
              </a:rPr>
              <a:t>Agencies mostly utilize the GSA SmartPay Travel Card for the payment of tolls while on TDY.</a:t>
            </a:r>
            <a:endParaRPr sz="2900" dirty="0">
              <a:solidFill>
                <a:srgbClr val="005A92"/>
              </a:solidFill>
            </a:endParaRPr>
          </a:p>
          <a:p>
            <a:pPr marL="457200" lvl="0" indent="-412750" algn="l" rtl="0">
              <a:lnSpc>
                <a:spcPct val="115000"/>
              </a:lnSpc>
              <a:spcBef>
                <a:spcPts val="0"/>
              </a:spcBef>
              <a:spcAft>
                <a:spcPts val="0"/>
              </a:spcAft>
              <a:buClr>
                <a:schemeClr val="dk1"/>
              </a:buClr>
              <a:buSzPts val="2900"/>
              <a:buChar char="➢"/>
            </a:pPr>
            <a:r>
              <a:rPr lang="en-US" sz="2900" dirty="0">
                <a:solidFill>
                  <a:srgbClr val="005A92"/>
                </a:solidFill>
              </a:rPr>
              <a:t>However, agency policy dictates which type of card will be used.</a:t>
            </a:r>
            <a:endParaRPr sz="2900" dirty="0">
              <a:solidFill>
                <a:srgbClr val="005A9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40"/>
          <p:cNvSpPr txBox="1">
            <a:spLocks noGrp="1"/>
          </p:cNvSpPr>
          <p:nvPr>
            <p:ph type="title"/>
          </p:nvPr>
        </p:nvSpPr>
        <p:spPr>
          <a:xfrm>
            <a:off x="1001430" y="600712"/>
            <a:ext cx="7256400" cy="606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US" sz="3600" dirty="0">
                <a:solidFill>
                  <a:srgbClr val="005087"/>
                </a:solidFill>
                <a:latin typeface="Arial"/>
                <a:ea typeface="Arial"/>
                <a:cs typeface="Arial"/>
                <a:sym typeface="Arial"/>
              </a:rPr>
              <a:t>GSA SmartPay Program Overview</a:t>
            </a:r>
            <a:endParaRPr dirty="0"/>
          </a:p>
        </p:txBody>
      </p:sp>
      <p:sp>
        <p:nvSpPr>
          <p:cNvPr id="191" name="Google Shape;191;p40"/>
          <p:cNvSpPr txBox="1"/>
          <p:nvPr/>
        </p:nvSpPr>
        <p:spPr>
          <a:xfrm>
            <a:off x="536580" y="1297611"/>
            <a:ext cx="8186100" cy="34170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400"/>
              <a:buFont typeface="Noto Sans"/>
              <a:buChar char="➢"/>
            </a:pPr>
            <a:r>
              <a:rPr lang="en-US" sz="2400" b="0" i="0" u="none" strike="noStrike" cap="none" dirty="0">
                <a:solidFill>
                  <a:srgbClr val="005A92"/>
                </a:solidFill>
                <a:latin typeface="Arial"/>
                <a:ea typeface="Arial"/>
                <a:cs typeface="Arial"/>
                <a:sym typeface="Arial"/>
              </a:rPr>
              <a:t>Federal government agencies/organizations </a:t>
            </a:r>
            <a:br>
              <a:rPr lang="en-US" sz="2400" b="0" i="0" u="none" strike="noStrike" cap="none" dirty="0">
                <a:solidFill>
                  <a:srgbClr val="005A92"/>
                </a:solidFill>
                <a:latin typeface="Arial"/>
                <a:ea typeface="Arial"/>
                <a:cs typeface="Arial"/>
                <a:sym typeface="Arial"/>
              </a:rPr>
            </a:br>
            <a:r>
              <a:rPr lang="en-US" sz="2400" b="0" i="0" u="none" strike="noStrike" cap="none" dirty="0">
                <a:solidFill>
                  <a:srgbClr val="005A92"/>
                </a:solidFill>
                <a:latin typeface="Arial"/>
                <a:ea typeface="Arial"/>
                <a:cs typeface="Arial"/>
                <a:sym typeface="Arial"/>
              </a:rPr>
              <a:t>issue task orders against the GSA SmartPay 3 </a:t>
            </a:r>
            <a:br>
              <a:rPr lang="en-US" sz="2400" b="0" i="0" u="none" strike="noStrike" cap="none" dirty="0">
                <a:solidFill>
                  <a:srgbClr val="005A92"/>
                </a:solidFill>
                <a:latin typeface="Arial"/>
                <a:ea typeface="Arial"/>
                <a:cs typeface="Arial"/>
                <a:sym typeface="Arial"/>
              </a:rPr>
            </a:br>
            <a:r>
              <a:rPr lang="en-US" sz="2400" b="0" i="0" u="none" strike="noStrike" cap="none" dirty="0">
                <a:solidFill>
                  <a:srgbClr val="005A92"/>
                </a:solidFill>
                <a:latin typeface="Arial"/>
                <a:ea typeface="Arial"/>
                <a:cs typeface="Arial"/>
                <a:sym typeface="Arial"/>
              </a:rPr>
              <a:t>Master Contract for charge card products </a:t>
            </a:r>
            <a:br>
              <a:rPr lang="en-US" sz="2400" b="0" i="0" u="none" strike="noStrike" cap="none" dirty="0">
                <a:solidFill>
                  <a:srgbClr val="005A92"/>
                </a:solidFill>
                <a:latin typeface="Arial"/>
                <a:ea typeface="Arial"/>
                <a:cs typeface="Arial"/>
                <a:sym typeface="Arial"/>
              </a:rPr>
            </a:br>
            <a:r>
              <a:rPr lang="en-US" sz="2400" b="0" i="0" u="none" strike="noStrike" cap="none" dirty="0">
                <a:solidFill>
                  <a:srgbClr val="005A92"/>
                </a:solidFill>
                <a:latin typeface="Arial"/>
                <a:ea typeface="Arial"/>
                <a:cs typeface="Arial"/>
                <a:sym typeface="Arial"/>
              </a:rPr>
              <a:t>and services from one of two </a:t>
            </a:r>
            <a:r>
              <a:rPr lang="en-US" sz="2400" dirty="0">
                <a:solidFill>
                  <a:srgbClr val="005A92"/>
                </a:solidFill>
              </a:rPr>
              <a:t>contractor bank</a:t>
            </a:r>
            <a:r>
              <a:rPr lang="en-US" sz="2400" b="0" i="0" u="none" strike="noStrike" cap="none" dirty="0">
                <a:solidFill>
                  <a:srgbClr val="005A92"/>
                </a:solidFill>
                <a:latin typeface="Arial"/>
                <a:ea typeface="Arial"/>
                <a:cs typeface="Arial"/>
                <a:sym typeface="Arial"/>
              </a:rPr>
              <a:t>s: </a:t>
            </a:r>
            <a:br>
              <a:rPr lang="en-US" sz="2400" b="0" i="0" u="none" strike="noStrike" cap="none" dirty="0">
                <a:solidFill>
                  <a:srgbClr val="005A92"/>
                </a:solidFill>
                <a:latin typeface="Arial"/>
                <a:ea typeface="Arial"/>
                <a:cs typeface="Arial"/>
                <a:sym typeface="Arial"/>
              </a:rPr>
            </a:br>
            <a:r>
              <a:rPr lang="en-US" sz="2400" b="0" i="1" u="none" strike="noStrike" cap="none" dirty="0">
                <a:solidFill>
                  <a:srgbClr val="005A92"/>
                </a:solidFill>
                <a:latin typeface="Arial"/>
                <a:ea typeface="Arial"/>
                <a:cs typeface="Arial"/>
                <a:sym typeface="Arial"/>
              </a:rPr>
              <a:t>Citibank and U.S. Bank.</a:t>
            </a:r>
            <a:endParaRPr sz="1400" b="0" i="0" u="none" strike="noStrike" cap="none" dirty="0">
              <a:solidFill>
                <a:srgbClr val="005A92"/>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Noto Sans"/>
              <a:buChar char="➢"/>
            </a:pPr>
            <a:r>
              <a:rPr lang="en-US" sz="2400" b="0" i="0" u="none" strike="noStrike" cap="none" dirty="0">
                <a:solidFill>
                  <a:srgbClr val="005A92"/>
                </a:solidFill>
                <a:latin typeface="Arial"/>
                <a:ea typeface="Arial"/>
                <a:cs typeface="Arial"/>
                <a:sym typeface="Arial"/>
              </a:rPr>
              <a:t>Agencies/organizations pay no direct fees for </a:t>
            </a:r>
            <a:br>
              <a:rPr lang="en-US" sz="2400" b="0" i="0" u="none" strike="noStrike" cap="none" dirty="0">
                <a:solidFill>
                  <a:srgbClr val="005A92"/>
                </a:solidFill>
                <a:latin typeface="Arial"/>
                <a:ea typeface="Arial"/>
                <a:cs typeface="Arial"/>
                <a:sym typeface="Arial"/>
              </a:rPr>
            </a:br>
            <a:r>
              <a:rPr lang="en-US" sz="2400" b="0" i="0" u="none" strike="noStrike" cap="none" dirty="0">
                <a:solidFill>
                  <a:srgbClr val="005A92"/>
                </a:solidFill>
                <a:latin typeface="Arial"/>
                <a:ea typeface="Arial"/>
                <a:cs typeface="Arial"/>
                <a:sym typeface="Arial"/>
              </a:rPr>
              <a:t>using the GSA SmartPay Program.</a:t>
            </a:r>
            <a:endParaRPr sz="1400" b="0" i="0" u="none" strike="noStrike" cap="none" dirty="0">
              <a:solidFill>
                <a:srgbClr val="005A92"/>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Noto Sans"/>
              <a:buChar char="➢"/>
            </a:pPr>
            <a:r>
              <a:rPr lang="en-US" sz="2400" b="0" i="0" u="none" strike="noStrike" cap="none" dirty="0">
                <a:solidFill>
                  <a:srgbClr val="005A92"/>
                </a:solidFill>
                <a:latin typeface="Arial"/>
                <a:ea typeface="Arial"/>
                <a:cs typeface="Arial"/>
                <a:sym typeface="Arial"/>
              </a:rPr>
              <a:t>Agencies/organizations have the opportunity </a:t>
            </a:r>
            <a:br>
              <a:rPr lang="en-US" sz="2400" b="0" i="0" u="none" strike="noStrike" cap="none" dirty="0">
                <a:solidFill>
                  <a:srgbClr val="005A92"/>
                </a:solidFill>
                <a:latin typeface="Arial"/>
                <a:ea typeface="Arial"/>
                <a:cs typeface="Arial"/>
                <a:sym typeface="Arial"/>
              </a:rPr>
            </a:br>
            <a:r>
              <a:rPr lang="en-US" sz="2400" b="0" i="0" u="none" strike="noStrike" cap="none" dirty="0">
                <a:solidFill>
                  <a:srgbClr val="005A92"/>
                </a:solidFill>
                <a:latin typeface="Arial"/>
                <a:ea typeface="Arial"/>
                <a:cs typeface="Arial"/>
                <a:sym typeface="Arial"/>
              </a:rPr>
              <a:t>to earn refunds.</a:t>
            </a:r>
            <a:endParaRPr sz="2000" b="0" i="0" u="none" strike="noStrike" cap="none" dirty="0">
              <a:solidFill>
                <a:srgbClr val="005A92"/>
              </a:solidFill>
              <a:latin typeface="Arial"/>
              <a:ea typeface="Arial"/>
              <a:cs typeface="Arial"/>
              <a:sym typeface="Arial"/>
            </a:endParaRPr>
          </a:p>
        </p:txBody>
      </p:sp>
      <p:pic>
        <p:nvPicPr>
          <p:cNvPr id="192" name="Google Shape;192;p40" descr="This is a picture of the GSA SmartPay Fleet car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397432" y="1297611"/>
            <a:ext cx="1605643" cy="1017838"/>
          </a:xfrm>
          <a:prstGeom prst="rect">
            <a:avLst/>
          </a:prstGeom>
          <a:noFill/>
          <a:ln>
            <a:noFill/>
          </a:ln>
        </p:spPr>
      </p:pic>
      <p:pic>
        <p:nvPicPr>
          <p:cNvPr id="193" name="Google Shape;193;p40" descr="This is a picture of the GSA SmartPay Purchase card."/>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415480" y="2262499"/>
            <a:ext cx="1587595" cy="967809"/>
          </a:xfrm>
          <a:prstGeom prst="rect">
            <a:avLst/>
          </a:prstGeom>
          <a:noFill/>
          <a:ln>
            <a:noFill/>
          </a:ln>
        </p:spPr>
      </p:pic>
      <p:pic>
        <p:nvPicPr>
          <p:cNvPr id="194" name="Google Shape;194;p40" descr="This is a picture of the GSA SmartPay Travel card."/>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477245" y="3178509"/>
            <a:ext cx="1494948" cy="946939"/>
          </a:xfrm>
          <a:prstGeom prst="rect">
            <a:avLst/>
          </a:prstGeom>
          <a:noFill/>
          <a:ln>
            <a:noFill/>
          </a:ln>
        </p:spPr>
      </p:pic>
      <p:pic>
        <p:nvPicPr>
          <p:cNvPr id="195" name="Google Shape;195;p40" descr="This is a picture of the GSA SmartPay Integrated card."/>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415481" y="4148765"/>
            <a:ext cx="1556712" cy="98682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79"/>
          <p:cNvSpPr txBox="1">
            <a:spLocks noGrp="1"/>
          </p:cNvSpPr>
          <p:nvPr>
            <p:ph type="title"/>
          </p:nvPr>
        </p:nvSpPr>
        <p:spPr>
          <a:xfrm>
            <a:off x="-806596" y="610283"/>
            <a:ext cx="8873400" cy="571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US" sz="3600" dirty="0">
                <a:solidFill>
                  <a:srgbClr val="005087"/>
                </a:solidFill>
                <a:latin typeface="Arial"/>
                <a:ea typeface="Arial"/>
                <a:cs typeface="Arial"/>
                <a:sym typeface="Arial"/>
              </a:rPr>
              <a:t>Toll Passes - It Depends! </a:t>
            </a:r>
            <a:endParaRPr sz="3600" dirty="0">
              <a:solidFill>
                <a:srgbClr val="005087"/>
              </a:solidFill>
              <a:latin typeface="Arial"/>
              <a:ea typeface="Arial"/>
              <a:cs typeface="Arial"/>
              <a:sym typeface="Arial"/>
            </a:endParaRPr>
          </a:p>
        </p:txBody>
      </p:sp>
      <p:sp>
        <p:nvSpPr>
          <p:cNvPr id="528" name="Google Shape;528;p79"/>
          <p:cNvSpPr txBox="1"/>
          <p:nvPr/>
        </p:nvSpPr>
        <p:spPr>
          <a:xfrm>
            <a:off x="522063" y="1354791"/>
            <a:ext cx="8407200" cy="1844311"/>
          </a:xfrm>
          <a:prstGeom prst="rect">
            <a:avLst/>
          </a:prstGeom>
          <a:noFill/>
          <a:ln>
            <a:noFill/>
          </a:ln>
        </p:spPr>
        <p:txBody>
          <a:bodyPr spcFirstLastPara="1" wrap="square" lIns="91425" tIns="45700" rIns="91425" bIns="45700" anchor="t" anchorCtr="0">
            <a:spAutoFit/>
          </a:bodyPr>
          <a:lstStyle/>
          <a:p>
            <a:pPr marL="457200" lvl="0" indent="-438150" algn="l" rtl="0">
              <a:lnSpc>
                <a:spcPct val="115000"/>
              </a:lnSpc>
              <a:spcBef>
                <a:spcPts val="0"/>
              </a:spcBef>
              <a:spcAft>
                <a:spcPts val="0"/>
              </a:spcAft>
              <a:buClr>
                <a:schemeClr val="dk1"/>
              </a:buClr>
              <a:buSzPts val="3300"/>
              <a:buChar char="➢"/>
            </a:pPr>
            <a:r>
              <a:rPr lang="en-US" sz="3300" dirty="0">
                <a:solidFill>
                  <a:srgbClr val="005A92"/>
                </a:solidFill>
              </a:rPr>
              <a:t>Agency policy dictates if purchase, fleet, integrated, or travel cards can be to secure toll pass accounts.</a:t>
            </a:r>
          </a:p>
        </p:txBody>
      </p:sp>
    </p:spTree>
    <p:extLst>
      <p:ext uri="{BB962C8B-B14F-4D97-AF65-F5344CB8AC3E}">
        <p14:creationId xmlns:p14="http://schemas.microsoft.com/office/powerpoint/2010/main" val="10381545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79"/>
          <p:cNvSpPr txBox="1">
            <a:spLocks noGrp="1"/>
          </p:cNvSpPr>
          <p:nvPr>
            <p:ph type="title"/>
          </p:nvPr>
        </p:nvSpPr>
        <p:spPr>
          <a:xfrm>
            <a:off x="466150" y="610283"/>
            <a:ext cx="8873400" cy="571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US" sz="3600" dirty="0">
                <a:solidFill>
                  <a:srgbClr val="005087"/>
                </a:solidFill>
                <a:latin typeface="Arial"/>
                <a:ea typeface="Arial"/>
                <a:cs typeface="Arial"/>
                <a:sym typeface="Arial"/>
              </a:rPr>
              <a:t>Parking/Parking Passes - It Depends! </a:t>
            </a:r>
            <a:endParaRPr sz="3600" dirty="0">
              <a:solidFill>
                <a:srgbClr val="005087"/>
              </a:solidFill>
              <a:latin typeface="Arial"/>
              <a:ea typeface="Arial"/>
              <a:cs typeface="Arial"/>
              <a:sym typeface="Arial"/>
            </a:endParaRPr>
          </a:p>
        </p:txBody>
      </p:sp>
      <p:sp>
        <p:nvSpPr>
          <p:cNvPr id="528" name="Google Shape;528;p79"/>
          <p:cNvSpPr txBox="1"/>
          <p:nvPr/>
        </p:nvSpPr>
        <p:spPr>
          <a:xfrm>
            <a:off x="522063" y="1354791"/>
            <a:ext cx="8407200" cy="1844311"/>
          </a:xfrm>
          <a:prstGeom prst="rect">
            <a:avLst/>
          </a:prstGeom>
          <a:noFill/>
          <a:ln>
            <a:noFill/>
          </a:ln>
        </p:spPr>
        <p:txBody>
          <a:bodyPr spcFirstLastPara="1" wrap="square" lIns="91425" tIns="45700" rIns="91425" bIns="45700" anchor="t" anchorCtr="0">
            <a:spAutoFit/>
          </a:bodyPr>
          <a:lstStyle/>
          <a:p>
            <a:pPr marL="457200" lvl="0" indent="-438150" algn="l" rtl="0">
              <a:lnSpc>
                <a:spcPct val="115000"/>
              </a:lnSpc>
              <a:spcBef>
                <a:spcPts val="0"/>
              </a:spcBef>
              <a:spcAft>
                <a:spcPts val="0"/>
              </a:spcAft>
              <a:buClr>
                <a:schemeClr val="dk1"/>
              </a:buClr>
              <a:buSzPts val="3300"/>
              <a:buChar char="➢"/>
            </a:pPr>
            <a:r>
              <a:rPr lang="en-US" sz="3300" dirty="0">
                <a:solidFill>
                  <a:srgbClr val="005A92"/>
                </a:solidFill>
              </a:rPr>
              <a:t>Agency policy dictates if purchase, fleet, integrated, or travel cards can be used for parking and parking passes.</a:t>
            </a:r>
            <a:endParaRPr sz="3300" dirty="0">
              <a:solidFill>
                <a:srgbClr val="005A92"/>
              </a:solidFill>
            </a:endParaRPr>
          </a:p>
        </p:txBody>
      </p:sp>
    </p:spTree>
    <p:extLst>
      <p:ext uri="{BB962C8B-B14F-4D97-AF65-F5344CB8AC3E}">
        <p14:creationId xmlns:p14="http://schemas.microsoft.com/office/powerpoint/2010/main" val="10902686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80"/>
          <p:cNvSpPr txBox="1">
            <a:spLocks noGrp="1"/>
          </p:cNvSpPr>
          <p:nvPr>
            <p:ph type="title"/>
          </p:nvPr>
        </p:nvSpPr>
        <p:spPr>
          <a:xfrm>
            <a:off x="1017755" y="701891"/>
            <a:ext cx="5037056" cy="514133"/>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dk1"/>
              </a:buClr>
              <a:buSzPts val="3200"/>
              <a:buFont typeface="Arial"/>
              <a:buNone/>
            </a:pPr>
            <a:r>
              <a:rPr lang="en-US" sz="3600" b="0" i="0" u="none" strike="noStrike" cap="none" dirty="0">
                <a:solidFill>
                  <a:srgbClr val="005A92"/>
                </a:solidFill>
                <a:latin typeface="Arial"/>
                <a:ea typeface="Arial"/>
                <a:cs typeface="Arial"/>
                <a:sym typeface="Arial"/>
              </a:rPr>
              <a:t>Section 889 Compliance</a:t>
            </a:r>
            <a:endParaRPr sz="3600" b="0" i="0" u="none" strike="noStrike" cap="none" dirty="0">
              <a:solidFill>
                <a:srgbClr val="005A92"/>
              </a:solidFill>
              <a:latin typeface="Arial"/>
              <a:ea typeface="Arial"/>
              <a:cs typeface="Arial"/>
              <a:sym typeface="Arial"/>
            </a:endParaRPr>
          </a:p>
        </p:txBody>
      </p:sp>
      <p:sp>
        <p:nvSpPr>
          <p:cNvPr id="564" name="Google Shape;564;p80"/>
          <p:cNvSpPr/>
          <p:nvPr/>
        </p:nvSpPr>
        <p:spPr>
          <a:xfrm>
            <a:off x="546847" y="958957"/>
            <a:ext cx="8231393" cy="3712701"/>
          </a:xfrm>
          <a:prstGeom prst="rect">
            <a:avLst/>
          </a:prstGeom>
          <a:noFill/>
          <a:ln>
            <a:noFill/>
          </a:ln>
        </p:spPr>
        <p:txBody>
          <a:bodyPr spcFirstLastPara="1" wrap="square" lIns="91425" tIns="45700" rIns="91425" bIns="45700" anchor="t" anchorCtr="0">
            <a:noAutofit/>
          </a:bodyPr>
          <a:lstStyle/>
          <a:p>
            <a:pPr marL="63500" marR="0" lvl="0" algn="l" defTabSz="914400" rtl="0" eaLnBrk="1" fontAlgn="auto" latinLnBrk="0" hangingPunct="1">
              <a:lnSpc>
                <a:spcPct val="100000"/>
              </a:lnSpc>
              <a:spcBef>
                <a:spcPts val="0"/>
              </a:spcBef>
              <a:spcAft>
                <a:spcPts val="0"/>
              </a:spcAft>
              <a:buClr>
                <a:srgbClr val="000000"/>
              </a:buClr>
              <a:buSzPts val="2600"/>
              <a:tabLst/>
              <a:defRPr/>
            </a:pPr>
            <a:endParaRPr lang="en-US" sz="2400" dirty="0">
              <a:solidFill>
                <a:schemeClr val="accent2">
                  <a:lumMod val="75000"/>
                </a:schemeClr>
              </a:solidFill>
            </a:endParaRPr>
          </a:p>
          <a:p>
            <a:pPr marL="457200" indent="-393700">
              <a:buSzPts val="2600"/>
              <a:buFont typeface="Arial"/>
              <a:buChar char="➢"/>
              <a:defRPr/>
            </a:pPr>
            <a:r>
              <a:rPr lang="en-US" sz="2400" dirty="0">
                <a:solidFill>
                  <a:srgbClr val="005A92"/>
                </a:solidFill>
                <a:hlinkClick r:id="rId3"/>
              </a:rPr>
              <a:t>GSA FMR Bulletin B-53</a:t>
            </a:r>
            <a:r>
              <a:rPr lang="en-US" sz="2400" dirty="0">
                <a:solidFill>
                  <a:srgbClr val="005A92"/>
                </a:solidFill>
              </a:rPr>
              <a:t>.</a:t>
            </a:r>
            <a:endParaRPr lang="en-US" sz="2400" dirty="0">
              <a:solidFill>
                <a:srgbClr val="005A92"/>
              </a:solidFill>
              <a:ea typeface="Arial"/>
            </a:endParaRPr>
          </a:p>
          <a:p>
            <a:pPr marL="457200" marR="0" lvl="0" indent="-393700" algn="l" defTabSz="914400" rtl="0" eaLnBrk="1" fontAlgn="auto" latinLnBrk="0" hangingPunct="1">
              <a:lnSpc>
                <a:spcPct val="100000"/>
              </a:lnSpc>
              <a:spcBef>
                <a:spcPts val="0"/>
              </a:spcBef>
              <a:spcAft>
                <a:spcPts val="0"/>
              </a:spcAft>
              <a:buClr>
                <a:srgbClr val="000000"/>
              </a:buClr>
              <a:buSzPts val="2600"/>
              <a:buFont typeface="Arial"/>
              <a:buChar char="➢"/>
              <a:tabLst/>
              <a:defRPr/>
            </a:pPr>
            <a:r>
              <a:rPr lang="en-US" sz="2400" dirty="0">
                <a:solidFill>
                  <a:srgbClr val="005A92"/>
                </a:solidFill>
                <a:ea typeface="Arial"/>
              </a:rPr>
              <a:t>Agencies should establish their own policies addressing f</a:t>
            </a:r>
            <a:r>
              <a:rPr lang="en-US" sz="2400" dirty="0">
                <a:solidFill>
                  <a:srgbClr val="005A92"/>
                </a:solidFill>
              </a:rPr>
              <a:t>leet card compliance with Section 889.</a:t>
            </a:r>
          </a:p>
          <a:p>
            <a:pPr marL="457200" marR="0" lvl="0" indent="-393700" algn="l" defTabSz="914400" rtl="0" eaLnBrk="1" fontAlgn="auto" latinLnBrk="0" hangingPunct="1">
              <a:lnSpc>
                <a:spcPct val="100000"/>
              </a:lnSpc>
              <a:spcBef>
                <a:spcPts val="0"/>
              </a:spcBef>
              <a:spcAft>
                <a:spcPts val="0"/>
              </a:spcAft>
              <a:buClr>
                <a:srgbClr val="000000"/>
              </a:buClr>
              <a:buSzPts val="2600"/>
              <a:buFont typeface="Arial"/>
              <a:buChar char="➢"/>
              <a:tabLst/>
              <a:defRPr/>
            </a:pPr>
            <a:r>
              <a:rPr lang="en-US" sz="2400" dirty="0">
                <a:solidFill>
                  <a:srgbClr val="005A92"/>
                </a:solidFill>
              </a:rPr>
              <a:t>Agencies do not need to include provisions to obtain a representation from seller when using the fleet card for micro-purchases.</a:t>
            </a:r>
          </a:p>
          <a:p>
            <a:pPr marL="457200" marR="0" lvl="0" indent="-393700" algn="l" defTabSz="914400" rtl="0" eaLnBrk="1" fontAlgn="auto" latinLnBrk="0" hangingPunct="1">
              <a:lnSpc>
                <a:spcPct val="100000"/>
              </a:lnSpc>
              <a:spcBef>
                <a:spcPts val="0"/>
              </a:spcBef>
              <a:spcAft>
                <a:spcPts val="0"/>
              </a:spcAft>
              <a:buClr>
                <a:srgbClr val="000000"/>
              </a:buClr>
              <a:buSzPts val="2600"/>
              <a:buFont typeface="Arial"/>
              <a:buChar char="➢"/>
              <a:tabLst/>
              <a:defRPr/>
            </a:pPr>
            <a:r>
              <a:rPr lang="en-US" sz="2400" dirty="0">
                <a:solidFill>
                  <a:srgbClr val="005A92"/>
                </a:solidFill>
              </a:rPr>
              <a:t>Provides guidance for fleet cards used for agency-owned and commercially-leased vehicles.</a:t>
            </a:r>
          </a:p>
          <a:p>
            <a:pPr marL="457200" marR="0" lvl="0" indent="-393700" algn="l" defTabSz="914400" rtl="0" eaLnBrk="1" fontAlgn="auto" latinLnBrk="0" hangingPunct="1">
              <a:lnSpc>
                <a:spcPct val="100000"/>
              </a:lnSpc>
              <a:spcBef>
                <a:spcPts val="0"/>
              </a:spcBef>
              <a:spcAft>
                <a:spcPts val="0"/>
              </a:spcAft>
              <a:buClr>
                <a:srgbClr val="000000"/>
              </a:buClr>
              <a:buSzPts val="2600"/>
              <a:buFont typeface="Arial"/>
              <a:buChar char="➢"/>
              <a:tabLst/>
              <a:defRPr/>
            </a:pPr>
            <a:r>
              <a:rPr lang="en-US" sz="2400" dirty="0">
                <a:solidFill>
                  <a:srgbClr val="005A92"/>
                </a:solidFill>
              </a:rPr>
              <a:t>Fleet cards assigned to GSA Fleet fall under policy issued by GSA.</a:t>
            </a:r>
            <a:endParaRPr lang="en-US" sz="2400" dirty="0">
              <a:solidFill>
                <a:srgbClr val="005A92"/>
              </a:solidFill>
              <a:ea typeface="Arial"/>
            </a:endParaRPr>
          </a:p>
        </p:txBody>
      </p:sp>
    </p:spTree>
    <p:extLst>
      <p:ext uri="{BB962C8B-B14F-4D97-AF65-F5344CB8AC3E}">
        <p14:creationId xmlns:p14="http://schemas.microsoft.com/office/powerpoint/2010/main" val="1185360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80"/>
          <p:cNvSpPr txBox="1">
            <a:spLocks noGrp="1"/>
          </p:cNvSpPr>
          <p:nvPr>
            <p:ph type="title"/>
          </p:nvPr>
        </p:nvSpPr>
        <p:spPr>
          <a:xfrm>
            <a:off x="678191" y="698077"/>
            <a:ext cx="4845279" cy="532377"/>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dk1"/>
              </a:buClr>
              <a:buSzPts val="3200"/>
              <a:buFont typeface="Arial"/>
              <a:buNone/>
            </a:pPr>
            <a:r>
              <a:rPr lang="en-US" sz="3600" b="0" i="0" u="none" strike="noStrike" cap="none" dirty="0">
                <a:solidFill>
                  <a:srgbClr val="005A92"/>
                </a:solidFill>
                <a:latin typeface="Arial"/>
                <a:ea typeface="Arial"/>
                <a:cs typeface="Arial"/>
                <a:sym typeface="Arial"/>
              </a:rPr>
              <a:t>New 889 Search Tool</a:t>
            </a:r>
            <a:endParaRPr sz="3600" b="0" i="0" u="none" strike="noStrike" cap="none" dirty="0">
              <a:solidFill>
                <a:srgbClr val="005A92"/>
              </a:solidFill>
              <a:latin typeface="Arial"/>
              <a:ea typeface="Arial"/>
              <a:cs typeface="Arial"/>
              <a:sym typeface="Arial"/>
            </a:endParaRPr>
          </a:p>
        </p:txBody>
      </p:sp>
      <p:sp>
        <p:nvSpPr>
          <p:cNvPr id="564" name="Google Shape;564;p80"/>
          <p:cNvSpPr/>
          <p:nvPr/>
        </p:nvSpPr>
        <p:spPr>
          <a:xfrm>
            <a:off x="546847" y="1344040"/>
            <a:ext cx="5953105" cy="3712701"/>
          </a:xfrm>
          <a:prstGeom prst="rect">
            <a:avLst/>
          </a:prstGeom>
          <a:noFill/>
          <a:ln>
            <a:noFill/>
          </a:ln>
        </p:spPr>
        <p:txBody>
          <a:bodyPr spcFirstLastPara="1" wrap="square" lIns="91425" tIns="45700" rIns="91425" bIns="45700" anchor="t" anchorCtr="0">
            <a:noAutofit/>
          </a:bodyPr>
          <a:lstStyle/>
          <a:p>
            <a:pPr marL="457200" marR="0" lvl="0" indent="-393700" algn="l" defTabSz="914400" rtl="0" eaLnBrk="1" fontAlgn="auto" latinLnBrk="0" hangingPunct="1">
              <a:lnSpc>
                <a:spcPct val="100000"/>
              </a:lnSpc>
              <a:spcBef>
                <a:spcPts val="0"/>
              </a:spcBef>
              <a:spcAft>
                <a:spcPts val="0"/>
              </a:spcAft>
              <a:buClr>
                <a:srgbClr val="000000"/>
              </a:buClr>
              <a:buSzPts val="2600"/>
              <a:buFont typeface="Arial"/>
              <a:buChar char="➢"/>
              <a:tabLst/>
              <a:defRPr/>
            </a:pPr>
            <a:r>
              <a:rPr kumimoji="0" lang="en-US" sz="2400" b="0" i="0" u="none" strike="noStrike" kern="0" cap="none" spc="0" normalizeH="0" baseline="0" noProof="0" dirty="0">
                <a:ln>
                  <a:noFill/>
                </a:ln>
                <a:solidFill>
                  <a:srgbClr val="005A92"/>
                </a:solidFill>
                <a:effectLst/>
                <a:uLnTx/>
                <a:uFillTx/>
                <a:latin typeface="Arial"/>
                <a:ea typeface="Arial"/>
                <a:cs typeface="Arial"/>
                <a:sym typeface="Arial"/>
              </a:rPr>
              <a:t>Protect your agency by checking the prohibited vendor list before making any telecommunications purchases.</a:t>
            </a:r>
            <a:r>
              <a:rPr kumimoji="0" 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a:p>
            <a:pPr marL="457200" marR="0" lvl="0" indent="-393700" algn="l" defTabSz="914400" rtl="0" eaLnBrk="1" fontAlgn="auto" latinLnBrk="0" hangingPunct="1">
              <a:lnSpc>
                <a:spcPct val="100000"/>
              </a:lnSpc>
              <a:spcBef>
                <a:spcPts val="0"/>
              </a:spcBef>
              <a:spcAft>
                <a:spcPts val="0"/>
              </a:spcAft>
              <a:buClr>
                <a:srgbClr val="000000"/>
              </a:buClr>
              <a:buSzPts val="2600"/>
              <a:buFont typeface="Arial"/>
              <a:buChar char="➢"/>
              <a:tabLst/>
              <a:defRPr/>
            </a:pPr>
            <a:r>
              <a:rPr kumimoji="0" lang="en-US" sz="2400" b="0" i="0" u="none" strike="noStrike" kern="0" cap="none" spc="0" normalizeH="0" baseline="0" noProof="0" dirty="0">
                <a:ln>
                  <a:noFill/>
                </a:ln>
                <a:solidFill>
                  <a:srgbClr val="005A92"/>
                </a:solidFill>
                <a:effectLst/>
                <a:uLnTx/>
                <a:uFillTx/>
                <a:latin typeface="Arial"/>
                <a:cs typeface="Arial"/>
                <a:sym typeface="Arial"/>
              </a:rPr>
              <a:t>Easy to use search tool.</a:t>
            </a:r>
          </a:p>
          <a:p>
            <a:pPr marL="457200" marR="0" lvl="0" indent="-393700" algn="l" defTabSz="914400" rtl="0" eaLnBrk="1" fontAlgn="auto" latinLnBrk="0" hangingPunct="1">
              <a:lnSpc>
                <a:spcPct val="100000"/>
              </a:lnSpc>
              <a:spcBef>
                <a:spcPts val="0"/>
              </a:spcBef>
              <a:spcAft>
                <a:spcPts val="0"/>
              </a:spcAft>
              <a:buClr>
                <a:srgbClr val="000000"/>
              </a:buClr>
              <a:buSzPts val="2600"/>
              <a:buFont typeface="Arial"/>
              <a:buChar char="➢"/>
              <a:tabLst/>
              <a:defRPr/>
            </a:pPr>
            <a:r>
              <a:rPr kumimoji="0" lang="en-US" sz="2400" b="0" i="0" u="none" strike="noStrike" kern="0" cap="none" spc="0" normalizeH="0" baseline="0" noProof="0" dirty="0">
                <a:ln>
                  <a:noFill/>
                </a:ln>
                <a:solidFill>
                  <a:srgbClr val="005A92"/>
                </a:solidFill>
                <a:effectLst/>
                <a:uLnTx/>
                <a:uFillTx/>
                <a:latin typeface="Arial"/>
                <a:ea typeface="Arial"/>
                <a:cs typeface="Arial"/>
                <a:sym typeface="Arial"/>
              </a:rPr>
              <a:t>Search by </a:t>
            </a:r>
            <a:r>
              <a:rPr kumimoji="0" lang="en-US" sz="2400" b="0" i="0" u="none" strike="noStrike" kern="0" cap="none" spc="0" normalizeH="0" baseline="0" noProof="0" dirty="0">
                <a:ln>
                  <a:noFill/>
                </a:ln>
                <a:solidFill>
                  <a:srgbClr val="005A92"/>
                </a:solidFill>
                <a:effectLst/>
                <a:uLnTx/>
                <a:uFillTx/>
                <a:latin typeface="Arial"/>
                <a:cs typeface="Arial"/>
                <a:sym typeface="Arial"/>
              </a:rPr>
              <a:t>vendor name, website, CAGE code or UEI code.</a:t>
            </a:r>
          </a:p>
          <a:p>
            <a:pPr marL="457200" marR="0" lvl="0" indent="-393700" algn="l" defTabSz="914400" rtl="0" eaLnBrk="1" fontAlgn="auto" latinLnBrk="0" hangingPunct="1">
              <a:lnSpc>
                <a:spcPct val="100000"/>
              </a:lnSpc>
              <a:spcBef>
                <a:spcPts val="0"/>
              </a:spcBef>
              <a:spcAft>
                <a:spcPts val="0"/>
              </a:spcAft>
              <a:buClr>
                <a:srgbClr val="000000"/>
              </a:buClr>
              <a:buSzPts val="2600"/>
              <a:buFont typeface="Arial"/>
              <a:buChar char="➢"/>
              <a:tabLst/>
              <a:defRPr/>
            </a:pPr>
            <a:r>
              <a:rPr kumimoji="0" lang="en-US" sz="2400" b="0" i="0" u="none" strike="noStrike" kern="0" cap="none" spc="0" normalizeH="0" baseline="0" noProof="0" dirty="0">
                <a:ln>
                  <a:noFill/>
                </a:ln>
                <a:solidFill>
                  <a:srgbClr val="005A92"/>
                </a:solidFill>
                <a:effectLst/>
                <a:uLnTx/>
                <a:uFillTx/>
                <a:latin typeface="Arial"/>
                <a:ea typeface="Arial"/>
                <a:cs typeface="Arial"/>
                <a:sym typeface="Arial"/>
              </a:rPr>
              <a:t>Provides PDF if registered in </a:t>
            </a:r>
            <a:r>
              <a:rPr kumimoji="0" lang="en-US" sz="2400" b="0" i="0" u="none" strike="noStrike" kern="0" cap="none" spc="0" normalizeH="0" baseline="0" noProof="0" dirty="0">
                <a:ln>
                  <a:noFill/>
                </a:ln>
                <a:solidFill>
                  <a:srgbClr val="005A92"/>
                </a:solidFill>
                <a:effectLst/>
                <a:uLnTx/>
                <a:uFillTx/>
                <a:latin typeface="Arial"/>
                <a:ea typeface="Arial"/>
                <a:cs typeface="Arial"/>
                <a:sym typeface="Arial"/>
                <a:hlinkClick r:id="rId3" action="ppaction://hlinkfile"/>
              </a:rPr>
              <a:t>SAM.gov</a:t>
            </a:r>
            <a:r>
              <a:rPr kumimoji="0" lang="en-US" sz="2400" b="0" i="0" u="none" strike="noStrike" kern="0" cap="none" spc="0" normalizeH="0" baseline="0" noProof="0" dirty="0">
                <a:ln>
                  <a:noFill/>
                </a:ln>
                <a:solidFill>
                  <a:srgbClr val="005A92"/>
                </a:solidFill>
                <a:effectLst/>
                <a:uLnTx/>
                <a:uFillTx/>
                <a:latin typeface="Arial"/>
                <a:ea typeface="Arial"/>
                <a:cs typeface="Arial"/>
                <a:sym typeface="Arial"/>
              </a:rPr>
              <a:t>.</a:t>
            </a:r>
          </a:p>
          <a:p>
            <a:pPr marL="457200" marR="0" lvl="0" indent="-393700" algn="l" defTabSz="914400" rtl="0" eaLnBrk="1" fontAlgn="auto" latinLnBrk="0" hangingPunct="1">
              <a:lnSpc>
                <a:spcPct val="100000"/>
              </a:lnSpc>
              <a:spcBef>
                <a:spcPts val="0"/>
              </a:spcBef>
              <a:spcAft>
                <a:spcPts val="0"/>
              </a:spcAft>
              <a:buClr>
                <a:srgbClr val="000000"/>
              </a:buClr>
              <a:buSzPts val="2600"/>
              <a:buFont typeface="Arial"/>
              <a:buChar char="➢"/>
              <a:tabLst/>
              <a:defRPr/>
            </a:pPr>
            <a:r>
              <a:rPr kumimoji="0" lang="en-US" sz="2400" b="0" i="0" u="none" strike="noStrike" kern="0" cap="none" spc="0" normalizeH="0" baseline="0" noProof="0" dirty="0">
                <a:ln>
                  <a:noFill/>
                </a:ln>
                <a:solidFill>
                  <a:srgbClr val="005A92"/>
                </a:solidFill>
                <a:effectLst/>
                <a:uLnTx/>
                <a:uFillTx/>
                <a:latin typeface="Arial"/>
                <a:cs typeface="Arial"/>
                <a:sym typeface="Arial"/>
              </a:rPr>
              <a:t>Visit </a:t>
            </a:r>
            <a:r>
              <a:rPr kumimoji="0" lang="en-US" sz="2400" b="0" i="0" u="none" strike="noStrike" kern="0" cap="none" spc="0" normalizeH="0" baseline="0" noProof="0" dirty="0">
                <a:ln>
                  <a:noFill/>
                </a:ln>
                <a:solidFill>
                  <a:srgbClr val="005A92"/>
                </a:solidFill>
                <a:effectLst/>
                <a:uLnTx/>
                <a:uFillTx/>
                <a:latin typeface="Arial"/>
                <a:cs typeface="Arial"/>
                <a:sym typeface="Arial"/>
                <a:hlinkClick r:id="rId4"/>
              </a:rPr>
              <a:t>www.smartpay.gsa.gov</a:t>
            </a:r>
            <a:r>
              <a:rPr kumimoji="0" lang="en-US" sz="2400" b="0" i="0" u="none" strike="noStrike" kern="0" cap="none" spc="0" normalizeH="0" baseline="0" noProof="0" dirty="0">
                <a:ln>
                  <a:noFill/>
                </a:ln>
                <a:solidFill>
                  <a:srgbClr val="005A92"/>
                </a:solidFill>
                <a:effectLst/>
                <a:uLnTx/>
                <a:uFillTx/>
                <a:latin typeface="Arial"/>
                <a:cs typeface="Arial"/>
                <a:sym typeface="Arial"/>
              </a:rPr>
              <a:t>.</a:t>
            </a:r>
          </a:p>
          <a:p>
            <a:pPr marL="457200" marR="0" lvl="0" indent="-393700" algn="l" defTabSz="914400" rtl="0" eaLnBrk="1" fontAlgn="auto" latinLnBrk="0" hangingPunct="1">
              <a:lnSpc>
                <a:spcPct val="100000"/>
              </a:lnSpc>
              <a:spcBef>
                <a:spcPts val="0"/>
              </a:spcBef>
              <a:spcAft>
                <a:spcPts val="0"/>
              </a:spcAft>
              <a:buClr>
                <a:srgbClr val="000000"/>
              </a:buClr>
              <a:buSzPts val="2600"/>
              <a:buFont typeface="Arial"/>
              <a:buChar char="➢"/>
              <a:tabLst/>
              <a:defRPr/>
            </a:pPr>
            <a:r>
              <a:rPr kumimoji="0" lang="en-US" sz="2400" b="0" i="0" u="none" strike="noStrike" kern="0" cap="none" spc="0" normalizeH="0" baseline="0" noProof="0" dirty="0">
                <a:ln>
                  <a:noFill/>
                </a:ln>
                <a:solidFill>
                  <a:srgbClr val="005A92"/>
                </a:solidFill>
                <a:effectLst/>
                <a:uLnTx/>
                <a:uFillTx/>
                <a:latin typeface="Arial"/>
                <a:cs typeface="Arial"/>
                <a:sym typeface="Arial"/>
              </a:rPr>
              <a:t>Check out </a:t>
            </a:r>
            <a:r>
              <a:rPr kumimoji="0" lang="en-US" sz="2400" b="0" i="0" u="none" strike="noStrike" kern="0" cap="none" spc="0" normalizeH="0" baseline="0" noProof="0" dirty="0">
                <a:ln>
                  <a:noFill/>
                </a:ln>
                <a:solidFill>
                  <a:srgbClr val="005A92"/>
                </a:solidFill>
                <a:effectLst/>
                <a:uLnTx/>
                <a:uFillTx/>
                <a:latin typeface="Arial"/>
                <a:cs typeface="Arial"/>
                <a:sym typeface="Arial"/>
                <a:hlinkClick r:id="rId5"/>
              </a:rPr>
              <a:t>Smart Bulletin 33</a:t>
            </a:r>
            <a:r>
              <a:rPr kumimoji="0" lang="en-US" sz="2400" b="0" i="0" u="none" strike="noStrike" kern="0" cap="none" spc="0" normalizeH="0" baseline="0" noProof="0" dirty="0">
                <a:ln>
                  <a:noFill/>
                </a:ln>
                <a:solidFill>
                  <a:srgbClr val="005A92"/>
                </a:solidFill>
                <a:effectLst/>
                <a:uLnTx/>
                <a:uFillTx/>
                <a:latin typeface="Arial"/>
                <a:cs typeface="Arial"/>
                <a:sym typeface="Arial"/>
              </a:rPr>
              <a:t>.</a:t>
            </a:r>
          </a:p>
        </p:txBody>
      </p:sp>
      <p:pic>
        <p:nvPicPr>
          <p:cNvPr id="2" name="Picture 1" descr="This is a picture of GSA's 889 tool.">
            <a:extLst>
              <a:ext uri="{FF2B5EF4-FFF2-40B4-BE49-F238E27FC236}">
                <a16:creationId xmlns:a16="http://schemas.microsoft.com/office/drawing/2014/main" id="{EFAADC06-C046-7660-714E-827E728DBFE7}"/>
              </a:ext>
            </a:extLst>
          </p:cNvPr>
          <p:cNvPicPr>
            <a:picLocks noChangeAspect="1"/>
          </p:cNvPicPr>
          <p:nvPr/>
        </p:nvPicPr>
        <p:blipFill>
          <a:blip r:embed="rId6"/>
          <a:stretch>
            <a:fillRect/>
          </a:stretch>
        </p:blipFill>
        <p:spPr>
          <a:xfrm>
            <a:off x="6449635" y="698077"/>
            <a:ext cx="2163115" cy="1873655"/>
          </a:xfrm>
          <a:prstGeom prst="rect">
            <a:avLst/>
          </a:prstGeom>
        </p:spPr>
      </p:pic>
      <p:pic>
        <p:nvPicPr>
          <p:cNvPr id="3" name="Picture 2" descr="This is an example of a vendor's results from GSA's 889 tool.">
            <a:extLst>
              <a:ext uri="{FF2B5EF4-FFF2-40B4-BE49-F238E27FC236}">
                <a16:creationId xmlns:a16="http://schemas.microsoft.com/office/drawing/2014/main" id="{B4615A54-5723-C50F-A00D-D14F316D291E}"/>
              </a:ext>
            </a:extLst>
          </p:cNvPr>
          <p:cNvPicPr>
            <a:picLocks noChangeAspect="1"/>
          </p:cNvPicPr>
          <p:nvPr/>
        </p:nvPicPr>
        <p:blipFill>
          <a:blip r:embed="rId7"/>
          <a:stretch>
            <a:fillRect/>
          </a:stretch>
        </p:blipFill>
        <p:spPr>
          <a:xfrm>
            <a:off x="6449635" y="2707741"/>
            <a:ext cx="2263750" cy="2147893"/>
          </a:xfrm>
          <a:prstGeom prst="rect">
            <a:avLst/>
          </a:prstGeom>
        </p:spPr>
      </p:pic>
    </p:spTree>
    <p:extLst>
      <p:ext uri="{BB962C8B-B14F-4D97-AF65-F5344CB8AC3E}">
        <p14:creationId xmlns:p14="http://schemas.microsoft.com/office/powerpoint/2010/main" val="1347433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80"/>
          <p:cNvSpPr txBox="1">
            <a:spLocks noGrp="1"/>
          </p:cNvSpPr>
          <p:nvPr>
            <p:ph type="title"/>
          </p:nvPr>
        </p:nvSpPr>
        <p:spPr>
          <a:xfrm>
            <a:off x="457200" y="2074862"/>
            <a:ext cx="8229600" cy="99377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dirty="0">
                <a:solidFill>
                  <a:srgbClr val="005A92"/>
                </a:solidFill>
              </a:rPr>
              <a:t>Misuse and Fraud</a:t>
            </a:r>
            <a:endParaRPr dirty="0">
              <a:solidFill>
                <a:srgbClr val="005A92"/>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81"/>
          <p:cNvSpPr txBox="1">
            <a:spLocks noGrp="1"/>
          </p:cNvSpPr>
          <p:nvPr>
            <p:ph type="title"/>
          </p:nvPr>
        </p:nvSpPr>
        <p:spPr>
          <a:xfrm>
            <a:off x="1016869" y="604037"/>
            <a:ext cx="3265800" cy="685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sz="3600" dirty="0">
                <a:solidFill>
                  <a:srgbClr val="005087"/>
                </a:solidFill>
                <a:latin typeface="Arial"/>
                <a:ea typeface="Arial"/>
                <a:cs typeface="Arial"/>
                <a:sym typeface="Arial"/>
              </a:rPr>
              <a:t>Misuse/Abuse</a:t>
            </a:r>
            <a:endParaRPr sz="3600" dirty="0">
              <a:solidFill>
                <a:srgbClr val="005087"/>
              </a:solidFill>
              <a:latin typeface="Arial"/>
              <a:ea typeface="Arial"/>
              <a:cs typeface="Arial"/>
              <a:sym typeface="Arial"/>
            </a:endParaRPr>
          </a:p>
        </p:txBody>
      </p:sp>
      <p:sp>
        <p:nvSpPr>
          <p:cNvPr id="541" name="Google Shape;541;p81"/>
          <p:cNvSpPr txBox="1"/>
          <p:nvPr/>
        </p:nvSpPr>
        <p:spPr>
          <a:xfrm>
            <a:off x="1016869" y="1322563"/>
            <a:ext cx="7572600" cy="321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300" b="1" i="0" u="none" strike="noStrike" cap="none" dirty="0">
                <a:solidFill>
                  <a:srgbClr val="005A92"/>
                </a:solidFill>
                <a:latin typeface="Arial"/>
                <a:ea typeface="Arial"/>
                <a:cs typeface="Arial"/>
                <a:sym typeface="Arial"/>
              </a:rPr>
              <a:t>Common examples:</a:t>
            </a:r>
            <a:endParaRPr sz="1700" dirty="0">
              <a:solidFill>
                <a:srgbClr val="005A92"/>
              </a:solidFill>
            </a:endParaRPr>
          </a:p>
          <a:p>
            <a:pPr marL="457200" marR="0" lvl="0" indent="-355600" algn="l" rtl="0">
              <a:lnSpc>
                <a:spcPct val="100000"/>
              </a:lnSpc>
              <a:spcBef>
                <a:spcPts val="0"/>
              </a:spcBef>
              <a:spcAft>
                <a:spcPts val="0"/>
              </a:spcAft>
              <a:buClr>
                <a:schemeClr val="dk1"/>
              </a:buClr>
              <a:buSzPts val="2000"/>
              <a:buFont typeface="Arial"/>
              <a:buChar char="➢"/>
            </a:pPr>
            <a:r>
              <a:rPr lang="en-US" sz="2000" b="0" i="0" u="none" strike="noStrike" cap="none" dirty="0">
                <a:solidFill>
                  <a:srgbClr val="005A92"/>
                </a:solidFill>
                <a:latin typeface="Arial"/>
                <a:ea typeface="Arial"/>
                <a:cs typeface="Arial"/>
                <a:sym typeface="Arial"/>
              </a:rPr>
              <a:t>Purchases exceed the authorized limit.</a:t>
            </a:r>
            <a:endParaRPr dirty="0">
              <a:solidFill>
                <a:srgbClr val="005A92"/>
              </a:solidFill>
            </a:endParaRPr>
          </a:p>
          <a:p>
            <a:pPr marL="457200" marR="0" lvl="0" indent="-355600" algn="l" rtl="0">
              <a:lnSpc>
                <a:spcPct val="100000"/>
              </a:lnSpc>
              <a:spcBef>
                <a:spcPts val="0"/>
              </a:spcBef>
              <a:spcAft>
                <a:spcPts val="0"/>
              </a:spcAft>
              <a:buClr>
                <a:schemeClr val="dk1"/>
              </a:buClr>
              <a:buSzPts val="2000"/>
              <a:buFont typeface="Arial"/>
              <a:buChar char="➢"/>
            </a:pPr>
            <a:r>
              <a:rPr lang="en-US" sz="2000" b="0" i="0" u="none" strike="noStrike" cap="none" dirty="0">
                <a:solidFill>
                  <a:srgbClr val="005A92"/>
                </a:solidFill>
                <a:latin typeface="Arial"/>
                <a:ea typeface="Arial"/>
                <a:cs typeface="Arial"/>
                <a:sym typeface="Arial"/>
              </a:rPr>
              <a:t>Purchases for which no funding is available.</a:t>
            </a:r>
            <a:endParaRPr dirty="0">
              <a:solidFill>
                <a:srgbClr val="005A92"/>
              </a:solidFill>
            </a:endParaRPr>
          </a:p>
          <a:p>
            <a:pPr marL="457200" marR="0" lvl="0" indent="-355600" algn="l" rtl="0">
              <a:lnSpc>
                <a:spcPct val="100000"/>
              </a:lnSpc>
              <a:spcBef>
                <a:spcPts val="0"/>
              </a:spcBef>
              <a:spcAft>
                <a:spcPts val="0"/>
              </a:spcAft>
              <a:buClr>
                <a:schemeClr val="dk1"/>
              </a:buClr>
              <a:buSzPts val="2000"/>
              <a:buFont typeface="Arial"/>
              <a:buChar char="➢"/>
            </a:pPr>
            <a:r>
              <a:rPr lang="en-US" sz="2000" b="0" i="0" u="none" strike="noStrike" cap="none" dirty="0">
                <a:solidFill>
                  <a:srgbClr val="005A92"/>
                </a:solidFill>
                <a:latin typeface="Arial"/>
                <a:ea typeface="Arial"/>
                <a:cs typeface="Arial"/>
                <a:sym typeface="Arial"/>
              </a:rPr>
              <a:t>Using the fleet account for an unauthorized vehicle. </a:t>
            </a:r>
            <a:endParaRPr dirty="0">
              <a:solidFill>
                <a:srgbClr val="005A92"/>
              </a:solidFill>
            </a:endParaRPr>
          </a:p>
          <a:p>
            <a:pPr marL="457200" marR="0" lvl="0" indent="-355600" algn="l" rtl="0">
              <a:lnSpc>
                <a:spcPct val="100000"/>
              </a:lnSpc>
              <a:spcBef>
                <a:spcPts val="0"/>
              </a:spcBef>
              <a:spcAft>
                <a:spcPts val="0"/>
              </a:spcAft>
              <a:buClr>
                <a:schemeClr val="dk1"/>
              </a:buClr>
              <a:buSzPts val="2000"/>
              <a:buFont typeface="Arial"/>
              <a:buChar char="➢"/>
            </a:pPr>
            <a:r>
              <a:rPr lang="en-US" sz="2000" b="0" i="0" u="none" strike="noStrike" cap="none" dirty="0">
                <a:solidFill>
                  <a:srgbClr val="005A92"/>
                </a:solidFill>
                <a:latin typeface="Arial"/>
                <a:ea typeface="Arial"/>
                <a:cs typeface="Arial"/>
                <a:sym typeface="Arial"/>
              </a:rPr>
              <a:t>Split Transactions. </a:t>
            </a:r>
            <a:endParaRPr dirty="0">
              <a:solidFill>
                <a:srgbClr val="005A92"/>
              </a:solidFill>
            </a:endParaRPr>
          </a:p>
          <a:p>
            <a:pPr marL="457200" marR="0" lvl="0" indent="-355600" algn="l" rtl="0">
              <a:lnSpc>
                <a:spcPct val="100000"/>
              </a:lnSpc>
              <a:spcBef>
                <a:spcPts val="0"/>
              </a:spcBef>
              <a:spcAft>
                <a:spcPts val="0"/>
              </a:spcAft>
              <a:buClr>
                <a:schemeClr val="dk1"/>
              </a:buClr>
              <a:buSzPts val="2000"/>
              <a:buFont typeface="Arial"/>
              <a:buChar char="➢"/>
            </a:pPr>
            <a:r>
              <a:rPr lang="en-US" sz="2000" b="0" i="0" u="none" strike="noStrike" cap="none" dirty="0">
                <a:solidFill>
                  <a:srgbClr val="005A92"/>
                </a:solidFill>
                <a:latin typeface="Arial"/>
                <a:ea typeface="Arial"/>
                <a:cs typeface="Arial"/>
                <a:sym typeface="Arial"/>
              </a:rPr>
              <a:t>Products or services that do not meet the government's requirements. </a:t>
            </a:r>
            <a:endParaRPr dirty="0">
              <a:solidFill>
                <a:srgbClr val="005A92"/>
              </a:solidFill>
            </a:endParaRPr>
          </a:p>
          <a:p>
            <a:pPr marL="457200" marR="0" lvl="0" indent="-355600" algn="l" rtl="0">
              <a:lnSpc>
                <a:spcPct val="100000"/>
              </a:lnSpc>
              <a:spcBef>
                <a:spcPts val="0"/>
              </a:spcBef>
              <a:spcAft>
                <a:spcPts val="0"/>
              </a:spcAft>
              <a:buClr>
                <a:schemeClr val="dk1"/>
              </a:buClr>
              <a:buSzPts val="2000"/>
              <a:buFont typeface="Arial"/>
              <a:buChar char="➢"/>
            </a:pPr>
            <a:r>
              <a:rPr lang="en-US" sz="2000" b="0" i="0" u="none" strike="noStrike" cap="none" dirty="0">
                <a:solidFill>
                  <a:srgbClr val="005A92"/>
                </a:solidFill>
                <a:latin typeface="Arial"/>
                <a:ea typeface="Arial"/>
                <a:cs typeface="Arial"/>
                <a:sym typeface="Arial"/>
              </a:rPr>
              <a:t>Purchases for personal consumption. </a:t>
            </a:r>
            <a:endParaRPr dirty="0">
              <a:solidFill>
                <a:srgbClr val="005A92"/>
              </a:solidFill>
            </a:endParaRPr>
          </a:p>
          <a:p>
            <a:pPr marL="457200" marR="0" lvl="0" indent="-355600" algn="l" rtl="0">
              <a:lnSpc>
                <a:spcPct val="100000"/>
              </a:lnSpc>
              <a:spcBef>
                <a:spcPts val="0"/>
              </a:spcBef>
              <a:spcAft>
                <a:spcPts val="0"/>
              </a:spcAft>
              <a:buClr>
                <a:schemeClr val="dk1"/>
              </a:buClr>
              <a:buSzPts val="2000"/>
              <a:buFont typeface="Arial"/>
              <a:buChar char="➢"/>
            </a:pPr>
            <a:r>
              <a:rPr lang="en-US" sz="2000" b="0" i="0" u="none" strike="noStrike" cap="none" dirty="0">
                <a:solidFill>
                  <a:srgbClr val="005A92"/>
                </a:solidFill>
                <a:latin typeface="Arial"/>
                <a:ea typeface="Arial"/>
                <a:cs typeface="Arial"/>
                <a:sym typeface="Arial"/>
              </a:rPr>
              <a:t>Purchases that are not authorized by the agency/organization. </a:t>
            </a:r>
            <a:endParaRPr sz="2000" b="0" i="0" u="none" strike="noStrike" cap="none" dirty="0">
              <a:solidFill>
                <a:srgbClr val="005A92"/>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91"/>
          <p:cNvSpPr txBox="1">
            <a:spLocks noGrp="1"/>
          </p:cNvSpPr>
          <p:nvPr>
            <p:ph type="title"/>
          </p:nvPr>
        </p:nvSpPr>
        <p:spPr>
          <a:xfrm>
            <a:off x="1027870" y="618566"/>
            <a:ext cx="5502300" cy="685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5087"/>
              </a:buClr>
              <a:buSzPts val="1400"/>
              <a:buFont typeface="Arial"/>
              <a:buNone/>
            </a:pPr>
            <a:r>
              <a:rPr lang="en-US" sz="3600" dirty="0">
                <a:solidFill>
                  <a:srgbClr val="005087"/>
                </a:solidFill>
                <a:latin typeface="Arial"/>
                <a:ea typeface="Arial"/>
                <a:cs typeface="Arial"/>
                <a:sym typeface="Arial"/>
              </a:rPr>
              <a:t>Fraud</a:t>
            </a:r>
            <a:endParaRPr sz="3600" dirty="0">
              <a:solidFill>
                <a:srgbClr val="005087"/>
              </a:solidFill>
              <a:latin typeface="Arial"/>
              <a:ea typeface="Arial"/>
              <a:cs typeface="Arial"/>
              <a:sym typeface="Arial"/>
            </a:endParaRPr>
          </a:p>
        </p:txBody>
      </p:sp>
      <p:sp>
        <p:nvSpPr>
          <p:cNvPr id="652" name="Google Shape;652;p91"/>
          <p:cNvSpPr txBox="1"/>
          <p:nvPr/>
        </p:nvSpPr>
        <p:spPr>
          <a:xfrm>
            <a:off x="1027870" y="1592406"/>
            <a:ext cx="3843610" cy="2246729"/>
          </a:xfrm>
          <a:prstGeom prst="rect">
            <a:avLst/>
          </a:prstGeom>
          <a:noFill/>
          <a:ln>
            <a:noFill/>
          </a:ln>
        </p:spPr>
        <p:txBody>
          <a:bodyPr spcFirstLastPara="1" wrap="square" lIns="91425" tIns="45700" rIns="91425" bIns="45700" anchor="t" anchorCtr="0">
            <a:spAutoFit/>
          </a:bodyPr>
          <a:lstStyle/>
          <a:p>
            <a:pPr marL="5080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005087"/>
                </a:solidFill>
                <a:effectLst/>
                <a:uLnTx/>
                <a:uFillTx/>
                <a:latin typeface="Arial"/>
                <a:ea typeface="Arial"/>
                <a:cs typeface="Arial"/>
                <a:sym typeface="Arial"/>
              </a:rPr>
              <a:t>Fraud </a:t>
            </a:r>
            <a:r>
              <a:rPr kumimoji="0" lang="en-US" sz="2800" b="0" i="0" u="none" strike="noStrike" kern="0" cap="none" spc="0" normalizeH="0" baseline="0" noProof="0" dirty="0">
                <a:ln>
                  <a:noFill/>
                </a:ln>
                <a:solidFill>
                  <a:srgbClr val="005087"/>
                </a:solidFill>
                <a:effectLst/>
                <a:uLnTx/>
                <a:uFillTx/>
                <a:latin typeface="Arial"/>
                <a:ea typeface="Arial"/>
                <a:cs typeface="Arial"/>
                <a:sym typeface="Arial"/>
              </a:rPr>
              <a:t>is a deception deliberately practiced with the motive of securing unfair or unlawful gain.</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653" name="Google Shape;653;p91" descr="This image shows a person attempting to steal money."/>
          <p:cNvPicPr preferRelativeResize="0"/>
          <p:nvPr/>
        </p:nvPicPr>
        <p:blipFill rotWithShape="1">
          <a:blip r:embed="rId3">
            <a:alphaModFix/>
          </a:blip>
          <a:srcRect/>
          <a:stretch/>
        </p:blipFill>
        <p:spPr>
          <a:xfrm>
            <a:off x="5072958" y="1592406"/>
            <a:ext cx="2392275" cy="23922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3"/>
                                        </p:tgtEl>
                                        <p:attrNameLst>
                                          <p:attrName>style.visibility</p:attrName>
                                        </p:attrNameLst>
                                      </p:cBhvr>
                                      <p:to>
                                        <p:strVal val="visible"/>
                                      </p:to>
                                    </p:set>
                                    <p:anim calcmode="lin" valueType="num">
                                      <p:cBhvr additive="base">
                                        <p:cTn id="7" dur="500"/>
                                        <p:tgtEl>
                                          <p:spTgt spid="6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84"/>
          <p:cNvSpPr txBox="1">
            <a:spLocks noGrp="1"/>
          </p:cNvSpPr>
          <p:nvPr>
            <p:ph type="title"/>
          </p:nvPr>
        </p:nvSpPr>
        <p:spPr>
          <a:xfrm>
            <a:off x="1009858" y="601627"/>
            <a:ext cx="5502300" cy="685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sz="3600" dirty="0">
                <a:solidFill>
                  <a:srgbClr val="005087"/>
                </a:solidFill>
                <a:latin typeface="Arial"/>
                <a:ea typeface="Arial"/>
                <a:cs typeface="Arial"/>
                <a:sym typeface="Arial"/>
              </a:rPr>
              <a:t>Fraud</a:t>
            </a:r>
            <a:endParaRPr sz="3600" dirty="0">
              <a:solidFill>
                <a:srgbClr val="005087"/>
              </a:solidFill>
              <a:latin typeface="Arial"/>
              <a:ea typeface="Arial"/>
              <a:cs typeface="Arial"/>
              <a:sym typeface="Arial"/>
            </a:endParaRPr>
          </a:p>
        </p:txBody>
      </p:sp>
      <p:sp>
        <p:nvSpPr>
          <p:cNvPr id="563" name="Google Shape;563;p84"/>
          <p:cNvSpPr txBox="1"/>
          <p:nvPr/>
        </p:nvSpPr>
        <p:spPr>
          <a:xfrm>
            <a:off x="1009858" y="1287427"/>
            <a:ext cx="4947600" cy="3109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005A92"/>
                </a:solidFill>
                <a:latin typeface="Arial"/>
                <a:ea typeface="Arial"/>
                <a:cs typeface="Arial"/>
                <a:sym typeface="Arial"/>
              </a:rPr>
              <a:t>Types:</a:t>
            </a:r>
            <a:endParaRPr sz="1400" b="1" i="0" u="none" strike="noStrike" cap="none" dirty="0">
              <a:solidFill>
                <a:srgbClr val="005A92"/>
              </a:solidFill>
              <a:latin typeface="Arial"/>
              <a:ea typeface="Arial"/>
              <a:cs typeface="Arial"/>
              <a:sym typeface="Arial"/>
            </a:endParaRPr>
          </a:p>
          <a:p>
            <a:pPr marL="482600" marR="0" lvl="0" indent="-342900" algn="l" rtl="0">
              <a:lnSpc>
                <a:spcPct val="100000"/>
              </a:lnSpc>
              <a:spcBef>
                <a:spcPts val="0"/>
              </a:spcBef>
              <a:spcAft>
                <a:spcPts val="0"/>
              </a:spcAft>
              <a:buClr>
                <a:schemeClr val="dk1"/>
              </a:buClr>
              <a:buSzPts val="2800"/>
              <a:buFont typeface="Noto Sans"/>
              <a:buChar char="➢"/>
            </a:pPr>
            <a:r>
              <a:rPr lang="en-US" sz="2800" b="0" i="0" u="none" strike="noStrike" cap="none" dirty="0">
                <a:solidFill>
                  <a:srgbClr val="005A92"/>
                </a:solidFill>
                <a:latin typeface="Arial"/>
                <a:ea typeface="Arial"/>
                <a:cs typeface="Arial"/>
                <a:sym typeface="Arial"/>
              </a:rPr>
              <a:t>Counterfeit Accounts. </a:t>
            </a:r>
            <a:endParaRPr sz="1400" b="0" i="0" u="none" strike="noStrike" cap="none" dirty="0">
              <a:solidFill>
                <a:srgbClr val="005A92"/>
              </a:solidFill>
              <a:latin typeface="Arial"/>
              <a:ea typeface="Arial"/>
              <a:cs typeface="Arial"/>
              <a:sym typeface="Arial"/>
            </a:endParaRPr>
          </a:p>
          <a:p>
            <a:pPr marL="482600" marR="0" lvl="0" indent="-342900" algn="l" rtl="0">
              <a:lnSpc>
                <a:spcPct val="100000"/>
              </a:lnSpc>
              <a:spcBef>
                <a:spcPts val="0"/>
              </a:spcBef>
              <a:spcAft>
                <a:spcPts val="0"/>
              </a:spcAft>
              <a:buClr>
                <a:schemeClr val="dk1"/>
              </a:buClr>
              <a:buSzPts val="2800"/>
              <a:buFont typeface="Noto Sans"/>
              <a:buChar char="➢"/>
            </a:pPr>
            <a:r>
              <a:rPr lang="en-US" sz="2800" b="0" i="0" u="none" strike="noStrike" cap="none" dirty="0">
                <a:solidFill>
                  <a:srgbClr val="005A92"/>
                </a:solidFill>
                <a:latin typeface="Arial"/>
                <a:ea typeface="Arial"/>
                <a:cs typeface="Arial"/>
                <a:sym typeface="Arial"/>
              </a:rPr>
              <a:t>Lost or Stolen. </a:t>
            </a:r>
            <a:endParaRPr sz="1400" b="0" i="0" u="none" strike="noStrike" cap="none" dirty="0">
              <a:solidFill>
                <a:srgbClr val="005A92"/>
              </a:solidFill>
              <a:latin typeface="Arial"/>
              <a:ea typeface="Arial"/>
              <a:cs typeface="Arial"/>
              <a:sym typeface="Arial"/>
            </a:endParaRPr>
          </a:p>
          <a:p>
            <a:pPr marL="482600" marR="0" lvl="0" indent="-342900" algn="l" rtl="0">
              <a:lnSpc>
                <a:spcPct val="100000"/>
              </a:lnSpc>
              <a:spcBef>
                <a:spcPts val="0"/>
              </a:spcBef>
              <a:spcAft>
                <a:spcPts val="0"/>
              </a:spcAft>
              <a:buClr>
                <a:schemeClr val="dk1"/>
              </a:buClr>
              <a:buSzPts val="2800"/>
              <a:buFont typeface="Noto Sans"/>
              <a:buChar char="➢"/>
            </a:pPr>
            <a:r>
              <a:rPr lang="en-US" sz="2800" b="0" i="0" u="none" strike="noStrike" cap="none" dirty="0">
                <a:solidFill>
                  <a:srgbClr val="005A92"/>
                </a:solidFill>
                <a:latin typeface="Arial"/>
                <a:ea typeface="Arial"/>
                <a:cs typeface="Arial"/>
                <a:sym typeface="Arial"/>
              </a:rPr>
              <a:t>Non-Receipt. </a:t>
            </a:r>
            <a:endParaRPr sz="1400" b="0" i="0" u="none" strike="noStrike" cap="none" dirty="0">
              <a:solidFill>
                <a:srgbClr val="005A92"/>
              </a:solidFill>
              <a:latin typeface="Arial"/>
              <a:ea typeface="Arial"/>
              <a:cs typeface="Arial"/>
              <a:sym typeface="Arial"/>
            </a:endParaRPr>
          </a:p>
          <a:p>
            <a:pPr marL="482600" marR="0" lvl="0" indent="-342900" algn="l" rtl="0">
              <a:lnSpc>
                <a:spcPct val="100000"/>
              </a:lnSpc>
              <a:spcBef>
                <a:spcPts val="0"/>
              </a:spcBef>
              <a:spcAft>
                <a:spcPts val="0"/>
              </a:spcAft>
              <a:buClr>
                <a:schemeClr val="dk1"/>
              </a:buClr>
              <a:buSzPts val="2800"/>
              <a:buFont typeface="Noto Sans"/>
              <a:buChar char="➢"/>
            </a:pPr>
            <a:r>
              <a:rPr lang="en-US" sz="2800" b="0" i="0" u="none" strike="noStrike" cap="none" dirty="0">
                <a:solidFill>
                  <a:srgbClr val="005A92"/>
                </a:solidFill>
                <a:latin typeface="Arial"/>
                <a:ea typeface="Arial"/>
                <a:cs typeface="Arial"/>
                <a:sym typeface="Arial"/>
              </a:rPr>
              <a:t>“Friends and Family” fraud.</a:t>
            </a:r>
            <a:endParaRPr sz="1400" b="0" i="0" u="none" strike="noStrike" cap="none" dirty="0">
              <a:solidFill>
                <a:srgbClr val="005A92"/>
              </a:solidFill>
              <a:latin typeface="Arial"/>
              <a:ea typeface="Arial"/>
              <a:cs typeface="Arial"/>
              <a:sym typeface="Arial"/>
            </a:endParaRPr>
          </a:p>
          <a:p>
            <a:pPr marL="482600" marR="0" lvl="0" indent="-342900" algn="l" rtl="0">
              <a:lnSpc>
                <a:spcPct val="100000"/>
              </a:lnSpc>
              <a:spcBef>
                <a:spcPts val="0"/>
              </a:spcBef>
              <a:spcAft>
                <a:spcPts val="0"/>
              </a:spcAft>
              <a:buClr>
                <a:schemeClr val="dk1"/>
              </a:buClr>
              <a:buSzPts val="2800"/>
              <a:buFont typeface="Noto Sans"/>
              <a:buChar char="➢"/>
            </a:pPr>
            <a:r>
              <a:rPr lang="en-US" sz="2800" b="0" i="0" u="none" strike="noStrike" cap="none" dirty="0">
                <a:solidFill>
                  <a:srgbClr val="005A92"/>
                </a:solidFill>
                <a:latin typeface="Arial"/>
                <a:ea typeface="Arial"/>
                <a:cs typeface="Arial"/>
                <a:sym typeface="Arial"/>
              </a:rPr>
              <a:t>Phishing. </a:t>
            </a:r>
            <a:endParaRPr sz="1400" b="0" i="0" u="none" strike="noStrike" cap="none" dirty="0">
              <a:solidFill>
                <a:srgbClr val="005A92"/>
              </a:solidFill>
              <a:latin typeface="Arial"/>
              <a:ea typeface="Arial"/>
              <a:cs typeface="Arial"/>
              <a:sym typeface="Arial"/>
            </a:endParaRPr>
          </a:p>
          <a:p>
            <a:pPr marL="482600" marR="0" lvl="0" indent="-342900" algn="l" rtl="0">
              <a:lnSpc>
                <a:spcPct val="100000"/>
              </a:lnSpc>
              <a:spcBef>
                <a:spcPts val="0"/>
              </a:spcBef>
              <a:spcAft>
                <a:spcPts val="0"/>
              </a:spcAft>
              <a:buClr>
                <a:schemeClr val="dk1"/>
              </a:buClr>
              <a:buSzPts val="2800"/>
              <a:buFont typeface="Noto Sans"/>
              <a:buChar char="➢"/>
            </a:pPr>
            <a:r>
              <a:rPr lang="en-US" sz="2800" b="0" i="0" u="none" strike="noStrike" cap="none" dirty="0">
                <a:solidFill>
                  <a:srgbClr val="005A92"/>
                </a:solidFill>
                <a:latin typeface="Arial"/>
                <a:ea typeface="Arial"/>
                <a:cs typeface="Arial"/>
                <a:sym typeface="Arial"/>
              </a:rPr>
              <a:t>Skimming.</a:t>
            </a:r>
            <a:endParaRPr sz="1400" b="0" i="0" u="none" strike="noStrike" cap="none" dirty="0">
              <a:solidFill>
                <a:srgbClr val="005A92"/>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85"/>
          <p:cNvSpPr txBox="1">
            <a:spLocks noGrp="1"/>
          </p:cNvSpPr>
          <p:nvPr>
            <p:ph type="title"/>
          </p:nvPr>
        </p:nvSpPr>
        <p:spPr>
          <a:xfrm>
            <a:off x="1009415" y="609732"/>
            <a:ext cx="5502300" cy="68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US" sz="3600" dirty="0">
                <a:solidFill>
                  <a:srgbClr val="005A92"/>
                </a:solidFill>
                <a:latin typeface="Arial"/>
                <a:ea typeface="Arial"/>
                <a:cs typeface="Arial"/>
                <a:sym typeface="Arial"/>
              </a:rPr>
              <a:t>Point of Sale Skimming</a:t>
            </a:r>
            <a:endParaRPr sz="3600" dirty="0">
              <a:solidFill>
                <a:srgbClr val="005A92"/>
              </a:solidFill>
              <a:latin typeface="Arial"/>
              <a:ea typeface="Arial"/>
              <a:cs typeface="Arial"/>
              <a:sym typeface="Arial"/>
            </a:endParaRPr>
          </a:p>
          <a:p>
            <a:pPr marL="0" lvl="0" indent="0" algn="l" rtl="0">
              <a:lnSpc>
                <a:spcPct val="100000"/>
              </a:lnSpc>
              <a:spcBef>
                <a:spcPts val="0"/>
              </a:spcBef>
              <a:spcAft>
                <a:spcPts val="0"/>
              </a:spcAft>
              <a:buSzPts val="1400"/>
              <a:buNone/>
            </a:pPr>
            <a:endParaRPr sz="3600" dirty="0"/>
          </a:p>
        </p:txBody>
      </p:sp>
      <p:sp>
        <p:nvSpPr>
          <p:cNvPr id="570" name="Google Shape;570;p85"/>
          <p:cNvSpPr txBox="1"/>
          <p:nvPr/>
        </p:nvSpPr>
        <p:spPr>
          <a:xfrm>
            <a:off x="1106648" y="1115011"/>
            <a:ext cx="7345200" cy="3929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1400" b="0" i="0" u="none" strike="noStrike" cap="none" dirty="0">
              <a:solidFill>
                <a:srgbClr val="000000"/>
              </a:solidFill>
              <a:latin typeface="Arial"/>
              <a:ea typeface="Arial"/>
              <a:cs typeface="Arial"/>
              <a:sym typeface="Arial"/>
            </a:endParaRPr>
          </a:p>
          <a:p>
            <a:pPr marL="457200" lvl="0" indent="-393700" algn="l" rtl="0">
              <a:lnSpc>
                <a:spcPct val="115000"/>
              </a:lnSpc>
              <a:spcBef>
                <a:spcPts val="0"/>
              </a:spcBef>
              <a:spcAft>
                <a:spcPts val="0"/>
              </a:spcAft>
              <a:buClr>
                <a:schemeClr val="dk1"/>
              </a:buClr>
              <a:buSzPts val="2600"/>
              <a:buChar char="➢"/>
            </a:pPr>
            <a:r>
              <a:rPr lang="en-US" sz="2600" dirty="0">
                <a:solidFill>
                  <a:srgbClr val="005A92"/>
                </a:solidFill>
              </a:rPr>
              <a:t>Skimmer devices usually fit over the original card reader.</a:t>
            </a:r>
            <a:endParaRPr sz="2600" dirty="0">
              <a:solidFill>
                <a:srgbClr val="005A92"/>
              </a:solidFill>
            </a:endParaRPr>
          </a:p>
          <a:p>
            <a:pPr marL="457200" lvl="0" indent="-393700" algn="l" rtl="0">
              <a:lnSpc>
                <a:spcPct val="115000"/>
              </a:lnSpc>
              <a:spcBef>
                <a:spcPts val="0"/>
              </a:spcBef>
              <a:spcAft>
                <a:spcPts val="0"/>
              </a:spcAft>
              <a:buClr>
                <a:schemeClr val="dk1"/>
              </a:buClr>
              <a:buSzPts val="2600"/>
              <a:buChar char="➢"/>
            </a:pPr>
            <a:r>
              <a:rPr lang="en-US" sz="2600" dirty="0">
                <a:solidFill>
                  <a:srgbClr val="005A92"/>
                </a:solidFill>
              </a:rPr>
              <a:t>Some skimmers are inserted in the card reader, placed in the terminal, or situated along exposed cables.</a:t>
            </a:r>
            <a:endParaRPr sz="2600" dirty="0">
              <a:solidFill>
                <a:srgbClr val="005A92"/>
              </a:solidFill>
            </a:endParaRPr>
          </a:p>
          <a:p>
            <a:pPr marL="457200" lvl="0" indent="-393700" algn="l" rtl="0">
              <a:lnSpc>
                <a:spcPct val="115000"/>
              </a:lnSpc>
              <a:spcBef>
                <a:spcPts val="0"/>
              </a:spcBef>
              <a:spcAft>
                <a:spcPts val="0"/>
              </a:spcAft>
              <a:buClr>
                <a:schemeClr val="dk1"/>
              </a:buClr>
              <a:buSzPts val="2600"/>
              <a:buChar char="➢"/>
            </a:pPr>
            <a:r>
              <a:rPr lang="en-US" sz="2600" dirty="0">
                <a:solidFill>
                  <a:srgbClr val="005A92"/>
                </a:solidFill>
              </a:rPr>
              <a:t>Pinhole cameras installed on pumps record a customer entering their PIN. Pinhole camera placement varies widely.</a:t>
            </a:r>
            <a:endParaRPr sz="2600" dirty="0">
              <a:solidFill>
                <a:srgbClr val="005A92"/>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86"/>
          <p:cNvSpPr txBox="1">
            <a:spLocks noGrp="1"/>
          </p:cNvSpPr>
          <p:nvPr>
            <p:ph type="title"/>
          </p:nvPr>
        </p:nvSpPr>
        <p:spPr>
          <a:xfrm>
            <a:off x="1009415" y="609732"/>
            <a:ext cx="5502300" cy="68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US" sz="3600" dirty="0">
                <a:solidFill>
                  <a:srgbClr val="005A92"/>
                </a:solidFill>
                <a:latin typeface="Arial"/>
                <a:ea typeface="Arial"/>
                <a:cs typeface="Arial"/>
                <a:sym typeface="Arial"/>
              </a:rPr>
              <a:t>Point of Sale Skimming</a:t>
            </a:r>
            <a:endParaRPr sz="3600" dirty="0">
              <a:solidFill>
                <a:srgbClr val="005A92"/>
              </a:solidFill>
              <a:latin typeface="Arial"/>
              <a:ea typeface="Arial"/>
              <a:cs typeface="Arial"/>
              <a:sym typeface="Arial"/>
            </a:endParaRPr>
          </a:p>
          <a:p>
            <a:pPr marL="0" lvl="0" indent="0" algn="l" rtl="0">
              <a:lnSpc>
                <a:spcPct val="100000"/>
              </a:lnSpc>
              <a:spcBef>
                <a:spcPts val="0"/>
              </a:spcBef>
              <a:spcAft>
                <a:spcPts val="0"/>
              </a:spcAft>
              <a:buSzPts val="1400"/>
              <a:buNone/>
            </a:pPr>
            <a:endParaRPr sz="3600" dirty="0"/>
          </a:p>
        </p:txBody>
      </p:sp>
      <p:sp>
        <p:nvSpPr>
          <p:cNvPr id="577" name="Google Shape;577;p86"/>
          <p:cNvSpPr txBox="1"/>
          <p:nvPr/>
        </p:nvSpPr>
        <p:spPr>
          <a:xfrm>
            <a:off x="1106448" y="1114882"/>
            <a:ext cx="7345200" cy="300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1400" b="0" i="0" u="none" strike="noStrike" cap="none" dirty="0">
              <a:solidFill>
                <a:srgbClr val="000000"/>
              </a:solidFill>
              <a:latin typeface="Arial"/>
              <a:ea typeface="Arial"/>
              <a:cs typeface="Arial"/>
              <a:sym typeface="Arial"/>
            </a:endParaRPr>
          </a:p>
          <a:p>
            <a:pPr marL="457200" lvl="0" indent="-393700" algn="l" rtl="0">
              <a:lnSpc>
                <a:spcPct val="115000"/>
              </a:lnSpc>
              <a:spcBef>
                <a:spcPts val="0"/>
              </a:spcBef>
              <a:spcAft>
                <a:spcPts val="0"/>
              </a:spcAft>
              <a:buClr>
                <a:schemeClr val="dk1"/>
              </a:buClr>
              <a:buSzPts val="2600"/>
              <a:buChar char="➢"/>
            </a:pPr>
            <a:r>
              <a:rPr lang="en-US" sz="2600" dirty="0">
                <a:solidFill>
                  <a:srgbClr val="005A92"/>
                </a:solidFill>
              </a:rPr>
              <a:t>In some cases, keypad overlays are used instead of pinhole cameras to record PINs. Keypad overlays record a customer’s keystrokes.</a:t>
            </a:r>
            <a:endParaRPr sz="2600" dirty="0">
              <a:solidFill>
                <a:srgbClr val="005A92"/>
              </a:solidFill>
            </a:endParaRPr>
          </a:p>
          <a:p>
            <a:pPr marL="457200" lvl="0" indent="-393700" algn="l" rtl="0">
              <a:lnSpc>
                <a:spcPct val="115000"/>
              </a:lnSpc>
              <a:spcBef>
                <a:spcPts val="0"/>
              </a:spcBef>
              <a:spcAft>
                <a:spcPts val="0"/>
              </a:spcAft>
              <a:buClr>
                <a:schemeClr val="dk1"/>
              </a:buClr>
              <a:buSzPts val="2600"/>
              <a:buChar char="➢"/>
            </a:pPr>
            <a:r>
              <a:rPr lang="en-US" sz="2600" dirty="0">
                <a:solidFill>
                  <a:srgbClr val="005A92"/>
                </a:solidFill>
              </a:rPr>
              <a:t>Skimming devices store data to be downloaded or wirelessly transferred later.</a:t>
            </a:r>
            <a:endParaRPr sz="2600" dirty="0">
              <a:solidFill>
                <a:srgbClr val="005A9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41"/>
          <p:cNvSpPr txBox="1">
            <a:spLocks noGrp="1"/>
          </p:cNvSpPr>
          <p:nvPr>
            <p:ph type="title"/>
          </p:nvPr>
        </p:nvSpPr>
        <p:spPr>
          <a:xfrm>
            <a:off x="995468" y="617789"/>
            <a:ext cx="6723600" cy="564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5087"/>
              </a:buClr>
              <a:buSzPts val="1400"/>
              <a:buFont typeface="Arial"/>
              <a:buNone/>
            </a:pPr>
            <a:r>
              <a:rPr lang="en-US" sz="3600" dirty="0">
                <a:solidFill>
                  <a:srgbClr val="005087"/>
                </a:solidFill>
                <a:latin typeface="Arial"/>
                <a:ea typeface="Arial"/>
                <a:cs typeface="Arial"/>
                <a:sym typeface="Arial"/>
              </a:rPr>
              <a:t>GSA SmartPay Master Contract</a:t>
            </a:r>
            <a:endParaRPr dirty="0"/>
          </a:p>
        </p:txBody>
      </p:sp>
      <p:sp>
        <p:nvSpPr>
          <p:cNvPr id="202" name="Google Shape;202;p41"/>
          <p:cNvSpPr txBox="1"/>
          <p:nvPr/>
        </p:nvSpPr>
        <p:spPr>
          <a:xfrm>
            <a:off x="578331" y="1278883"/>
            <a:ext cx="8356800" cy="332394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200"/>
              <a:buFont typeface="Noto Sans"/>
              <a:buChar char="➢"/>
            </a:pPr>
            <a:r>
              <a:rPr lang="en-US" sz="2400" b="0" i="0" u="none" strike="noStrike" cap="none" dirty="0">
                <a:solidFill>
                  <a:srgbClr val="005087"/>
                </a:solidFill>
                <a:latin typeface="Arial"/>
                <a:ea typeface="Arial"/>
                <a:cs typeface="Arial"/>
                <a:sym typeface="Arial"/>
              </a:rPr>
              <a:t>Fixed price, IDIQ contract.</a:t>
            </a:r>
            <a:endParaRPr sz="2400" b="0" i="1" u="none" strike="noStrike" cap="none" dirty="0">
              <a:solidFill>
                <a:srgbClr val="005087"/>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Noto Sans"/>
              <a:buChar char="➢"/>
            </a:pPr>
            <a:r>
              <a:rPr lang="en-US" sz="2400" b="0" i="0" u="none" strike="noStrike" cap="none" dirty="0">
                <a:solidFill>
                  <a:srgbClr val="005087"/>
                </a:solidFill>
                <a:latin typeface="Arial"/>
                <a:ea typeface="Arial"/>
                <a:cs typeface="Arial"/>
                <a:sym typeface="Arial"/>
              </a:rPr>
              <a:t>Maximum base period for the initial order is </a:t>
            </a:r>
            <a:br>
              <a:rPr lang="en-US" sz="2400" b="0" i="0" u="none" strike="noStrike" cap="none" dirty="0">
                <a:solidFill>
                  <a:srgbClr val="005087"/>
                </a:solidFill>
                <a:latin typeface="Arial"/>
                <a:ea typeface="Arial"/>
                <a:cs typeface="Arial"/>
                <a:sym typeface="Arial"/>
              </a:rPr>
            </a:br>
            <a:r>
              <a:rPr lang="en-US" sz="2400" b="0" i="0" u="none" strike="noStrike" cap="none" dirty="0">
                <a:solidFill>
                  <a:srgbClr val="005087"/>
                </a:solidFill>
                <a:latin typeface="Arial"/>
                <a:ea typeface="Arial"/>
                <a:cs typeface="Arial"/>
                <a:sym typeface="Arial"/>
              </a:rPr>
              <a:t>4 years with three 3 year options (13 years).</a:t>
            </a:r>
            <a:endParaRPr sz="2400" dirty="0">
              <a:solidFill>
                <a:srgbClr val="005087"/>
              </a:solidFill>
            </a:endParaRPr>
          </a:p>
          <a:p>
            <a:pPr marL="342900" marR="0" lvl="0" indent="-342900" algn="l" rtl="0">
              <a:lnSpc>
                <a:spcPct val="100000"/>
              </a:lnSpc>
              <a:spcBef>
                <a:spcPts val="0"/>
              </a:spcBef>
              <a:spcAft>
                <a:spcPts val="0"/>
              </a:spcAft>
              <a:buClr>
                <a:srgbClr val="000000"/>
              </a:buClr>
              <a:buSzPts val="2200"/>
              <a:buFont typeface="Noto Sans"/>
              <a:buChar char="➢"/>
            </a:pPr>
            <a:r>
              <a:rPr lang="en-US" sz="2400" dirty="0">
                <a:solidFill>
                  <a:srgbClr val="005390"/>
                </a:solidFill>
              </a:rPr>
              <a:t>The 4-year base period ended on November 29, 2022.</a:t>
            </a:r>
            <a:endParaRPr sz="2400" dirty="0">
              <a:solidFill>
                <a:srgbClr val="005087"/>
              </a:solidFill>
            </a:endParaRPr>
          </a:p>
          <a:p>
            <a:pPr marL="342900" marR="0" lvl="0" indent="-342900" algn="l" rtl="0">
              <a:lnSpc>
                <a:spcPct val="100000"/>
              </a:lnSpc>
              <a:spcBef>
                <a:spcPts val="0"/>
              </a:spcBef>
              <a:spcAft>
                <a:spcPts val="0"/>
              </a:spcAft>
              <a:buClr>
                <a:srgbClr val="000000"/>
              </a:buClr>
              <a:buSzPts val="2200"/>
              <a:buFont typeface="Noto Sans"/>
              <a:buChar char="➢"/>
            </a:pPr>
            <a:r>
              <a:rPr lang="en-US" sz="2400" b="0" i="0" u="none" strike="noStrike" cap="none" dirty="0">
                <a:solidFill>
                  <a:srgbClr val="005087"/>
                </a:solidFill>
                <a:latin typeface="Arial"/>
                <a:ea typeface="Arial"/>
                <a:cs typeface="Arial"/>
                <a:sym typeface="Arial"/>
              </a:rPr>
              <a:t>Agency awarded a task order to </a:t>
            </a:r>
            <a:r>
              <a:rPr lang="en-US" sz="2400" dirty="0">
                <a:solidFill>
                  <a:srgbClr val="005087"/>
                </a:solidFill>
              </a:rPr>
              <a:t>a</a:t>
            </a:r>
            <a:r>
              <a:rPr lang="en-US" sz="2400" b="0" i="0" u="none" strike="noStrike" cap="none" dirty="0">
                <a:solidFill>
                  <a:srgbClr val="005087"/>
                </a:solidFill>
                <a:latin typeface="Arial"/>
                <a:ea typeface="Arial"/>
                <a:cs typeface="Arial"/>
                <a:sym typeface="Arial"/>
              </a:rPr>
              <a:t> GSA SmartPay contractor bank and to a fleet card issuer/brand.</a:t>
            </a:r>
            <a:endParaRPr sz="2400" dirty="0">
              <a:solidFill>
                <a:srgbClr val="005087"/>
              </a:solidFill>
            </a:endParaRPr>
          </a:p>
          <a:p>
            <a:pPr marL="342900" marR="0" lvl="0" indent="-342900" algn="l" rtl="0">
              <a:lnSpc>
                <a:spcPct val="100000"/>
              </a:lnSpc>
              <a:spcBef>
                <a:spcPts val="0"/>
              </a:spcBef>
              <a:spcAft>
                <a:spcPts val="0"/>
              </a:spcAft>
              <a:buClr>
                <a:srgbClr val="000000"/>
              </a:buClr>
              <a:buSzPts val="2200"/>
              <a:buFont typeface="Noto Sans"/>
              <a:buChar char="➢"/>
            </a:pPr>
            <a:r>
              <a:rPr lang="en-US" sz="2400" dirty="0">
                <a:solidFill>
                  <a:srgbClr val="005087"/>
                </a:solidFill>
              </a:rPr>
              <a:t>Download a copy at </a:t>
            </a:r>
            <a:r>
              <a:rPr lang="en-US" sz="2400" u="sng" dirty="0">
                <a:solidFill>
                  <a:schemeClr val="hlink"/>
                </a:solidFill>
                <a:hlinkClick r:id="rId3"/>
              </a:rPr>
              <a:t>smartpay.gsa.gov</a:t>
            </a:r>
            <a:r>
              <a:rPr lang="en-US" sz="2400" u="sng" dirty="0">
                <a:solidFill>
                  <a:schemeClr val="hlink"/>
                </a:solidFill>
              </a:rPr>
              <a:t>.</a:t>
            </a:r>
            <a:endParaRPr sz="2400" dirty="0">
              <a:solidFill>
                <a:srgbClr val="505050"/>
              </a:solidFill>
              <a:latin typeface="Roboto"/>
              <a:ea typeface="Roboto"/>
              <a:cs typeface="Roboto"/>
              <a:sym typeface="Roboto"/>
            </a:endParaRPr>
          </a:p>
          <a:p>
            <a:pPr marL="342900" lvl="0" indent="-342900" algn="l" rtl="0">
              <a:spcBef>
                <a:spcPts val="0"/>
              </a:spcBef>
              <a:spcAft>
                <a:spcPts val="0"/>
              </a:spcAft>
              <a:buNone/>
            </a:pPr>
            <a:r>
              <a:rPr lang="en-US" sz="1300" dirty="0">
                <a:solidFill>
                  <a:srgbClr val="013C88"/>
                </a:solidFill>
              </a:rPr>
              <a:t>       </a:t>
            </a:r>
            <a:endParaRPr sz="1700" b="1" dirty="0"/>
          </a:p>
          <a:p>
            <a:pPr marL="0" marR="0" lvl="0" indent="0" algn="l" rtl="0">
              <a:lnSpc>
                <a:spcPct val="100000"/>
              </a:lnSpc>
              <a:spcBef>
                <a:spcPts val="0"/>
              </a:spcBef>
              <a:spcAft>
                <a:spcPts val="0"/>
              </a:spcAft>
              <a:buNone/>
            </a:pPr>
            <a:endParaRPr sz="1100" dirty="0">
              <a:solidFill>
                <a:srgbClr val="005087"/>
              </a:solidFill>
            </a:endParaRPr>
          </a:p>
          <a:p>
            <a:pPr marL="457200" marR="0" lvl="0" indent="0" algn="l" rtl="0">
              <a:lnSpc>
                <a:spcPct val="100000"/>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203" name="Google Shape;203;p41" descr="Timeline of the 13 year option period."/>
          <p:cNvGrpSpPr/>
          <p:nvPr/>
        </p:nvGrpSpPr>
        <p:grpSpPr>
          <a:xfrm>
            <a:off x="367272" y="4380964"/>
            <a:ext cx="6409930" cy="639466"/>
            <a:chOff x="631684" y="4437443"/>
            <a:chExt cx="6703545" cy="792301"/>
          </a:xfrm>
        </p:grpSpPr>
        <p:sp>
          <p:nvSpPr>
            <p:cNvPr id="204" name="Google Shape;204;p41"/>
            <p:cNvSpPr/>
            <p:nvPr/>
          </p:nvSpPr>
          <p:spPr>
            <a:xfrm>
              <a:off x="631684" y="4437444"/>
              <a:ext cx="2427600" cy="792300"/>
            </a:xfrm>
            <a:prstGeom prst="chevron">
              <a:avLst>
                <a:gd name="adj" fmla="val 23781"/>
              </a:avLst>
            </a:prstGeom>
            <a:solidFill>
              <a:srgbClr val="002060"/>
            </a:solidFill>
            <a:ln>
              <a:noFill/>
            </a:ln>
          </p:spPr>
          <p:txBody>
            <a:bodyPr spcFirstLastPara="1" wrap="square" lIns="82300" tIns="41150" rIns="82300" bIns="41150" anchor="ctr" anchorCtr="0">
              <a:noAutofit/>
            </a:bodyPr>
            <a:lstStyle/>
            <a:p>
              <a:pPr marL="0" marR="0" lvl="0" indent="0" algn="ctr" rtl="0">
                <a:lnSpc>
                  <a:spcPct val="95000"/>
                </a:lnSpc>
                <a:spcBef>
                  <a:spcPts val="0"/>
                </a:spcBef>
                <a:spcAft>
                  <a:spcPts val="0"/>
                </a:spcAft>
                <a:buClr>
                  <a:srgbClr val="FFFFFF"/>
                </a:buClr>
                <a:buSzPts val="2000"/>
                <a:buFont typeface="Arial"/>
                <a:buNone/>
              </a:pPr>
              <a:r>
                <a:rPr lang="en-US" sz="2000" b="0" i="0" u="none" strike="noStrike" cap="none" dirty="0">
                  <a:solidFill>
                    <a:srgbClr val="FFFFFF"/>
                  </a:solidFill>
                  <a:latin typeface="Arial"/>
                  <a:ea typeface="Arial"/>
                  <a:cs typeface="Arial"/>
                  <a:sym typeface="Arial"/>
                </a:rPr>
                <a:t> 2018</a:t>
              </a:r>
              <a:r>
                <a:rPr lang="en-US" sz="2000" b="1" i="0" u="none" strike="noStrike" cap="none" dirty="0">
                  <a:solidFill>
                    <a:srgbClr val="FFFFFF"/>
                  </a:solidFill>
                  <a:latin typeface="Arial"/>
                  <a:ea typeface="Arial"/>
                  <a:cs typeface="Arial"/>
                  <a:sym typeface="Arial"/>
                </a:rPr>
                <a:t> – 2022</a:t>
              </a:r>
              <a:endParaRPr sz="1400" b="0" i="0" u="none" strike="noStrike" cap="none" dirty="0">
                <a:solidFill>
                  <a:srgbClr val="000000"/>
                </a:solidFill>
                <a:latin typeface="Arial"/>
                <a:ea typeface="Arial"/>
                <a:cs typeface="Arial"/>
                <a:sym typeface="Arial"/>
              </a:endParaRPr>
            </a:p>
            <a:p>
              <a:pPr marL="0" marR="0" lvl="0" indent="0" algn="ctr" rtl="0">
                <a:lnSpc>
                  <a:spcPct val="95000"/>
                </a:lnSpc>
                <a:spcBef>
                  <a:spcPts val="0"/>
                </a:spcBef>
                <a:spcAft>
                  <a:spcPts val="0"/>
                </a:spcAft>
                <a:buClr>
                  <a:srgbClr val="FFFFFF"/>
                </a:buClr>
                <a:buSzPts val="1600"/>
                <a:buFont typeface="Arial"/>
                <a:buNone/>
              </a:pPr>
              <a:r>
                <a:rPr lang="en-US" sz="1600" b="0" i="0" u="none" strike="noStrike" cap="none" dirty="0">
                  <a:solidFill>
                    <a:srgbClr val="FFFFFF"/>
                  </a:solidFill>
                  <a:latin typeface="Arial"/>
                  <a:ea typeface="Arial"/>
                  <a:cs typeface="Arial"/>
                  <a:sym typeface="Arial"/>
                </a:rPr>
                <a:t>(4</a:t>
              </a:r>
              <a:r>
                <a:rPr lang="en-US" sz="1600" dirty="0">
                  <a:solidFill>
                    <a:srgbClr val="FFFFFF"/>
                  </a:solidFill>
                </a:rPr>
                <a:t>-</a:t>
              </a:r>
              <a:r>
                <a:rPr lang="en-US" sz="1600" b="0" i="0" u="none" strike="noStrike" cap="none" dirty="0">
                  <a:solidFill>
                    <a:srgbClr val="FFFFFF"/>
                  </a:solidFill>
                  <a:latin typeface="Arial"/>
                  <a:ea typeface="Arial"/>
                  <a:cs typeface="Arial"/>
                  <a:sym typeface="Arial"/>
                </a:rPr>
                <a:t>year base period)</a:t>
              </a:r>
              <a:endParaRPr sz="1400" b="0" i="0" u="none" strike="noStrike" cap="none" dirty="0">
                <a:solidFill>
                  <a:srgbClr val="000000"/>
                </a:solidFill>
                <a:latin typeface="Arial"/>
                <a:ea typeface="Arial"/>
                <a:cs typeface="Arial"/>
                <a:sym typeface="Arial"/>
              </a:endParaRPr>
            </a:p>
          </p:txBody>
        </p:sp>
        <p:sp>
          <p:nvSpPr>
            <p:cNvPr id="205" name="Google Shape;205;p41"/>
            <p:cNvSpPr/>
            <p:nvPr/>
          </p:nvSpPr>
          <p:spPr>
            <a:xfrm>
              <a:off x="2914608" y="4437444"/>
              <a:ext cx="2307600" cy="792300"/>
            </a:xfrm>
            <a:prstGeom prst="chevron">
              <a:avLst>
                <a:gd name="adj" fmla="val 23858"/>
              </a:avLst>
            </a:prstGeom>
            <a:solidFill>
              <a:srgbClr val="7676DE"/>
            </a:solidFill>
            <a:ln>
              <a:noFill/>
            </a:ln>
          </p:spPr>
          <p:txBody>
            <a:bodyPr spcFirstLastPara="1" wrap="square" lIns="82300" tIns="41150" rIns="82300" bIns="41150" anchor="ctr" anchorCtr="0">
              <a:noAutofit/>
            </a:bodyPr>
            <a:lstStyle/>
            <a:p>
              <a:pPr marL="0" marR="0" lvl="0" indent="0" algn="ctr" rtl="0">
                <a:lnSpc>
                  <a:spcPct val="95000"/>
                </a:lnSpc>
                <a:spcBef>
                  <a:spcPts val="0"/>
                </a:spcBef>
                <a:spcAft>
                  <a:spcPts val="0"/>
                </a:spcAft>
                <a:buClr>
                  <a:srgbClr val="000000"/>
                </a:buClr>
                <a:buSzPts val="2000"/>
                <a:buFont typeface="Arial"/>
                <a:buNone/>
              </a:pPr>
              <a:r>
                <a:rPr lang="en-US" sz="2000" b="1" i="0" u="none" strike="noStrike" cap="none" dirty="0">
                  <a:solidFill>
                    <a:srgbClr val="000000"/>
                  </a:solidFill>
                  <a:latin typeface="Arial"/>
                  <a:ea typeface="Arial"/>
                  <a:cs typeface="Arial"/>
                  <a:sym typeface="Arial"/>
                </a:rPr>
                <a:t>2022 – 2025</a:t>
              </a:r>
              <a:endParaRPr sz="1400" b="0" i="0" u="none" strike="noStrike" cap="none" dirty="0">
                <a:solidFill>
                  <a:srgbClr val="000000"/>
                </a:solidFill>
                <a:latin typeface="Arial"/>
                <a:ea typeface="Arial"/>
                <a:cs typeface="Arial"/>
                <a:sym typeface="Arial"/>
              </a:endParaRPr>
            </a:p>
            <a:p>
              <a:pPr marL="0" marR="0" lvl="0" indent="0" algn="ctr" rtl="0">
                <a:lnSpc>
                  <a:spcPct val="95000"/>
                </a:lnSpc>
                <a:spcBef>
                  <a:spcPts val="0"/>
                </a:spcBef>
                <a:spcAft>
                  <a:spcPts val="0"/>
                </a:spcAft>
                <a:buClr>
                  <a:srgbClr val="000000"/>
                </a:buClr>
                <a:buSzPts val="1600"/>
                <a:buFont typeface="Arial"/>
                <a:buNone/>
              </a:pPr>
              <a:r>
                <a:rPr lang="en-US" sz="1600" b="0" i="0" u="none" strike="noStrike" cap="none" dirty="0">
                  <a:solidFill>
                    <a:srgbClr val="000000"/>
                  </a:solidFill>
                  <a:latin typeface="Arial"/>
                  <a:ea typeface="Arial"/>
                  <a:cs typeface="Arial"/>
                  <a:sym typeface="Arial"/>
                </a:rPr>
                <a:t>(3</a:t>
              </a:r>
              <a:r>
                <a:rPr lang="en-US" sz="1600" dirty="0"/>
                <a:t>-</a:t>
              </a:r>
              <a:r>
                <a:rPr lang="en-US" sz="1600" b="0" i="0" u="none" strike="noStrike" cap="none" dirty="0">
                  <a:solidFill>
                    <a:srgbClr val="000000"/>
                  </a:solidFill>
                  <a:latin typeface="Arial"/>
                  <a:ea typeface="Arial"/>
                  <a:cs typeface="Arial"/>
                  <a:sym typeface="Arial"/>
                </a:rPr>
                <a:t>year option)</a:t>
              </a:r>
              <a:endParaRPr sz="1400" b="0" i="0" u="none" strike="noStrike" cap="none" dirty="0">
                <a:solidFill>
                  <a:srgbClr val="000000"/>
                </a:solidFill>
                <a:latin typeface="Arial"/>
                <a:ea typeface="Arial"/>
                <a:cs typeface="Arial"/>
                <a:sym typeface="Arial"/>
              </a:endParaRPr>
            </a:p>
          </p:txBody>
        </p:sp>
        <p:sp>
          <p:nvSpPr>
            <p:cNvPr id="206" name="Google Shape;206;p41"/>
            <p:cNvSpPr/>
            <p:nvPr/>
          </p:nvSpPr>
          <p:spPr>
            <a:xfrm>
              <a:off x="5063929" y="4437443"/>
              <a:ext cx="2271300" cy="792300"/>
            </a:xfrm>
            <a:prstGeom prst="chevron">
              <a:avLst>
                <a:gd name="adj" fmla="val 23866"/>
              </a:avLst>
            </a:prstGeom>
            <a:solidFill>
              <a:srgbClr val="9A9ADF"/>
            </a:solidFill>
            <a:ln>
              <a:noFill/>
            </a:ln>
          </p:spPr>
          <p:txBody>
            <a:bodyPr spcFirstLastPara="1" wrap="square" lIns="82300" tIns="41150" rIns="82300" bIns="41150" anchor="ctr" anchorCtr="0">
              <a:noAutofit/>
            </a:bodyPr>
            <a:lstStyle/>
            <a:p>
              <a:pPr marL="0" marR="0" lvl="0" indent="0" algn="ctr" rtl="0">
                <a:lnSpc>
                  <a:spcPct val="95000"/>
                </a:lnSpc>
                <a:spcBef>
                  <a:spcPts val="0"/>
                </a:spcBef>
                <a:spcAft>
                  <a:spcPts val="0"/>
                </a:spcAft>
                <a:buClr>
                  <a:srgbClr val="000000"/>
                </a:buClr>
                <a:buSzPts val="2000"/>
                <a:buFont typeface="Arial"/>
                <a:buNone/>
              </a:pPr>
              <a:r>
                <a:rPr lang="en-US" sz="2000" b="1" i="0" u="none" strike="noStrike" cap="none" dirty="0">
                  <a:solidFill>
                    <a:srgbClr val="000000"/>
                  </a:solidFill>
                  <a:latin typeface="Arial"/>
                  <a:ea typeface="Arial"/>
                  <a:cs typeface="Arial"/>
                  <a:sym typeface="Arial"/>
                </a:rPr>
                <a:t>2025 – 2028</a:t>
              </a:r>
              <a:endParaRPr sz="1400" b="0" i="0" u="none" strike="noStrike" cap="none" dirty="0">
                <a:solidFill>
                  <a:srgbClr val="000000"/>
                </a:solidFill>
                <a:latin typeface="Arial"/>
                <a:ea typeface="Arial"/>
                <a:cs typeface="Arial"/>
                <a:sym typeface="Arial"/>
              </a:endParaRPr>
            </a:p>
            <a:p>
              <a:pPr marL="0" marR="0" lvl="0" indent="0" algn="ctr" rtl="0">
                <a:lnSpc>
                  <a:spcPct val="95000"/>
                </a:lnSpc>
                <a:spcBef>
                  <a:spcPts val="0"/>
                </a:spcBef>
                <a:spcAft>
                  <a:spcPts val="0"/>
                </a:spcAft>
                <a:buClr>
                  <a:srgbClr val="000000"/>
                </a:buClr>
                <a:buSzPts val="1600"/>
                <a:buFont typeface="Arial"/>
                <a:buNone/>
              </a:pPr>
              <a:r>
                <a:rPr lang="en-US" sz="1600" b="0" i="0" u="none" strike="noStrike" cap="none" dirty="0">
                  <a:solidFill>
                    <a:srgbClr val="000000"/>
                  </a:solidFill>
                  <a:latin typeface="Arial"/>
                  <a:ea typeface="Arial"/>
                  <a:cs typeface="Arial"/>
                  <a:sym typeface="Arial"/>
                </a:rPr>
                <a:t>(3</a:t>
              </a:r>
              <a:r>
                <a:rPr lang="en-US" sz="1600" dirty="0"/>
                <a:t>-</a:t>
              </a:r>
              <a:r>
                <a:rPr lang="en-US" sz="1600" b="0" i="0" u="none" strike="noStrike" cap="none" dirty="0">
                  <a:solidFill>
                    <a:srgbClr val="000000"/>
                  </a:solidFill>
                  <a:latin typeface="Arial"/>
                  <a:ea typeface="Arial"/>
                  <a:cs typeface="Arial"/>
                  <a:sym typeface="Arial"/>
                </a:rPr>
                <a:t>year option)</a:t>
              </a:r>
              <a:endParaRPr sz="1400" b="0" i="0" u="none" strike="noStrike" cap="none" dirty="0">
                <a:solidFill>
                  <a:srgbClr val="000000"/>
                </a:solidFill>
                <a:latin typeface="Arial"/>
                <a:ea typeface="Arial"/>
                <a:cs typeface="Arial"/>
                <a:sym typeface="Arial"/>
              </a:endParaRPr>
            </a:p>
          </p:txBody>
        </p:sp>
      </p:grpSp>
      <p:sp>
        <p:nvSpPr>
          <p:cNvPr id="207" name="Google Shape;207;p41"/>
          <p:cNvSpPr/>
          <p:nvPr/>
        </p:nvSpPr>
        <p:spPr>
          <a:xfrm>
            <a:off x="6619041" y="4381056"/>
            <a:ext cx="2448600" cy="639300"/>
          </a:xfrm>
          <a:prstGeom prst="chevron">
            <a:avLst>
              <a:gd name="adj" fmla="val 23866"/>
            </a:avLst>
          </a:prstGeom>
          <a:solidFill>
            <a:srgbClr val="D0D0F4"/>
          </a:solidFill>
          <a:ln>
            <a:noFill/>
          </a:ln>
        </p:spPr>
        <p:txBody>
          <a:bodyPr spcFirstLastPara="1" wrap="square" lIns="82300" tIns="41150" rIns="82300" bIns="41150" anchor="ctr" anchorCtr="0">
            <a:noAutofit/>
          </a:bodyPr>
          <a:lstStyle/>
          <a:p>
            <a:pPr marL="0" marR="0" lvl="0" indent="0" algn="ctr" rtl="0">
              <a:lnSpc>
                <a:spcPct val="95000"/>
              </a:lnSpc>
              <a:spcBef>
                <a:spcPts val="0"/>
              </a:spcBef>
              <a:spcAft>
                <a:spcPts val="0"/>
              </a:spcAft>
              <a:buClr>
                <a:srgbClr val="000000"/>
              </a:buClr>
              <a:buSzPts val="2000"/>
              <a:buFont typeface="Arial"/>
              <a:buNone/>
            </a:pPr>
            <a:r>
              <a:rPr lang="en-US" sz="2000" b="1" i="0" u="none" strike="noStrike" cap="none" dirty="0">
                <a:solidFill>
                  <a:srgbClr val="000000"/>
                </a:solidFill>
                <a:latin typeface="Arial"/>
                <a:ea typeface="Arial"/>
                <a:cs typeface="Arial"/>
                <a:sym typeface="Arial"/>
              </a:rPr>
              <a:t>2028 – 2031</a:t>
            </a:r>
            <a:endParaRPr sz="1400" b="0" i="0" u="none" strike="noStrike" cap="none" dirty="0">
              <a:solidFill>
                <a:srgbClr val="000000"/>
              </a:solidFill>
              <a:latin typeface="Arial"/>
              <a:ea typeface="Arial"/>
              <a:cs typeface="Arial"/>
              <a:sym typeface="Arial"/>
            </a:endParaRPr>
          </a:p>
          <a:p>
            <a:pPr marL="0" marR="0" lvl="0" indent="0" algn="ctr" rtl="0">
              <a:lnSpc>
                <a:spcPct val="95000"/>
              </a:lnSpc>
              <a:spcBef>
                <a:spcPts val="0"/>
              </a:spcBef>
              <a:spcAft>
                <a:spcPts val="0"/>
              </a:spcAft>
              <a:buClr>
                <a:srgbClr val="000000"/>
              </a:buClr>
              <a:buSzPts val="1600"/>
              <a:buFont typeface="Arial"/>
              <a:buNone/>
            </a:pPr>
            <a:r>
              <a:rPr lang="en-US" sz="1600" b="0" i="0" u="none" strike="noStrike" cap="none" dirty="0">
                <a:solidFill>
                  <a:srgbClr val="000000"/>
                </a:solidFill>
                <a:latin typeface="Arial"/>
                <a:ea typeface="Arial"/>
                <a:cs typeface="Arial"/>
                <a:sym typeface="Arial"/>
              </a:rPr>
              <a:t>(3</a:t>
            </a:r>
            <a:r>
              <a:rPr lang="en-US" sz="1600" dirty="0"/>
              <a:t>-</a:t>
            </a:r>
            <a:r>
              <a:rPr lang="en-US" sz="1600" b="0" i="0" u="none" strike="noStrike" cap="none" dirty="0">
                <a:solidFill>
                  <a:srgbClr val="000000"/>
                </a:solidFill>
                <a:latin typeface="Arial"/>
                <a:ea typeface="Arial"/>
                <a:cs typeface="Arial"/>
                <a:sym typeface="Arial"/>
              </a:rPr>
              <a:t>year option)</a:t>
            </a:r>
            <a:endParaRPr sz="1400" b="0" i="0" u="none" strike="noStrike" cap="none" dirty="0">
              <a:solidFill>
                <a:srgbClr val="000000"/>
              </a:solidFill>
              <a:latin typeface="Arial"/>
              <a:ea typeface="Arial"/>
              <a:cs typeface="Arial"/>
              <a:sym typeface="Arial"/>
            </a:endParaRPr>
          </a:p>
        </p:txBody>
      </p:sp>
      <p:sp>
        <p:nvSpPr>
          <p:cNvPr id="208" name="Google Shape;208;p41">
            <a:extLst>
              <a:ext uri="{C183D7F6-B498-43B3-948B-1728B52AA6E4}">
                <adec:decorative xmlns:adec="http://schemas.microsoft.com/office/drawing/2017/decorative" val="1"/>
              </a:ext>
            </a:extLst>
          </p:cNvPr>
          <p:cNvSpPr/>
          <p:nvPr/>
        </p:nvSpPr>
        <p:spPr>
          <a:xfrm>
            <a:off x="2728096" y="4197970"/>
            <a:ext cx="183000" cy="183000"/>
          </a:xfrm>
          <a:prstGeom prst="star7">
            <a:avLst>
              <a:gd name="adj" fmla="val 20418"/>
              <a:gd name="hf" fmla="val 102572"/>
              <a:gd name="vf" fmla="val 105210"/>
            </a:avLst>
          </a:prstGeom>
          <a:solidFill>
            <a:srgbClr val="FF00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cxnSp>
        <p:nvCxnSpPr>
          <p:cNvPr id="209" name="Google Shape;209;p41">
            <a:extLst>
              <a:ext uri="{C183D7F6-B498-43B3-948B-1728B52AA6E4}">
                <adec:decorative xmlns:adec="http://schemas.microsoft.com/office/drawing/2017/decorative" val="1"/>
              </a:ext>
            </a:extLst>
          </p:cNvPr>
          <p:cNvCxnSpPr/>
          <p:nvPr/>
        </p:nvCxnSpPr>
        <p:spPr>
          <a:xfrm>
            <a:off x="2573900" y="4047975"/>
            <a:ext cx="154200" cy="150000"/>
          </a:xfrm>
          <a:prstGeom prst="straightConnector1">
            <a:avLst/>
          </a:prstGeom>
          <a:noFill/>
          <a:ln w="9525" cap="flat" cmpd="sng">
            <a:solidFill>
              <a:srgbClr val="000000"/>
            </a:solidFill>
            <a:prstDash val="solid"/>
            <a:round/>
            <a:headEnd type="none" w="sm" len="sm"/>
            <a:tailEnd type="triangle" w="med" len="med"/>
          </a:ln>
        </p:spPr>
      </p:cxnSp>
      <p:sp>
        <p:nvSpPr>
          <p:cNvPr id="210" name="Google Shape;210;p41">
            <a:extLst>
              <a:ext uri="{C183D7F6-B498-43B3-948B-1728B52AA6E4}">
                <adec:decorative xmlns:adec="http://schemas.microsoft.com/office/drawing/2017/decorative" val="1"/>
              </a:ext>
            </a:extLst>
          </p:cNvPr>
          <p:cNvSpPr txBox="1"/>
          <p:nvPr/>
        </p:nvSpPr>
        <p:spPr>
          <a:xfrm>
            <a:off x="1190939" y="3822825"/>
            <a:ext cx="1651800" cy="600300"/>
          </a:xfrm>
          <a:prstGeom prst="rect">
            <a:avLst/>
          </a:prstGeom>
          <a:noFill/>
          <a:ln>
            <a:noFill/>
          </a:ln>
        </p:spPr>
        <p:txBody>
          <a:bodyPr spcFirstLastPara="1" wrap="square" lIns="91425" tIns="91425" rIns="91425" bIns="91425" anchor="t" anchorCtr="0">
            <a:spAutoFit/>
          </a:bodyPr>
          <a:lstStyle/>
          <a:p>
            <a:pPr marL="342900" lvl="0" indent="-342900" algn="l" rtl="0">
              <a:spcBef>
                <a:spcPts val="0"/>
              </a:spcBef>
              <a:spcAft>
                <a:spcPts val="0"/>
              </a:spcAft>
              <a:buClr>
                <a:srgbClr val="000000"/>
              </a:buClr>
              <a:buSzPts val="1000"/>
              <a:buFont typeface="Arial"/>
              <a:buNone/>
            </a:pPr>
            <a:r>
              <a:rPr lang="en-US" sz="1300" dirty="0">
                <a:solidFill>
                  <a:srgbClr val="013C88"/>
                </a:solidFill>
              </a:rPr>
              <a:t>        </a:t>
            </a:r>
            <a:r>
              <a:rPr lang="en-US" sz="1300" b="1" dirty="0">
                <a:solidFill>
                  <a:srgbClr val="013C88"/>
                </a:solidFill>
              </a:rPr>
              <a:t> </a:t>
            </a:r>
            <a:r>
              <a:rPr lang="en-US" sz="1100" b="1" dirty="0">
                <a:solidFill>
                  <a:srgbClr val="013C88"/>
                </a:solidFill>
              </a:rPr>
              <a:t>We are here!</a:t>
            </a:r>
            <a:endParaRPr sz="1700" b="1" dirty="0"/>
          </a:p>
          <a:p>
            <a:pPr marL="0" lvl="0" indent="0" algn="l" rtl="0">
              <a:spcBef>
                <a:spcPts val="0"/>
              </a:spcBef>
              <a:spcAft>
                <a:spcPts val="0"/>
              </a:spcAft>
              <a:buNone/>
            </a:pPr>
            <a:endParaRPr dirty="0">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87"/>
          <p:cNvSpPr txBox="1">
            <a:spLocks noGrp="1"/>
          </p:cNvSpPr>
          <p:nvPr>
            <p:ph type="title"/>
          </p:nvPr>
        </p:nvSpPr>
        <p:spPr>
          <a:xfrm>
            <a:off x="1042107" y="609732"/>
            <a:ext cx="5502300" cy="68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dirty="0">
                <a:solidFill>
                  <a:srgbClr val="005087"/>
                </a:solidFill>
                <a:latin typeface="Arial"/>
                <a:ea typeface="Arial"/>
                <a:cs typeface="Arial"/>
                <a:sym typeface="Arial"/>
              </a:rPr>
              <a:t>Tips at the Gas Pump</a:t>
            </a:r>
            <a:endParaRPr sz="3600" dirty="0">
              <a:solidFill>
                <a:srgbClr val="005087"/>
              </a:solidFill>
              <a:latin typeface="Arial"/>
              <a:ea typeface="Arial"/>
              <a:cs typeface="Arial"/>
              <a:sym typeface="Arial"/>
            </a:endParaRPr>
          </a:p>
          <a:p>
            <a:pPr marL="0" lvl="0" indent="0" algn="l" rtl="0">
              <a:lnSpc>
                <a:spcPct val="100000"/>
              </a:lnSpc>
              <a:spcBef>
                <a:spcPts val="0"/>
              </a:spcBef>
              <a:spcAft>
                <a:spcPts val="0"/>
              </a:spcAft>
              <a:buSzPts val="1400"/>
              <a:buNone/>
            </a:pPr>
            <a:endParaRPr sz="3600" dirty="0"/>
          </a:p>
        </p:txBody>
      </p:sp>
      <p:sp>
        <p:nvSpPr>
          <p:cNvPr id="584" name="Google Shape;584;p87"/>
          <p:cNvSpPr txBox="1"/>
          <p:nvPr/>
        </p:nvSpPr>
        <p:spPr>
          <a:xfrm>
            <a:off x="1117345" y="1002251"/>
            <a:ext cx="7345200" cy="4037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100" i="0" u="none" strike="noStrike" cap="none" dirty="0">
              <a:solidFill>
                <a:srgbClr val="212167"/>
              </a:solidFill>
            </a:endParaRPr>
          </a:p>
          <a:p>
            <a:pPr marL="457200" lvl="0" indent="-393700" algn="l" rtl="0">
              <a:lnSpc>
                <a:spcPct val="115000"/>
              </a:lnSpc>
              <a:spcBef>
                <a:spcPts val="0"/>
              </a:spcBef>
              <a:spcAft>
                <a:spcPts val="0"/>
              </a:spcAft>
              <a:buClr>
                <a:schemeClr val="dk1"/>
              </a:buClr>
              <a:buSzPts val="2600"/>
              <a:buChar char="➢"/>
            </a:pPr>
            <a:r>
              <a:rPr lang="en-US" sz="2600" dirty="0">
                <a:solidFill>
                  <a:srgbClr val="005A92"/>
                </a:solidFill>
              </a:rPr>
              <a:t>Inspect the card reader before using it. </a:t>
            </a:r>
            <a:endParaRPr sz="2600" dirty="0">
              <a:solidFill>
                <a:srgbClr val="005A92"/>
              </a:solidFill>
            </a:endParaRPr>
          </a:p>
          <a:p>
            <a:pPr marL="457200" lvl="0" indent="-393700" algn="l" rtl="0">
              <a:lnSpc>
                <a:spcPct val="115000"/>
              </a:lnSpc>
              <a:spcBef>
                <a:spcPts val="0"/>
              </a:spcBef>
              <a:spcAft>
                <a:spcPts val="0"/>
              </a:spcAft>
              <a:buClr>
                <a:schemeClr val="dk1"/>
              </a:buClr>
              <a:buSzPts val="2600"/>
              <a:buChar char="➢"/>
            </a:pPr>
            <a:r>
              <a:rPr lang="en-US" sz="2600" dirty="0">
                <a:solidFill>
                  <a:srgbClr val="005A92"/>
                </a:solidFill>
              </a:rPr>
              <a:t>Pull at the edges of the keypad before entering PIN.</a:t>
            </a:r>
            <a:endParaRPr sz="2600" dirty="0">
              <a:solidFill>
                <a:srgbClr val="005A92"/>
              </a:solidFill>
            </a:endParaRPr>
          </a:p>
          <a:p>
            <a:pPr marL="457200" lvl="0" indent="-393700" algn="l" rtl="0">
              <a:lnSpc>
                <a:spcPct val="115000"/>
              </a:lnSpc>
              <a:spcBef>
                <a:spcPts val="0"/>
              </a:spcBef>
              <a:spcAft>
                <a:spcPts val="0"/>
              </a:spcAft>
              <a:buClr>
                <a:schemeClr val="dk1"/>
              </a:buClr>
              <a:buSzPts val="2600"/>
              <a:buChar char="➢"/>
            </a:pPr>
            <a:r>
              <a:rPr lang="en-US" sz="2600" dirty="0">
                <a:solidFill>
                  <a:srgbClr val="005A92"/>
                </a:solidFill>
              </a:rPr>
              <a:t>Cover the keypad when entering PIN to prevent cameras from recording the entry.</a:t>
            </a:r>
            <a:endParaRPr sz="2600" dirty="0">
              <a:solidFill>
                <a:srgbClr val="005A92"/>
              </a:solidFill>
            </a:endParaRPr>
          </a:p>
          <a:p>
            <a:pPr marL="457200" lvl="0" indent="-393700" algn="l" rtl="0">
              <a:lnSpc>
                <a:spcPct val="115000"/>
              </a:lnSpc>
              <a:spcBef>
                <a:spcPts val="0"/>
              </a:spcBef>
              <a:spcAft>
                <a:spcPts val="0"/>
              </a:spcAft>
              <a:buClr>
                <a:schemeClr val="dk1"/>
              </a:buClr>
              <a:buSzPts val="2600"/>
              <a:buChar char="➢"/>
            </a:pPr>
            <a:r>
              <a:rPr lang="en-US" sz="2600" dirty="0">
                <a:solidFill>
                  <a:srgbClr val="005A92"/>
                </a:solidFill>
              </a:rPr>
              <a:t>Use gas pumps that are in a well-lit location that are by the attendant.</a:t>
            </a:r>
            <a:endParaRPr sz="2600" dirty="0">
              <a:solidFill>
                <a:srgbClr val="005A92"/>
              </a:solidFill>
            </a:endParaRPr>
          </a:p>
          <a:p>
            <a:pPr marL="457200" lvl="0" indent="-393700" algn="l" rtl="0">
              <a:lnSpc>
                <a:spcPct val="115000"/>
              </a:lnSpc>
              <a:spcBef>
                <a:spcPts val="0"/>
              </a:spcBef>
              <a:spcAft>
                <a:spcPts val="0"/>
              </a:spcAft>
              <a:buClr>
                <a:schemeClr val="dk1"/>
              </a:buClr>
              <a:buSzPts val="2600"/>
              <a:buChar char="➢"/>
            </a:pPr>
            <a:r>
              <a:rPr lang="en-US" sz="2600" dirty="0">
                <a:solidFill>
                  <a:srgbClr val="005A92"/>
                </a:solidFill>
              </a:rPr>
              <a:t>Be alert for skimming devices in tourist areas.</a:t>
            </a:r>
            <a:endParaRPr sz="3600" dirty="0">
              <a:solidFill>
                <a:srgbClr val="005A92"/>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88"/>
          <p:cNvSpPr txBox="1">
            <a:spLocks noGrp="1"/>
          </p:cNvSpPr>
          <p:nvPr>
            <p:ph type="title"/>
          </p:nvPr>
        </p:nvSpPr>
        <p:spPr>
          <a:xfrm>
            <a:off x="290344" y="609732"/>
            <a:ext cx="7160781" cy="6858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400"/>
              <a:buNone/>
            </a:pPr>
            <a:r>
              <a:rPr lang="en-US" sz="3600" dirty="0">
                <a:solidFill>
                  <a:srgbClr val="005087"/>
                </a:solidFill>
                <a:latin typeface="Arial"/>
                <a:ea typeface="Arial"/>
                <a:cs typeface="Arial"/>
                <a:sym typeface="Arial"/>
              </a:rPr>
              <a:t>Tools to Reduce Misuse/Fraud</a:t>
            </a:r>
            <a:endParaRPr sz="3600" dirty="0">
              <a:solidFill>
                <a:srgbClr val="005087"/>
              </a:solidFill>
              <a:latin typeface="Arial"/>
              <a:ea typeface="Arial"/>
              <a:cs typeface="Arial"/>
              <a:sym typeface="Arial"/>
            </a:endParaRPr>
          </a:p>
        </p:txBody>
      </p:sp>
      <p:sp>
        <p:nvSpPr>
          <p:cNvPr id="591" name="Google Shape;591;p88"/>
          <p:cNvSpPr txBox="1"/>
          <p:nvPr/>
        </p:nvSpPr>
        <p:spPr>
          <a:xfrm>
            <a:off x="1068133" y="1295532"/>
            <a:ext cx="8407200" cy="224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005A92"/>
                </a:solidFill>
                <a:latin typeface="Arial"/>
                <a:ea typeface="Arial"/>
                <a:cs typeface="Arial"/>
                <a:sym typeface="Arial"/>
              </a:rPr>
              <a:t>Program Management Tools:</a:t>
            </a:r>
            <a:endParaRPr sz="1400" b="1" i="0" u="none" strike="noStrike" cap="none" dirty="0">
              <a:solidFill>
                <a:srgbClr val="005A92"/>
              </a:solidFill>
              <a:latin typeface="Arial"/>
              <a:ea typeface="Arial"/>
              <a:cs typeface="Arial"/>
              <a:sym typeface="Arial"/>
            </a:endParaRPr>
          </a:p>
          <a:p>
            <a:pPr marL="596900" marR="0" lvl="0" indent="-457200" algn="l" rtl="0">
              <a:lnSpc>
                <a:spcPct val="100000"/>
              </a:lnSpc>
              <a:spcBef>
                <a:spcPts val="0"/>
              </a:spcBef>
              <a:spcAft>
                <a:spcPts val="0"/>
              </a:spcAft>
              <a:buClr>
                <a:schemeClr val="dk1"/>
              </a:buClr>
              <a:buSzPts val="2800"/>
              <a:buFont typeface="Noto Sans"/>
              <a:buChar char="➢"/>
            </a:pPr>
            <a:r>
              <a:rPr lang="en-US" sz="2800" b="0" i="0" u="none" strike="noStrike" cap="none" dirty="0">
                <a:solidFill>
                  <a:srgbClr val="005A92"/>
                </a:solidFill>
                <a:latin typeface="Arial"/>
                <a:ea typeface="Arial"/>
                <a:cs typeface="Arial"/>
                <a:sym typeface="Arial"/>
              </a:rPr>
              <a:t>Implement Credit limits. </a:t>
            </a:r>
            <a:endParaRPr sz="1400" b="0" i="0" u="none" strike="noStrike" cap="none" dirty="0">
              <a:solidFill>
                <a:srgbClr val="005A92"/>
              </a:solidFill>
              <a:latin typeface="Arial"/>
              <a:ea typeface="Arial"/>
              <a:cs typeface="Arial"/>
              <a:sym typeface="Arial"/>
            </a:endParaRPr>
          </a:p>
          <a:p>
            <a:pPr marL="596900" marR="0" lvl="0" indent="-457200" algn="l" rtl="0">
              <a:lnSpc>
                <a:spcPct val="100000"/>
              </a:lnSpc>
              <a:spcBef>
                <a:spcPts val="0"/>
              </a:spcBef>
              <a:spcAft>
                <a:spcPts val="0"/>
              </a:spcAft>
              <a:buClr>
                <a:schemeClr val="dk1"/>
              </a:buClr>
              <a:buSzPts val="2800"/>
              <a:buFont typeface="Noto Sans"/>
              <a:buChar char="➢"/>
            </a:pPr>
            <a:r>
              <a:rPr lang="en-US" sz="2800" b="0" i="0" u="none" strike="noStrike" cap="none" dirty="0">
                <a:solidFill>
                  <a:srgbClr val="005A92"/>
                </a:solidFill>
                <a:latin typeface="Arial"/>
                <a:ea typeface="Arial"/>
                <a:cs typeface="Arial"/>
                <a:sym typeface="Arial"/>
              </a:rPr>
              <a:t>Use Merchant Category Code (MCC) Blocks.</a:t>
            </a:r>
            <a:endParaRPr sz="1400" b="0" i="0" u="none" strike="noStrike" cap="none" dirty="0">
              <a:solidFill>
                <a:srgbClr val="005A92"/>
              </a:solidFill>
              <a:latin typeface="Arial"/>
              <a:ea typeface="Arial"/>
              <a:cs typeface="Arial"/>
              <a:sym typeface="Arial"/>
            </a:endParaRPr>
          </a:p>
          <a:p>
            <a:pPr marL="596900" marR="0" lvl="0" indent="-457200" algn="l" rtl="0">
              <a:lnSpc>
                <a:spcPct val="100000"/>
              </a:lnSpc>
              <a:spcBef>
                <a:spcPts val="0"/>
              </a:spcBef>
              <a:spcAft>
                <a:spcPts val="0"/>
              </a:spcAft>
              <a:buClr>
                <a:schemeClr val="dk1"/>
              </a:buClr>
              <a:buSzPts val="2800"/>
              <a:buFont typeface="Noto Sans"/>
              <a:buChar char="➢"/>
            </a:pPr>
            <a:r>
              <a:rPr lang="en-US" sz="2800" b="0" i="0" u="none" strike="noStrike" cap="none" dirty="0">
                <a:solidFill>
                  <a:srgbClr val="005A92"/>
                </a:solidFill>
                <a:latin typeface="Arial"/>
                <a:ea typeface="Arial"/>
                <a:cs typeface="Arial"/>
                <a:sym typeface="Arial"/>
              </a:rPr>
              <a:t>Review Online Reports.</a:t>
            </a:r>
            <a:endParaRPr sz="1400" b="0" i="0" u="none" strike="noStrike" cap="none" dirty="0">
              <a:solidFill>
                <a:srgbClr val="005A92"/>
              </a:solidFill>
              <a:latin typeface="Arial"/>
              <a:ea typeface="Arial"/>
              <a:cs typeface="Arial"/>
              <a:sym typeface="Arial"/>
            </a:endParaRPr>
          </a:p>
          <a:p>
            <a:pPr marL="596900" marR="0" lvl="0" indent="-457200" algn="l" rtl="0">
              <a:lnSpc>
                <a:spcPct val="100000"/>
              </a:lnSpc>
              <a:spcBef>
                <a:spcPts val="0"/>
              </a:spcBef>
              <a:spcAft>
                <a:spcPts val="0"/>
              </a:spcAft>
              <a:buClr>
                <a:schemeClr val="dk1"/>
              </a:buClr>
              <a:buSzPts val="2800"/>
              <a:buFont typeface="Noto Sans"/>
              <a:buChar char="➢"/>
            </a:pPr>
            <a:r>
              <a:rPr lang="en-US" sz="2800" b="0" i="0" u="none" strike="noStrike" cap="none" dirty="0">
                <a:solidFill>
                  <a:srgbClr val="005A92"/>
                </a:solidFill>
                <a:latin typeface="Arial"/>
                <a:ea typeface="Arial"/>
                <a:cs typeface="Arial"/>
                <a:sym typeface="Arial"/>
              </a:rPr>
              <a:t>Deactivate Accounts.</a:t>
            </a:r>
            <a:endParaRPr sz="2800" b="0" i="0" u="none" strike="noStrike" cap="none" dirty="0">
              <a:solidFill>
                <a:srgbClr val="005A92"/>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89"/>
          <p:cNvSpPr txBox="1">
            <a:spLocks noGrp="1"/>
          </p:cNvSpPr>
          <p:nvPr>
            <p:ph type="title"/>
          </p:nvPr>
        </p:nvSpPr>
        <p:spPr>
          <a:xfrm>
            <a:off x="352128" y="609732"/>
            <a:ext cx="7086640" cy="6858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400"/>
              <a:buNone/>
            </a:pPr>
            <a:r>
              <a:rPr lang="en-US" sz="3600" dirty="0">
                <a:solidFill>
                  <a:srgbClr val="005087"/>
                </a:solidFill>
                <a:latin typeface="Arial"/>
                <a:ea typeface="Arial"/>
                <a:cs typeface="Arial"/>
                <a:sym typeface="Arial"/>
              </a:rPr>
              <a:t>Tools to Reduce Misuse/Fraud</a:t>
            </a:r>
            <a:endParaRPr sz="3600" dirty="0">
              <a:solidFill>
                <a:srgbClr val="005087"/>
              </a:solidFill>
              <a:latin typeface="Arial"/>
              <a:ea typeface="Arial"/>
              <a:cs typeface="Arial"/>
              <a:sym typeface="Arial"/>
            </a:endParaRPr>
          </a:p>
        </p:txBody>
      </p:sp>
      <p:sp>
        <p:nvSpPr>
          <p:cNvPr id="598" name="Google Shape;598;p89"/>
          <p:cNvSpPr txBox="1"/>
          <p:nvPr/>
        </p:nvSpPr>
        <p:spPr>
          <a:xfrm>
            <a:off x="1031557" y="1295532"/>
            <a:ext cx="8407200" cy="3109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005A92"/>
                </a:solidFill>
                <a:latin typeface="Arial"/>
                <a:ea typeface="Arial"/>
                <a:cs typeface="Arial"/>
                <a:sym typeface="Arial"/>
              </a:rPr>
              <a:t>Fleet A/OPCs </a:t>
            </a:r>
            <a:r>
              <a:rPr lang="en-US" sz="2800" b="1" dirty="0">
                <a:solidFill>
                  <a:srgbClr val="005A92"/>
                </a:solidFill>
              </a:rPr>
              <a:t>can:</a:t>
            </a:r>
            <a:endParaRPr sz="2800" b="1" i="0" u="none" strike="noStrike" cap="none" dirty="0">
              <a:solidFill>
                <a:srgbClr val="005A92"/>
              </a:solidFill>
              <a:latin typeface="Arial"/>
              <a:ea typeface="Arial"/>
              <a:cs typeface="Arial"/>
              <a:sym typeface="Arial"/>
            </a:endParaRPr>
          </a:p>
          <a:p>
            <a:pPr marL="596900" marR="0" lvl="0" indent="-457200" algn="l" rtl="0">
              <a:lnSpc>
                <a:spcPct val="100000"/>
              </a:lnSpc>
              <a:spcBef>
                <a:spcPts val="0"/>
              </a:spcBef>
              <a:spcAft>
                <a:spcPts val="0"/>
              </a:spcAft>
              <a:buClr>
                <a:schemeClr val="dk1"/>
              </a:buClr>
              <a:buSzPts val="2800"/>
              <a:buFont typeface="Noto Sans"/>
              <a:buChar char="➢"/>
            </a:pPr>
            <a:r>
              <a:rPr lang="en-US" sz="2800" b="0" i="0" u="none" strike="noStrike" cap="none" dirty="0">
                <a:solidFill>
                  <a:srgbClr val="005A92"/>
                </a:solidFill>
                <a:latin typeface="Arial"/>
                <a:ea typeface="Arial"/>
                <a:cs typeface="Arial"/>
                <a:sym typeface="Arial"/>
              </a:rPr>
              <a:t>Establish policies and procedures to detect fraud, waste, and abuse.</a:t>
            </a:r>
            <a:endParaRPr sz="1400" b="0" i="0" u="none" strike="noStrike" cap="none" dirty="0">
              <a:solidFill>
                <a:srgbClr val="005A92"/>
              </a:solidFill>
              <a:latin typeface="Arial"/>
              <a:ea typeface="Arial"/>
              <a:cs typeface="Arial"/>
              <a:sym typeface="Arial"/>
            </a:endParaRPr>
          </a:p>
          <a:p>
            <a:pPr marL="596900" marR="0" lvl="0" indent="-457200" algn="l" rtl="0">
              <a:lnSpc>
                <a:spcPct val="100000"/>
              </a:lnSpc>
              <a:spcBef>
                <a:spcPts val="0"/>
              </a:spcBef>
              <a:spcAft>
                <a:spcPts val="0"/>
              </a:spcAft>
              <a:buClr>
                <a:schemeClr val="dk1"/>
              </a:buClr>
              <a:buSzPts val="2800"/>
              <a:buFont typeface="Noto Sans"/>
              <a:buChar char="➢"/>
            </a:pPr>
            <a:r>
              <a:rPr lang="en-US" sz="2800" b="0" i="0" u="none" strike="noStrike" cap="none" dirty="0">
                <a:solidFill>
                  <a:srgbClr val="005A92"/>
                </a:solidFill>
                <a:latin typeface="Arial"/>
                <a:ea typeface="Arial"/>
                <a:cs typeface="Arial"/>
                <a:sym typeface="Arial"/>
              </a:rPr>
              <a:t>Emphasize standards of conduct and clearly state consequences for misuse.</a:t>
            </a:r>
            <a:endParaRPr sz="1400" b="0" i="0" u="none" strike="noStrike" cap="none" dirty="0">
              <a:solidFill>
                <a:srgbClr val="005A92"/>
              </a:solidFill>
              <a:latin typeface="Arial"/>
              <a:ea typeface="Arial"/>
              <a:cs typeface="Arial"/>
              <a:sym typeface="Arial"/>
            </a:endParaRPr>
          </a:p>
          <a:p>
            <a:pPr marL="596900" marR="0" lvl="0" indent="-457200" algn="l" rtl="0">
              <a:lnSpc>
                <a:spcPct val="100000"/>
              </a:lnSpc>
              <a:spcBef>
                <a:spcPts val="0"/>
              </a:spcBef>
              <a:spcAft>
                <a:spcPts val="0"/>
              </a:spcAft>
              <a:buClr>
                <a:schemeClr val="dk1"/>
              </a:buClr>
              <a:buSzPts val="2800"/>
              <a:buFont typeface="Noto Sans"/>
              <a:buChar char="➢"/>
            </a:pPr>
            <a:r>
              <a:rPr lang="en-US" sz="2800" b="0" i="0" u="none" strike="noStrike" cap="none" dirty="0">
                <a:solidFill>
                  <a:srgbClr val="005A92"/>
                </a:solidFill>
                <a:latin typeface="Arial"/>
                <a:ea typeface="Arial"/>
                <a:cs typeface="Arial"/>
                <a:sym typeface="Arial"/>
              </a:rPr>
              <a:t>Manage delinquency and implement proper training.</a:t>
            </a:r>
            <a:endParaRPr sz="1400" b="0" i="0" u="none" strike="noStrike" cap="none" dirty="0">
              <a:solidFill>
                <a:srgbClr val="005A92"/>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90"/>
          <p:cNvSpPr txBox="1">
            <a:spLocks noGrp="1"/>
          </p:cNvSpPr>
          <p:nvPr>
            <p:ph type="title"/>
          </p:nvPr>
        </p:nvSpPr>
        <p:spPr>
          <a:xfrm>
            <a:off x="290345" y="609732"/>
            <a:ext cx="7148424" cy="6858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400"/>
              <a:buNone/>
            </a:pPr>
            <a:r>
              <a:rPr lang="en-US" sz="3600" dirty="0">
                <a:solidFill>
                  <a:srgbClr val="005087"/>
                </a:solidFill>
                <a:latin typeface="Arial"/>
                <a:ea typeface="Arial"/>
                <a:cs typeface="Arial"/>
                <a:sym typeface="Arial"/>
              </a:rPr>
              <a:t>Tools to Reduce Misuse/Fraud</a:t>
            </a:r>
            <a:endParaRPr sz="3600" dirty="0">
              <a:solidFill>
                <a:srgbClr val="005087"/>
              </a:solidFill>
              <a:latin typeface="Arial"/>
              <a:ea typeface="Arial"/>
              <a:cs typeface="Arial"/>
              <a:sym typeface="Arial"/>
            </a:endParaRPr>
          </a:p>
        </p:txBody>
      </p:sp>
      <p:sp>
        <p:nvSpPr>
          <p:cNvPr id="605" name="Google Shape;605;p90"/>
          <p:cNvSpPr txBox="1"/>
          <p:nvPr/>
        </p:nvSpPr>
        <p:spPr>
          <a:xfrm>
            <a:off x="1031557" y="1295532"/>
            <a:ext cx="8407200" cy="3109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005A92"/>
                </a:solidFill>
                <a:latin typeface="Arial"/>
                <a:ea typeface="Arial"/>
                <a:cs typeface="Arial"/>
                <a:sym typeface="Arial"/>
              </a:rPr>
              <a:t>Drivers can:</a:t>
            </a:r>
            <a:endParaRPr sz="2800" b="1" i="0" u="none" strike="noStrike" cap="none" dirty="0">
              <a:solidFill>
                <a:srgbClr val="005A92"/>
              </a:solidFill>
              <a:latin typeface="Arial"/>
              <a:ea typeface="Arial"/>
              <a:cs typeface="Arial"/>
              <a:sym typeface="Arial"/>
            </a:endParaRPr>
          </a:p>
          <a:p>
            <a:pPr marL="596900" marR="0" lvl="0" indent="-457200" algn="l" rtl="0">
              <a:lnSpc>
                <a:spcPct val="100000"/>
              </a:lnSpc>
              <a:spcBef>
                <a:spcPts val="0"/>
              </a:spcBef>
              <a:spcAft>
                <a:spcPts val="0"/>
              </a:spcAft>
              <a:buClr>
                <a:schemeClr val="dk1"/>
              </a:buClr>
              <a:buSzPts val="2800"/>
              <a:buFont typeface="Noto Sans"/>
              <a:buChar char="➢"/>
            </a:pPr>
            <a:r>
              <a:rPr lang="en-US" sz="2800" b="0" i="0" u="none" strike="noStrike" cap="none" dirty="0">
                <a:solidFill>
                  <a:srgbClr val="005A92"/>
                </a:solidFill>
                <a:latin typeface="Arial"/>
                <a:ea typeface="Arial"/>
                <a:cs typeface="Arial"/>
                <a:sym typeface="Arial"/>
              </a:rPr>
              <a:t>Double check that they are using the correct card.</a:t>
            </a:r>
            <a:endParaRPr sz="1400" b="0" i="0" u="none" strike="noStrike" cap="none" dirty="0">
              <a:solidFill>
                <a:srgbClr val="005A92"/>
              </a:solidFill>
              <a:latin typeface="Arial"/>
              <a:ea typeface="Arial"/>
              <a:cs typeface="Arial"/>
              <a:sym typeface="Arial"/>
            </a:endParaRPr>
          </a:p>
          <a:p>
            <a:pPr marL="596900" marR="0" lvl="0" indent="-457200" algn="l" rtl="0">
              <a:lnSpc>
                <a:spcPct val="100000"/>
              </a:lnSpc>
              <a:spcBef>
                <a:spcPts val="0"/>
              </a:spcBef>
              <a:spcAft>
                <a:spcPts val="0"/>
              </a:spcAft>
              <a:buClr>
                <a:schemeClr val="dk1"/>
              </a:buClr>
              <a:buSzPts val="2800"/>
              <a:buFont typeface="Noto Sans"/>
              <a:buChar char="➢"/>
            </a:pPr>
            <a:r>
              <a:rPr lang="en-US" sz="2800" b="0" i="0" u="none" strike="noStrike" cap="none" dirty="0">
                <a:solidFill>
                  <a:srgbClr val="005A92"/>
                </a:solidFill>
                <a:latin typeface="Arial"/>
                <a:ea typeface="Arial"/>
                <a:cs typeface="Arial"/>
                <a:sym typeface="Arial"/>
              </a:rPr>
              <a:t>Keep their Driver ID/PIN confidential.</a:t>
            </a:r>
            <a:endParaRPr sz="1400" b="0" i="0" u="none" strike="noStrike" cap="none" dirty="0">
              <a:solidFill>
                <a:srgbClr val="005A92"/>
              </a:solidFill>
              <a:latin typeface="Arial"/>
              <a:ea typeface="Arial"/>
              <a:cs typeface="Arial"/>
              <a:sym typeface="Arial"/>
            </a:endParaRPr>
          </a:p>
          <a:p>
            <a:pPr marL="596900" marR="0" lvl="0" indent="-457200" algn="l" rtl="0">
              <a:lnSpc>
                <a:spcPct val="100000"/>
              </a:lnSpc>
              <a:spcBef>
                <a:spcPts val="0"/>
              </a:spcBef>
              <a:spcAft>
                <a:spcPts val="0"/>
              </a:spcAft>
              <a:buClr>
                <a:schemeClr val="dk1"/>
              </a:buClr>
              <a:buSzPts val="2800"/>
              <a:buFont typeface="Noto Sans"/>
              <a:buChar char="➢"/>
            </a:pPr>
            <a:r>
              <a:rPr lang="en-US" sz="2800" b="0" i="0" u="none" strike="noStrike" cap="none" dirty="0">
                <a:solidFill>
                  <a:srgbClr val="005A92"/>
                </a:solidFill>
                <a:latin typeface="Arial"/>
                <a:ea typeface="Arial"/>
                <a:cs typeface="Arial"/>
                <a:sym typeface="Arial"/>
              </a:rPr>
              <a:t>Ensure pumps are not compromised.</a:t>
            </a:r>
            <a:endParaRPr sz="1400" b="0" i="0" u="none" strike="noStrike" cap="none" dirty="0">
              <a:solidFill>
                <a:srgbClr val="005A92"/>
              </a:solidFill>
              <a:latin typeface="Arial"/>
              <a:ea typeface="Arial"/>
              <a:cs typeface="Arial"/>
              <a:sym typeface="Arial"/>
            </a:endParaRPr>
          </a:p>
          <a:p>
            <a:pPr marL="596900" marR="0" lvl="0" indent="-457200" algn="l" rtl="0">
              <a:lnSpc>
                <a:spcPct val="100000"/>
              </a:lnSpc>
              <a:spcBef>
                <a:spcPts val="0"/>
              </a:spcBef>
              <a:spcAft>
                <a:spcPts val="0"/>
              </a:spcAft>
              <a:buClr>
                <a:schemeClr val="dk1"/>
              </a:buClr>
              <a:buSzPts val="2800"/>
              <a:buFont typeface="Noto Sans"/>
              <a:buChar char="➢"/>
            </a:pPr>
            <a:r>
              <a:rPr lang="en-US" sz="2800" b="0" i="0" u="none" strike="noStrike" cap="none" dirty="0">
                <a:solidFill>
                  <a:srgbClr val="005A92"/>
                </a:solidFill>
                <a:latin typeface="Arial"/>
                <a:ea typeface="Arial"/>
                <a:cs typeface="Arial"/>
                <a:sym typeface="Arial"/>
              </a:rPr>
              <a:t>Use pumps that face the attendant.</a:t>
            </a:r>
            <a:endParaRPr sz="2800" b="0" i="0" u="none" strike="noStrike" cap="none" dirty="0">
              <a:solidFill>
                <a:srgbClr val="005A92"/>
              </a:solidFill>
              <a:latin typeface="Arial"/>
              <a:ea typeface="Arial"/>
              <a:cs typeface="Arial"/>
              <a:sym typeface="Arial"/>
            </a:endParaRPr>
          </a:p>
          <a:p>
            <a:pPr marL="596900" marR="0" lvl="0" indent="-457200" algn="l" rtl="0">
              <a:lnSpc>
                <a:spcPct val="100000"/>
              </a:lnSpc>
              <a:spcBef>
                <a:spcPts val="0"/>
              </a:spcBef>
              <a:spcAft>
                <a:spcPts val="0"/>
              </a:spcAft>
              <a:buClr>
                <a:schemeClr val="dk1"/>
              </a:buClr>
              <a:buSzPts val="2800"/>
              <a:buFont typeface="Noto Sans"/>
              <a:buChar char="➢"/>
            </a:pPr>
            <a:r>
              <a:rPr lang="en-US" sz="2800" b="0" i="0" u="none" strike="noStrike" cap="none" dirty="0">
                <a:solidFill>
                  <a:srgbClr val="005A92"/>
                </a:solidFill>
                <a:latin typeface="Arial"/>
                <a:ea typeface="Arial"/>
                <a:cs typeface="Arial"/>
                <a:sym typeface="Arial"/>
              </a:rPr>
              <a:t>Secure the fleet card when stored.</a:t>
            </a:r>
            <a:endParaRPr sz="1400" b="0" i="0" u="none" strike="noStrike" cap="none" dirty="0">
              <a:solidFill>
                <a:srgbClr val="005A92"/>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91"/>
          <p:cNvSpPr txBox="1">
            <a:spLocks noGrp="1"/>
          </p:cNvSpPr>
          <p:nvPr>
            <p:ph type="title"/>
          </p:nvPr>
        </p:nvSpPr>
        <p:spPr>
          <a:xfrm>
            <a:off x="69612" y="610458"/>
            <a:ext cx="6742200" cy="9129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400"/>
              <a:buNone/>
            </a:pPr>
            <a:r>
              <a:rPr lang="en-US" sz="3600" dirty="0">
                <a:solidFill>
                  <a:srgbClr val="005087"/>
                </a:solidFill>
                <a:latin typeface="Arial"/>
                <a:ea typeface="Arial"/>
                <a:cs typeface="Arial"/>
                <a:sym typeface="Arial"/>
              </a:rPr>
              <a:t>Suspected Misuse or Fraud </a:t>
            </a:r>
            <a:endParaRPr sz="3600" dirty="0">
              <a:solidFill>
                <a:srgbClr val="005087"/>
              </a:solidFill>
              <a:latin typeface="Arial"/>
              <a:ea typeface="Arial"/>
              <a:cs typeface="Arial"/>
              <a:sym typeface="Arial"/>
            </a:endParaRPr>
          </a:p>
        </p:txBody>
      </p:sp>
      <p:sp>
        <p:nvSpPr>
          <p:cNvPr id="612" name="Google Shape;612;p91"/>
          <p:cNvSpPr txBox="1"/>
          <p:nvPr/>
        </p:nvSpPr>
        <p:spPr>
          <a:xfrm>
            <a:off x="1045299" y="1324950"/>
            <a:ext cx="7606200" cy="249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800" b="0" i="0" u="none" strike="noStrike" cap="none" dirty="0">
                <a:solidFill>
                  <a:srgbClr val="005A92"/>
                </a:solidFill>
                <a:latin typeface="Arial"/>
                <a:ea typeface="Arial"/>
                <a:cs typeface="Arial"/>
                <a:sym typeface="Arial"/>
              </a:rPr>
              <a:t>If a situation occurs where you must report suspected</a:t>
            </a:r>
            <a:r>
              <a:rPr lang="en-US" sz="2800" dirty="0">
                <a:solidFill>
                  <a:srgbClr val="005A92"/>
                </a:solidFill>
              </a:rPr>
              <a:t> </a:t>
            </a:r>
            <a:r>
              <a:rPr lang="en-US" sz="2800" b="0" i="0" u="none" strike="noStrike" cap="none" dirty="0">
                <a:solidFill>
                  <a:srgbClr val="005A92"/>
                </a:solidFill>
                <a:latin typeface="Arial"/>
                <a:ea typeface="Arial"/>
                <a:cs typeface="Arial"/>
                <a:sym typeface="Arial"/>
              </a:rPr>
              <a:t>misuse or fraud</a:t>
            </a:r>
            <a:r>
              <a:rPr lang="en-US" sz="2800" dirty="0">
                <a:solidFill>
                  <a:srgbClr val="005A92"/>
                </a:solidFill>
              </a:rPr>
              <a:t>, possible next steps </a:t>
            </a:r>
            <a:br>
              <a:rPr lang="en-US" sz="2800" dirty="0">
                <a:solidFill>
                  <a:srgbClr val="005A92"/>
                </a:solidFill>
              </a:rPr>
            </a:br>
            <a:r>
              <a:rPr lang="en-US" sz="2800" dirty="0">
                <a:solidFill>
                  <a:srgbClr val="005A92"/>
                </a:solidFill>
              </a:rPr>
              <a:t>may include:</a:t>
            </a:r>
            <a:endParaRPr sz="2800" dirty="0">
              <a:solidFill>
                <a:srgbClr val="005A92"/>
              </a:solidFill>
            </a:endParaRPr>
          </a:p>
          <a:p>
            <a:pPr marL="457200" marR="0" lvl="0" indent="-381000" algn="l" rtl="0">
              <a:lnSpc>
                <a:spcPct val="100000"/>
              </a:lnSpc>
              <a:spcBef>
                <a:spcPts val="0"/>
              </a:spcBef>
              <a:spcAft>
                <a:spcPts val="0"/>
              </a:spcAft>
              <a:buClr>
                <a:schemeClr val="dk1"/>
              </a:buClr>
              <a:buSzPts val="2400"/>
              <a:buFont typeface="Arial"/>
              <a:buChar char="➢"/>
            </a:pPr>
            <a:r>
              <a:rPr lang="en-US" sz="2400" b="0" i="0" u="none" strike="noStrike" cap="none" dirty="0">
                <a:solidFill>
                  <a:srgbClr val="005A92"/>
                </a:solidFill>
                <a:latin typeface="Arial"/>
                <a:ea typeface="Arial"/>
                <a:cs typeface="Arial"/>
                <a:sym typeface="Arial"/>
              </a:rPr>
              <a:t>Contacting the driver. </a:t>
            </a:r>
            <a:endParaRPr sz="2400" dirty="0">
              <a:solidFill>
                <a:srgbClr val="005A92"/>
              </a:solidFill>
            </a:endParaRPr>
          </a:p>
          <a:p>
            <a:pPr marL="457200" marR="0" lvl="0" indent="-381000" algn="l" rtl="0">
              <a:lnSpc>
                <a:spcPct val="100000"/>
              </a:lnSpc>
              <a:spcBef>
                <a:spcPts val="0"/>
              </a:spcBef>
              <a:spcAft>
                <a:spcPts val="0"/>
              </a:spcAft>
              <a:buClr>
                <a:schemeClr val="dk1"/>
              </a:buClr>
              <a:buSzPts val="2400"/>
              <a:buFont typeface="Arial"/>
              <a:buChar char="➢"/>
            </a:pPr>
            <a:r>
              <a:rPr lang="en-US" sz="2400" dirty="0">
                <a:solidFill>
                  <a:srgbClr val="005A92"/>
                </a:solidFill>
              </a:rPr>
              <a:t>C</a:t>
            </a:r>
            <a:r>
              <a:rPr lang="en-US" sz="2400" b="0" i="0" u="none" strike="noStrike" cap="none" dirty="0">
                <a:solidFill>
                  <a:srgbClr val="005A92"/>
                </a:solidFill>
                <a:latin typeface="Arial"/>
                <a:ea typeface="Arial"/>
                <a:cs typeface="Arial"/>
                <a:sym typeface="Arial"/>
              </a:rPr>
              <a:t>ompil</a:t>
            </a:r>
            <a:r>
              <a:rPr lang="en-US" sz="2400" dirty="0">
                <a:solidFill>
                  <a:srgbClr val="005A92"/>
                </a:solidFill>
              </a:rPr>
              <a:t>ing</a:t>
            </a:r>
            <a:r>
              <a:rPr lang="en-US" sz="2400" b="0" i="0" u="none" strike="noStrike" cap="none" dirty="0">
                <a:solidFill>
                  <a:srgbClr val="005A92"/>
                </a:solidFill>
                <a:latin typeface="Arial"/>
                <a:ea typeface="Arial"/>
                <a:cs typeface="Arial"/>
                <a:sym typeface="Arial"/>
              </a:rPr>
              <a:t> all the information</a:t>
            </a:r>
            <a:r>
              <a:rPr lang="en-US" sz="2400" dirty="0">
                <a:solidFill>
                  <a:srgbClr val="005A92"/>
                </a:solidFill>
              </a:rPr>
              <a:t>.</a:t>
            </a:r>
            <a:endParaRPr sz="2400" dirty="0">
              <a:solidFill>
                <a:srgbClr val="005A92"/>
              </a:solidFill>
            </a:endParaRPr>
          </a:p>
          <a:p>
            <a:pPr marL="457200" marR="0" lvl="0" indent="-381000" algn="l" rtl="0">
              <a:lnSpc>
                <a:spcPct val="100000"/>
              </a:lnSpc>
              <a:spcBef>
                <a:spcPts val="0"/>
              </a:spcBef>
              <a:spcAft>
                <a:spcPts val="0"/>
              </a:spcAft>
              <a:buClr>
                <a:schemeClr val="dk1"/>
              </a:buClr>
              <a:buSzPts val="2400"/>
              <a:buFont typeface="Arial"/>
              <a:buChar char="➢"/>
            </a:pPr>
            <a:r>
              <a:rPr lang="en-US" sz="2400" b="0" i="0" u="none" strike="noStrike" cap="none" dirty="0">
                <a:solidFill>
                  <a:srgbClr val="005A92"/>
                </a:solidFill>
                <a:latin typeface="Arial"/>
                <a:ea typeface="Arial"/>
                <a:cs typeface="Arial"/>
                <a:sym typeface="Arial"/>
              </a:rPr>
              <a:t>Reporting to all required parties.</a:t>
            </a:r>
            <a:endParaRPr sz="2400" b="0" i="0" u="none" strike="noStrike" cap="none" dirty="0">
              <a:solidFill>
                <a:srgbClr val="005A92"/>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92"/>
          <p:cNvSpPr txBox="1">
            <a:spLocks noGrp="1"/>
          </p:cNvSpPr>
          <p:nvPr>
            <p:ph type="title"/>
          </p:nvPr>
        </p:nvSpPr>
        <p:spPr>
          <a:xfrm>
            <a:off x="1025018" y="602392"/>
            <a:ext cx="7965300" cy="685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sz="3600" dirty="0">
                <a:solidFill>
                  <a:srgbClr val="005087"/>
                </a:solidFill>
                <a:latin typeface="Arial"/>
                <a:ea typeface="Arial"/>
                <a:cs typeface="Arial"/>
                <a:sym typeface="Arial"/>
              </a:rPr>
              <a:t>Consequences</a:t>
            </a:r>
            <a:endParaRPr sz="3600" dirty="0">
              <a:solidFill>
                <a:srgbClr val="005087"/>
              </a:solidFill>
              <a:latin typeface="Arial"/>
              <a:ea typeface="Arial"/>
              <a:cs typeface="Arial"/>
              <a:sym typeface="Arial"/>
            </a:endParaRPr>
          </a:p>
        </p:txBody>
      </p:sp>
      <p:sp>
        <p:nvSpPr>
          <p:cNvPr id="619" name="Google Shape;619;p92"/>
          <p:cNvSpPr txBox="1"/>
          <p:nvPr/>
        </p:nvSpPr>
        <p:spPr>
          <a:xfrm>
            <a:off x="1025018" y="1288192"/>
            <a:ext cx="7227300" cy="34632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500"/>
              <a:buFont typeface="Noto Sans"/>
              <a:buChar char="➢"/>
            </a:pPr>
            <a:r>
              <a:rPr lang="en-US" sz="2500" b="0" i="0" u="none" strike="noStrike" cap="none" dirty="0">
                <a:solidFill>
                  <a:srgbClr val="005A92"/>
                </a:solidFill>
                <a:latin typeface="Arial"/>
                <a:ea typeface="Arial"/>
                <a:cs typeface="Arial"/>
                <a:sym typeface="Arial"/>
              </a:rPr>
              <a:t>Reprimand</a:t>
            </a:r>
            <a:r>
              <a:rPr lang="en-US" sz="2500" dirty="0">
                <a:solidFill>
                  <a:srgbClr val="005A92"/>
                </a:solidFill>
              </a:rPr>
              <a:t>.</a:t>
            </a:r>
            <a:endParaRPr sz="1400" b="0" i="0" u="none" strike="noStrike" cap="none" dirty="0">
              <a:solidFill>
                <a:srgbClr val="005A92"/>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500"/>
              <a:buFont typeface="Noto Sans"/>
              <a:buChar char="➢"/>
            </a:pPr>
            <a:r>
              <a:rPr lang="en-US" sz="2500" b="0" i="0" u="none" strike="noStrike" cap="none" dirty="0">
                <a:solidFill>
                  <a:srgbClr val="005A92"/>
                </a:solidFill>
                <a:latin typeface="Arial"/>
                <a:ea typeface="Arial"/>
                <a:cs typeface="Arial"/>
                <a:sym typeface="Arial"/>
              </a:rPr>
              <a:t>Counseling</a:t>
            </a:r>
            <a:r>
              <a:rPr lang="en-US" sz="2500" dirty="0">
                <a:solidFill>
                  <a:srgbClr val="005A92"/>
                </a:solidFill>
              </a:rPr>
              <a:t>.</a:t>
            </a:r>
            <a:endParaRPr sz="1400" b="0" i="0" u="none" strike="noStrike" cap="none" dirty="0">
              <a:solidFill>
                <a:srgbClr val="005A92"/>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500"/>
              <a:buFont typeface="Noto Sans"/>
              <a:buChar char="➢"/>
            </a:pPr>
            <a:r>
              <a:rPr lang="en-US" sz="2500" b="0" i="0" u="none" strike="noStrike" cap="none" dirty="0">
                <a:solidFill>
                  <a:srgbClr val="005A92"/>
                </a:solidFill>
                <a:latin typeface="Arial"/>
                <a:ea typeface="Arial"/>
                <a:cs typeface="Arial"/>
                <a:sym typeface="Arial"/>
              </a:rPr>
              <a:t>Suspension of employment</a:t>
            </a:r>
            <a:endParaRPr sz="1400" b="0" i="0" u="none" strike="noStrike" cap="none" dirty="0">
              <a:solidFill>
                <a:srgbClr val="005A92"/>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500"/>
              <a:buFont typeface="Noto Sans"/>
              <a:buChar char="➢"/>
            </a:pPr>
            <a:r>
              <a:rPr lang="en-US" sz="2500" b="0" i="0" u="none" strike="noStrike" cap="none" dirty="0">
                <a:solidFill>
                  <a:srgbClr val="005A92"/>
                </a:solidFill>
                <a:latin typeface="Arial"/>
                <a:ea typeface="Arial"/>
                <a:cs typeface="Arial"/>
                <a:sym typeface="Arial"/>
              </a:rPr>
              <a:t>Termination of employment</a:t>
            </a:r>
            <a:r>
              <a:rPr lang="en-US" sz="2500" dirty="0">
                <a:solidFill>
                  <a:srgbClr val="005A92"/>
                </a:solidFill>
              </a:rPr>
              <a:t>.</a:t>
            </a:r>
            <a:endParaRPr sz="1400" b="0" i="0" u="none" strike="noStrike" cap="none" dirty="0">
              <a:solidFill>
                <a:srgbClr val="005A92"/>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500"/>
              <a:buFont typeface="Noto Sans"/>
              <a:buChar char="➢"/>
            </a:pPr>
            <a:r>
              <a:rPr lang="en-US" sz="2500" b="0" i="0" u="none" strike="noStrike" cap="none" dirty="0">
                <a:solidFill>
                  <a:srgbClr val="005A92"/>
                </a:solidFill>
                <a:latin typeface="Arial"/>
                <a:ea typeface="Arial"/>
                <a:cs typeface="Arial"/>
                <a:sym typeface="Arial"/>
              </a:rPr>
              <a:t>Criminal prosecution.</a:t>
            </a:r>
            <a:endParaRPr sz="1400" b="0" i="0" u="none" strike="noStrike" cap="none" dirty="0">
              <a:solidFill>
                <a:srgbClr val="005A9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500"/>
              <a:buFont typeface="Arial"/>
              <a:buNone/>
            </a:pPr>
            <a:br>
              <a:rPr lang="en-US" sz="2500" b="0" i="1" u="none" strike="noStrike" cap="none" dirty="0">
                <a:solidFill>
                  <a:srgbClr val="005A92"/>
                </a:solidFill>
                <a:latin typeface="Arial"/>
                <a:ea typeface="Arial"/>
                <a:cs typeface="Arial"/>
                <a:sym typeface="Arial"/>
              </a:rPr>
            </a:br>
            <a:r>
              <a:rPr lang="en-US" sz="2300" b="0" i="1" u="none" strike="noStrike" cap="none" dirty="0">
                <a:solidFill>
                  <a:srgbClr val="005A92"/>
                </a:solidFill>
                <a:latin typeface="Arial"/>
                <a:ea typeface="Arial"/>
                <a:cs typeface="Arial"/>
                <a:sym typeface="Arial"/>
              </a:rPr>
              <a:t>Note: Some agencies have agency-specific penalties and consequences for misuse/abuse of the fleet account.</a:t>
            </a:r>
            <a:endParaRPr sz="2300" b="0" i="0" u="none" strike="noStrike" cap="none" dirty="0">
              <a:solidFill>
                <a:srgbClr val="005A92"/>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93"/>
          <p:cNvSpPr txBox="1">
            <a:spLocks noGrp="1"/>
          </p:cNvSpPr>
          <p:nvPr>
            <p:ph type="title"/>
          </p:nvPr>
        </p:nvSpPr>
        <p:spPr>
          <a:xfrm>
            <a:off x="457200" y="2074862"/>
            <a:ext cx="8229600" cy="99377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dirty="0">
                <a:solidFill>
                  <a:srgbClr val="005A92"/>
                </a:solidFill>
              </a:rPr>
              <a:t>Best Practices</a:t>
            </a:r>
            <a:endParaRPr dirty="0">
              <a:solidFill>
                <a:srgbClr val="005A92"/>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94"/>
          <p:cNvSpPr txBox="1">
            <a:spLocks noGrp="1"/>
          </p:cNvSpPr>
          <p:nvPr>
            <p:ph type="title"/>
          </p:nvPr>
        </p:nvSpPr>
        <p:spPr>
          <a:xfrm>
            <a:off x="1013507" y="608621"/>
            <a:ext cx="7025262" cy="594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sz="3600" dirty="0">
                <a:solidFill>
                  <a:srgbClr val="005087"/>
                </a:solidFill>
                <a:latin typeface="Arial"/>
                <a:ea typeface="Arial"/>
                <a:cs typeface="Arial"/>
                <a:sym typeface="Arial"/>
              </a:rPr>
              <a:t>Best Practices - Suggestions</a:t>
            </a:r>
            <a:br>
              <a:rPr lang="en-US" sz="3600" dirty="0">
                <a:solidFill>
                  <a:srgbClr val="005087"/>
                </a:solidFill>
                <a:latin typeface="Arial"/>
                <a:ea typeface="Arial"/>
                <a:cs typeface="Arial"/>
                <a:sym typeface="Arial"/>
              </a:rPr>
            </a:br>
            <a:endParaRPr sz="3600" dirty="0">
              <a:solidFill>
                <a:srgbClr val="005087"/>
              </a:solidFill>
              <a:latin typeface="Arial"/>
              <a:ea typeface="Arial"/>
              <a:cs typeface="Arial"/>
              <a:sym typeface="Arial"/>
            </a:endParaRPr>
          </a:p>
        </p:txBody>
      </p:sp>
      <p:sp>
        <p:nvSpPr>
          <p:cNvPr id="632" name="Google Shape;632;p94"/>
          <p:cNvSpPr txBox="1"/>
          <p:nvPr/>
        </p:nvSpPr>
        <p:spPr>
          <a:xfrm>
            <a:off x="462451" y="1420732"/>
            <a:ext cx="8763000" cy="3555600"/>
          </a:xfrm>
          <a:prstGeom prst="rect">
            <a:avLst/>
          </a:prstGeom>
          <a:noFill/>
          <a:ln>
            <a:noFill/>
          </a:ln>
        </p:spPr>
        <p:txBody>
          <a:bodyPr spcFirstLastPara="1" wrap="square" lIns="91425" tIns="45700" rIns="91425" bIns="45700" anchor="t" anchorCtr="0">
            <a:spAutoFit/>
          </a:bodyPr>
          <a:lstStyle/>
          <a:p>
            <a:pPr marL="457200" marR="0" lvl="0" indent="-387350" algn="l" rtl="0">
              <a:lnSpc>
                <a:spcPct val="100000"/>
              </a:lnSpc>
              <a:spcBef>
                <a:spcPts val="0"/>
              </a:spcBef>
              <a:spcAft>
                <a:spcPts val="0"/>
              </a:spcAft>
              <a:buClr>
                <a:schemeClr val="dk1"/>
              </a:buClr>
              <a:buSzPts val="2500"/>
              <a:buFont typeface="Arial"/>
              <a:buChar char="➢"/>
            </a:pPr>
            <a:r>
              <a:rPr lang="en-US" sz="2500" b="0" i="0" u="none" strike="noStrike" cap="none" dirty="0">
                <a:solidFill>
                  <a:srgbClr val="005A92"/>
                </a:solidFill>
                <a:latin typeface="Arial"/>
                <a:ea typeface="Arial"/>
                <a:cs typeface="Arial"/>
                <a:sym typeface="Arial"/>
              </a:rPr>
              <a:t>Train account holders on the proper use of the fleet account. Use ethics training as another source for instruction.</a:t>
            </a:r>
            <a:endParaRPr sz="1600" dirty="0">
              <a:solidFill>
                <a:srgbClr val="005A92"/>
              </a:solidFill>
            </a:endParaRPr>
          </a:p>
          <a:p>
            <a:pPr marL="457200" marR="0" lvl="0" indent="-387350" algn="l" rtl="0">
              <a:lnSpc>
                <a:spcPct val="100000"/>
              </a:lnSpc>
              <a:spcBef>
                <a:spcPts val="0"/>
              </a:spcBef>
              <a:spcAft>
                <a:spcPts val="0"/>
              </a:spcAft>
              <a:buClr>
                <a:schemeClr val="dk1"/>
              </a:buClr>
              <a:buSzPts val="2500"/>
              <a:buFont typeface="Arial"/>
              <a:buChar char="➢"/>
            </a:pPr>
            <a:r>
              <a:rPr lang="en-US" sz="2500" b="0" i="0" u="none" strike="noStrike" cap="none" dirty="0">
                <a:solidFill>
                  <a:srgbClr val="005A92"/>
                </a:solidFill>
                <a:latin typeface="Arial"/>
                <a:ea typeface="Arial"/>
                <a:cs typeface="Arial"/>
                <a:sym typeface="Arial"/>
              </a:rPr>
              <a:t>Develop a fleet hotline to respond to account holder questions.</a:t>
            </a:r>
            <a:endParaRPr sz="1600" dirty="0">
              <a:solidFill>
                <a:srgbClr val="005A92"/>
              </a:solidFill>
            </a:endParaRPr>
          </a:p>
          <a:p>
            <a:pPr marL="457200" marR="0" lvl="0" indent="-387350" algn="l" rtl="0">
              <a:lnSpc>
                <a:spcPct val="100000"/>
              </a:lnSpc>
              <a:spcBef>
                <a:spcPts val="0"/>
              </a:spcBef>
              <a:spcAft>
                <a:spcPts val="0"/>
              </a:spcAft>
              <a:buClr>
                <a:schemeClr val="dk1"/>
              </a:buClr>
              <a:buSzPts val="2500"/>
              <a:buFont typeface="Arial"/>
              <a:buChar char="➢"/>
            </a:pPr>
            <a:r>
              <a:rPr lang="en-US" sz="2500" b="0" i="0" u="none" strike="noStrike" cap="none" dirty="0">
                <a:solidFill>
                  <a:srgbClr val="005A92"/>
                </a:solidFill>
                <a:latin typeface="Arial"/>
                <a:ea typeface="Arial"/>
                <a:cs typeface="Arial"/>
                <a:sym typeface="Arial"/>
              </a:rPr>
              <a:t>Develop and maintain a fleet-specific website for your agency.</a:t>
            </a:r>
            <a:endParaRPr sz="1600" dirty="0">
              <a:solidFill>
                <a:srgbClr val="005A92"/>
              </a:solidFill>
            </a:endParaRPr>
          </a:p>
          <a:p>
            <a:pPr marL="457200" marR="0" lvl="0" indent="-387350" algn="l" rtl="0">
              <a:lnSpc>
                <a:spcPct val="100000"/>
              </a:lnSpc>
              <a:spcBef>
                <a:spcPts val="0"/>
              </a:spcBef>
              <a:spcAft>
                <a:spcPts val="0"/>
              </a:spcAft>
              <a:buClr>
                <a:schemeClr val="dk1"/>
              </a:buClr>
              <a:buSzPts val="2500"/>
              <a:buFont typeface="Arial"/>
              <a:buChar char="➢"/>
            </a:pPr>
            <a:r>
              <a:rPr lang="en-US" sz="2500" b="0" i="0" u="none" strike="noStrike" cap="none" dirty="0">
                <a:solidFill>
                  <a:srgbClr val="005A92"/>
                </a:solidFill>
                <a:latin typeface="Arial"/>
                <a:ea typeface="Arial"/>
                <a:cs typeface="Arial"/>
                <a:sym typeface="Arial"/>
              </a:rPr>
              <a:t>Create a monthly newsletter for agency fleet policies</a:t>
            </a:r>
            <a:endParaRPr sz="2500" dirty="0">
              <a:solidFill>
                <a:srgbClr val="005A92"/>
              </a:solidFill>
            </a:endParaRPr>
          </a:p>
          <a:p>
            <a:pPr marL="457200" marR="0" lvl="0" indent="0" algn="l" rtl="0">
              <a:lnSpc>
                <a:spcPct val="100000"/>
              </a:lnSpc>
              <a:spcBef>
                <a:spcPts val="0"/>
              </a:spcBef>
              <a:spcAft>
                <a:spcPts val="0"/>
              </a:spcAft>
              <a:buNone/>
            </a:pPr>
            <a:r>
              <a:rPr lang="en-US" sz="2500" b="0" i="0" u="none" strike="noStrike" cap="none" dirty="0">
                <a:solidFill>
                  <a:srgbClr val="005A92"/>
                </a:solidFill>
                <a:latin typeface="Arial"/>
                <a:ea typeface="Arial"/>
                <a:cs typeface="Arial"/>
                <a:sym typeface="Arial"/>
              </a:rPr>
              <a:t>and procedures.</a:t>
            </a:r>
            <a:endParaRPr sz="1600" b="0" i="0" u="none" strike="noStrike" cap="none" dirty="0">
              <a:solidFill>
                <a:srgbClr val="005A92"/>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94"/>
          <p:cNvSpPr txBox="1">
            <a:spLocks noGrp="1"/>
          </p:cNvSpPr>
          <p:nvPr>
            <p:ph type="title"/>
          </p:nvPr>
        </p:nvSpPr>
        <p:spPr>
          <a:xfrm>
            <a:off x="1013507" y="608621"/>
            <a:ext cx="7025262" cy="594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sz="3600" dirty="0">
                <a:solidFill>
                  <a:srgbClr val="005087"/>
                </a:solidFill>
                <a:latin typeface="Arial"/>
                <a:ea typeface="Arial"/>
                <a:cs typeface="Arial"/>
                <a:sym typeface="Arial"/>
              </a:rPr>
              <a:t>Best Practices - Suggestions</a:t>
            </a:r>
            <a:br>
              <a:rPr lang="en-US" sz="3600" dirty="0">
                <a:solidFill>
                  <a:srgbClr val="005087"/>
                </a:solidFill>
                <a:latin typeface="Arial"/>
                <a:ea typeface="Arial"/>
                <a:cs typeface="Arial"/>
                <a:sym typeface="Arial"/>
              </a:rPr>
            </a:br>
            <a:endParaRPr sz="3600" dirty="0">
              <a:solidFill>
                <a:srgbClr val="005087"/>
              </a:solidFill>
              <a:latin typeface="Arial"/>
              <a:ea typeface="Arial"/>
              <a:cs typeface="Arial"/>
              <a:sym typeface="Arial"/>
            </a:endParaRPr>
          </a:p>
        </p:txBody>
      </p:sp>
      <p:sp>
        <p:nvSpPr>
          <p:cNvPr id="632" name="Google Shape;632;p94"/>
          <p:cNvSpPr txBox="1"/>
          <p:nvPr/>
        </p:nvSpPr>
        <p:spPr>
          <a:xfrm>
            <a:off x="462451" y="1420732"/>
            <a:ext cx="8763000" cy="3170058"/>
          </a:xfrm>
          <a:prstGeom prst="rect">
            <a:avLst/>
          </a:prstGeom>
          <a:noFill/>
          <a:ln>
            <a:noFill/>
          </a:ln>
        </p:spPr>
        <p:txBody>
          <a:bodyPr spcFirstLastPara="1" wrap="square" lIns="91425" tIns="45700" rIns="91425" bIns="45700" anchor="t" anchorCtr="0">
            <a:spAutoFit/>
          </a:bodyPr>
          <a:lstStyle/>
          <a:p>
            <a:pPr marL="457200" marR="0" lvl="0" indent="-387350" algn="l" rtl="0">
              <a:lnSpc>
                <a:spcPct val="100000"/>
              </a:lnSpc>
              <a:spcBef>
                <a:spcPts val="0"/>
              </a:spcBef>
              <a:spcAft>
                <a:spcPts val="0"/>
              </a:spcAft>
              <a:buClr>
                <a:schemeClr val="dk1"/>
              </a:buClr>
              <a:buSzPts val="2500"/>
              <a:buChar char="➢"/>
            </a:pPr>
            <a:r>
              <a:rPr lang="en-US" sz="2500" b="0" i="0" u="none" strike="noStrike" cap="none" dirty="0">
                <a:solidFill>
                  <a:srgbClr val="005A92"/>
                </a:solidFill>
                <a:latin typeface="Arial"/>
                <a:ea typeface="Arial"/>
                <a:cs typeface="Arial"/>
                <a:sym typeface="Arial"/>
              </a:rPr>
              <a:t>Publish “Frequently Asked Questions” on the agency</a:t>
            </a:r>
            <a:r>
              <a:rPr lang="en-US" sz="2500" dirty="0">
                <a:solidFill>
                  <a:srgbClr val="005A92"/>
                </a:solidFill>
              </a:rPr>
              <a:t>’s</a:t>
            </a:r>
            <a:r>
              <a:rPr lang="en-US" sz="2500" b="0" i="0" u="none" strike="noStrike" cap="none" dirty="0">
                <a:solidFill>
                  <a:srgbClr val="005A92"/>
                </a:solidFill>
                <a:latin typeface="Arial"/>
                <a:ea typeface="Arial"/>
                <a:cs typeface="Arial"/>
                <a:sym typeface="Arial"/>
              </a:rPr>
              <a:t> internal website.</a:t>
            </a:r>
            <a:endParaRPr lang="en-US" sz="2500" dirty="0">
              <a:solidFill>
                <a:srgbClr val="005A92"/>
              </a:solidFill>
            </a:endParaRPr>
          </a:p>
          <a:p>
            <a:pPr marL="457200" marR="0" lvl="0" indent="-387350" algn="l" rtl="0">
              <a:lnSpc>
                <a:spcPct val="100000"/>
              </a:lnSpc>
              <a:spcBef>
                <a:spcPts val="0"/>
              </a:spcBef>
              <a:spcAft>
                <a:spcPts val="0"/>
              </a:spcAft>
              <a:buClr>
                <a:schemeClr val="dk1"/>
              </a:buClr>
              <a:buSzPts val="2500"/>
              <a:buChar char="➢"/>
            </a:pPr>
            <a:r>
              <a:rPr lang="en-US" sz="2500" b="0" i="0" u="none" strike="noStrike" cap="none" dirty="0">
                <a:solidFill>
                  <a:srgbClr val="005A92"/>
                </a:solidFill>
                <a:latin typeface="Arial"/>
                <a:ea typeface="Arial"/>
                <a:cs typeface="Arial"/>
                <a:sym typeface="Arial"/>
              </a:rPr>
              <a:t>Send periodic reminders on agency fleet policies and procedures.</a:t>
            </a:r>
            <a:endParaRPr lang="en-US" sz="2500" dirty="0">
              <a:solidFill>
                <a:srgbClr val="005A92"/>
              </a:solidFill>
            </a:endParaRPr>
          </a:p>
          <a:p>
            <a:pPr marL="457200" marR="0" lvl="0" indent="-387350" algn="l" rtl="0">
              <a:lnSpc>
                <a:spcPct val="100000"/>
              </a:lnSpc>
              <a:spcBef>
                <a:spcPts val="0"/>
              </a:spcBef>
              <a:spcAft>
                <a:spcPts val="0"/>
              </a:spcAft>
              <a:buClr>
                <a:schemeClr val="dk1"/>
              </a:buClr>
              <a:buSzPts val="2500"/>
              <a:buChar char="➢"/>
            </a:pPr>
            <a:r>
              <a:rPr lang="en-US" sz="2500" b="0" i="0" u="none" strike="noStrike" cap="none" dirty="0">
                <a:solidFill>
                  <a:srgbClr val="005A92"/>
                </a:solidFill>
                <a:latin typeface="Arial"/>
                <a:ea typeface="Arial"/>
                <a:cs typeface="Arial"/>
                <a:sym typeface="Arial"/>
              </a:rPr>
              <a:t>Hold orientation sessions with new account holders.</a:t>
            </a:r>
          </a:p>
          <a:p>
            <a:pPr marL="457200" marR="0" lvl="0" indent="-387350" algn="l" rtl="0">
              <a:lnSpc>
                <a:spcPct val="100000"/>
              </a:lnSpc>
              <a:spcBef>
                <a:spcPts val="0"/>
              </a:spcBef>
              <a:spcAft>
                <a:spcPts val="0"/>
              </a:spcAft>
              <a:buSzPts val="2500"/>
              <a:buFont typeface="Arial"/>
              <a:buChar char="➢"/>
            </a:pPr>
            <a:r>
              <a:rPr lang="en-US" sz="2500" b="0" i="0" u="none" strike="noStrike" cap="none" dirty="0">
                <a:solidFill>
                  <a:srgbClr val="005087"/>
                </a:solidFill>
                <a:latin typeface="Arial"/>
                <a:ea typeface="Arial"/>
                <a:cs typeface="Arial"/>
                <a:sym typeface="Arial"/>
              </a:rPr>
              <a:t>Email updates to A/OPCs at all levels on program changes.</a:t>
            </a:r>
          </a:p>
          <a:p>
            <a:pPr marL="457200" indent="-387350">
              <a:buSzPts val="2500"/>
              <a:buFont typeface="Arial"/>
              <a:buChar char="➢"/>
            </a:pPr>
            <a:r>
              <a:rPr lang="en-US" sz="2500" dirty="0">
                <a:solidFill>
                  <a:srgbClr val="005087"/>
                </a:solidFill>
                <a:latin typeface="+mj-lt"/>
                <a:ea typeface="Arial"/>
                <a:cs typeface="Arial"/>
                <a:sym typeface="Arial"/>
              </a:rPr>
              <a:t>Perf</a:t>
            </a:r>
            <a:r>
              <a:rPr lang="en-US" sz="2500" dirty="0">
                <a:solidFill>
                  <a:srgbClr val="005087"/>
                </a:solidFill>
                <a:latin typeface="+mj-lt"/>
              </a:rPr>
              <a:t>orm annual review.</a:t>
            </a:r>
            <a:endParaRPr lang="en-US" sz="2500" b="0" i="0" u="none" strike="noStrike" cap="none" dirty="0">
              <a:solidFill>
                <a:srgbClr val="005087"/>
              </a:solidFill>
              <a:latin typeface="+mj-lt"/>
              <a:ea typeface="Arial"/>
              <a:cs typeface="Arial"/>
              <a:sym typeface="Arial"/>
            </a:endParaRPr>
          </a:p>
        </p:txBody>
      </p:sp>
    </p:spTree>
    <p:extLst>
      <p:ext uri="{BB962C8B-B14F-4D97-AF65-F5344CB8AC3E}">
        <p14:creationId xmlns:p14="http://schemas.microsoft.com/office/powerpoint/2010/main" val="13201854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96"/>
          <p:cNvSpPr txBox="1">
            <a:spLocks noGrp="1"/>
          </p:cNvSpPr>
          <p:nvPr>
            <p:ph type="title"/>
          </p:nvPr>
        </p:nvSpPr>
        <p:spPr>
          <a:xfrm>
            <a:off x="-21797" y="604197"/>
            <a:ext cx="6524400" cy="5715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400"/>
              <a:buNone/>
            </a:pPr>
            <a:r>
              <a:rPr lang="en-US" sz="3600" dirty="0">
                <a:solidFill>
                  <a:srgbClr val="005087"/>
                </a:solidFill>
                <a:latin typeface="Arial"/>
                <a:ea typeface="Arial"/>
                <a:cs typeface="Arial"/>
                <a:sym typeface="Arial"/>
              </a:rPr>
              <a:t>Best Practices - Reporting</a:t>
            </a:r>
            <a:endParaRPr dirty="0"/>
          </a:p>
        </p:txBody>
      </p:sp>
      <p:sp>
        <p:nvSpPr>
          <p:cNvPr id="646" name="Google Shape;646;p96"/>
          <p:cNvSpPr txBox="1"/>
          <p:nvPr/>
        </p:nvSpPr>
        <p:spPr>
          <a:xfrm>
            <a:off x="483901" y="1392683"/>
            <a:ext cx="8407200" cy="3108503"/>
          </a:xfrm>
          <a:prstGeom prst="rect">
            <a:avLst/>
          </a:prstGeom>
          <a:noFill/>
          <a:ln>
            <a:noFill/>
          </a:ln>
        </p:spPr>
        <p:txBody>
          <a:bodyPr spcFirstLastPara="1" wrap="square" lIns="91425" tIns="45700" rIns="91425" bIns="45700" anchor="t" anchorCtr="0">
            <a:spAutoFit/>
          </a:bodyPr>
          <a:lstStyle/>
          <a:p>
            <a:pPr marL="457200" marR="0" lvl="0" indent="-406400" algn="l" rtl="0">
              <a:lnSpc>
                <a:spcPct val="100000"/>
              </a:lnSpc>
              <a:spcBef>
                <a:spcPts val="0"/>
              </a:spcBef>
              <a:spcAft>
                <a:spcPts val="0"/>
              </a:spcAft>
              <a:buClr>
                <a:schemeClr val="dk1"/>
              </a:buClr>
              <a:buSzPts val="2800"/>
              <a:buChar char="➢"/>
            </a:pPr>
            <a:r>
              <a:rPr lang="en-US" sz="2800" b="0" i="0" u="none" strike="noStrike" cap="none" dirty="0">
                <a:solidFill>
                  <a:srgbClr val="005A92"/>
                </a:solidFill>
                <a:latin typeface="Arial"/>
                <a:ea typeface="Arial"/>
                <a:cs typeface="Arial"/>
                <a:sym typeface="Arial"/>
              </a:rPr>
              <a:t>A/OPCs have access to reports to manage </a:t>
            </a:r>
            <a:r>
              <a:rPr lang="en-US" sz="2800" dirty="0">
                <a:solidFill>
                  <a:srgbClr val="005A92"/>
                </a:solidFill>
              </a:rPr>
              <a:t>their</a:t>
            </a:r>
            <a:r>
              <a:rPr lang="en-US" sz="2800" b="0" i="0" u="none" strike="noStrike" cap="none" dirty="0">
                <a:solidFill>
                  <a:srgbClr val="005A92"/>
                </a:solidFill>
                <a:latin typeface="Arial"/>
                <a:ea typeface="Arial"/>
                <a:cs typeface="Arial"/>
                <a:sym typeface="Arial"/>
              </a:rPr>
              <a:t> fleet program effectively through </a:t>
            </a:r>
            <a:r>
              <a:rPr lang="en-US" sz="2800" dirty="0">
                <a:solidFill>
                  <a:srgbClr val="005A92"/>
                </a:solidFill>
              </a:rPr>
              <a:t>their</a:t>
            </a:r>
            <a:r>
              <a:rPr lang="en-US" sz="2800" b="0" i="0" u="none" strike="noStrike" cap="none" dirty="0">
                <a:solidFill>
                  <a:srgbClr val="005A92"/>
                </a:solidFill>
                <a:latin typeface="Arial"/>
                <a:ea typeface="Arial"/>
                <a:cs typeface="Arial"/>
                <a:sym typeface="Arial"/>
              </a:rPr>
              <a:t> bank’s Electronic Access System (EAS).</a:t>
            </a:r>
          </a:p>
          <a:p>
            <a:pPr marL="457200" indent="-406400">
              <a:buClr>
                <a:schemeClr val="dk1"/>
              </a:buClr>
              <a:buSzPts val="2800"/>
              <a:buFont typeface="Arial"/>
              <a:buChar char="➢"/>
            </a:pPr>
            <a:r>
              <a:rPr lang="en-US" sz="2800" b="0" i="0" u="none" strike="noStrike" cap="none" dirty="0">
                <a:solidFill>
                  <a:srgbClr val="005087"/>
                </a:solidFill>
                <a:latin typeface="Arial"/>
                <a:ea typeface="Arial"/>
                <a:cs typeface="Arial"/>
                <a:sym typeface="Arial"/>
              </a:rPr>
              <a:t>A/OPCs should reach out to your bank for User ID/password.</a:t>
            </a:r>
            <a:endParaRPr sz="2800" dirty="0">
              <a:solidFill>
                <a:srgbClr val="005A92"/>
              </a:solidFill>
            </a:endParaRPr>
          </a:p>
          <a:p>
            <a:pPr marL="457200" marR="0" lvl="0" indent="-406400" algn="l" rtl="0">
              <a:lnSpc>
                <a:spcPct val="100000"/>
              </a:lnSpc>
              <a:spcBef>
                <a:spcPts val="0"/>
              </a:spcBef>
              <a:spcAft>
                <a:spcPts val="0"/>
              </a:spcAft>
              <a:buClr>
                <a:schemeClr val="dk1"/>
              </a:buClr>
              <a:buSzPts val="2800"/>
              <a:buChar char="➢"/>
            </a:pPr>
            <a:r>
              <a:rPr lang="en-US" sz="2800" b="0" i="0" u="none" strike="noStrike" cap="none" dirty="0">
                <a:solidFill>
                  <a:srgbClr val="005A92"/>
                </a:solidFill>
                <a:latin typeface="Arial"/>
                <a:ea typeface="Arial"/>
                <a:cs typeface="Arial"/>
                <a:sym typeface="Arial"/>
              </a:rPr>
              <a:t>EAS allows monitoring account holder transactions at any time.</a:t>
            </a:r>
            <a:endParaRPr sz="3200" dirty="0">
              <a:solidFill>
                <a:srgbClr val="005A9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44"/>
          <p:cNvSpPr txBox="1">
            <a:spLocks noGrp="1"/>
          </p:cNvSpPr>
          <p:nvPr>
            <p:ph type="title"/>
          </p:nvPr>
        </p:nvSpPr>
        <p:spPr>
          <a:xfrm>
            <a:off x="457200" y="2074862"/>
            <a:ext cx="8229600" cy="993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4800" dirty="0">
                <a:solidFill>
                  <a:srgbClr val="005A92"/>
                </a:solidFill>
              </a:rPr>
              <a:t>Statistics</a:t>
            </a:r>
            <a:endParaRPr sz="4800" dirty="0">
              <a:solidFill>
                <a:srgbClr val="005A92"/>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97"/>
          <p:cNvSpPr txBox="1">
            <a:spLocks noGrp="1"/>
          </p:cNvSpPr>
          <p:nvPr>
            <p:ph type="title"/>
          </p:nvPr>
        </p:nvSpPr>
        <p:spPr>
          <a:xfrm>
            <a:off x="-13312" y="602372"/>
            <a:ext cx="6524400" cy="5715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Clr>
                <a:srgbClr val="005087"/>
              </a:buClr>
              <a:buSzPts val="1400"/>
              <a:buFont typeface="Arial"/>
              <a:buNone/>
            </a:pPr>
            <a:r>
              <a:rPr lang="en-US" sz="3600" dirty="0">
                <a:solidFill>
                  <a:srgbClr val="005087"/>
                </a:solidFill>
                <a:latin typeface="Arial"/>
                <a:ea typeface="Arial"/>
                <a:cs typeface="Arial"/>
                <a:sym typeface="Arial"/>
              </a:rPr>
              <a:t>Best Practices - Reporting</a:t>
            </a:r>
            <a:endParaRPr dirty="0"/>
          </a:p>
        </p:txBody>
      </p:sp>
      <p:sp>
        <p:nvSpPr>
          <p:cNvPr id="653" name="Google Shape;653;p97"/>
          <p:cNvSpPr txBox="1"/>
          <p:nvPr/>
        </p:nvSpPr>
        <p:spPr>
          <a:xfrm>
            <a:off x="489699" y="1391344"/>
            <a:ext cx="8407200" cy="3539390"/>
          </a:xfrm>
          <a:prstGeom prst="rect">
            <a:avLst/>
          </a:prstGeom>
          <a:noFill/>
          <a:ln>
            <a:noFill/>
          </a:ln>
        </p:spPr>
        <p:txBody>
          <a:bodyPr spcFirstLastPara="1" wrap="square" lIns="91425" tIns="45700" rIns="91425" bIns="45700" anchor="t" anchorCtr="0">
            <a:spAutoFit/>
          </a:bodyPr>
          <a:lstStyle/>
          <a:p>
            <a:pPr marL="457200" marR="0" lvl="0" indent="-387350" algn="l" rtl="0">
              <a:lnSpc>
                <a:spcPct val="100000"/>
              </a:lnSpc>
              <a:spcBef>
                <a:spcPts val="0"/>
              </a:spcBef>
              <a:spcAft>
                <a:spcPts val="0"/>
              </a:spcAft>
              <a:buSzPts val="2500"/>
              <a:buFont typeface="Arial"/>
              <a:buChar char="➢"/>
            </a:pPr>
            <a:r>
              <a:rPr lang="en-US" sz="2800" b="0" i="0" u="none" strike="noStrike" cap="none" dirty="0">
                <a:solidFill>
                  <a:srgbClr val="005087"/>
                </a:solidFill>
                <a:latin typeface="+mj-lt"/>
                <a:ea typeface="Arial"/>
                <a:cs typeface="Arial"/>
                <a:sym typeface="Arial"/>
              </a:rPr>
              <a:t>Take the time to understand all available reports.</a:t>
            </a:r>
          </a:p>
          <a:p>
            <a:pPr marL="457200" marR="0" lvl="0" indent="-387350" algn="l" rtl="0">
              <a:lnSpc>
                <a:spcPct val="100000"/>
              </a:lnSpc>
              <a:spcBef>
                <a:spcPts val="0"/>
              </a:spcBef>
              <a:spcAft>
                <a:spcPts val="0"/>
              </a:spcAft>
              <a:buSzPts val="2500"/>
              <a:buFont typeface="Arial"/>
              <a:buChar char="➢"/>
            </a:pPr>
            <a:r>
              <a:rPr lang="en-US" sz="2800" b="0" i="0" u="none" strike="noStrike" cap="none" dirty="0">
                <a:solidFill>
                  <a:srgbClr val="005087"/>
                </a:solidFill>
                <a:latin typeface="+mj-lt"/>
                <a:ea typeface="Arial"/>
                <a:cs typeface="Arial"/>
                <a:sym typeface="Arial"/>
              </a:rPr>
              <a:t>Proactively review reports regularly.</a:t>
            </a:r>
            <a:endParaRPr lang="en-US" sz="2800" dirty="0">
              <a:solidFill>
                <a:schemeClr val="dk1"/>
              </a:solidFill>
              <a:latin typeface="+mj-lt"/>
              <a:cs typeface="Calibri"/>
              <a:sym typeface="Calibri"/>
            </a:endParaRPr>
          </a:p>
          <a:p>
            <a:pPr marL="457200" marR="0" lvl="0" indent="-387350" algn="l" rtl="0">
              <a:lnSpc>
                <a:spcPct val="100000"/>
              </a:lnSpc>
              <a:spcBef>
                <a:spcPts val="0"/>
              </a:spcBef>
              <a:spcAft>
                <a:spcPts val="0"/>
              </a:spcAft>
              <a:buSzPts val="2500"/>
              <a:buFont typeface="Arial"/>
              <a:buChar char="➢"/>
            </a:pPr>
            <a:r>
              <a:rPr lang="en-US" sz="2800" b="0" i="0" u="none" strike="noStrike" cap="none" dirty="0">
                <a:solidFill>
                  <a:srgbClr val="005087"/>
                </a:solidFill>
                <a:latin typeface="+mj-lt"/>
                <a:ea typeface="Arial"/>
                <a:cs typeface="Arial"/>
                <a:sym typeface="Arial"/>
              </a:rPr>
              <a:t>Use exception reports to detect misuse of the </a:t>
            </a:r>
            <a:r>
              <a:rPr lang="en-US" sz="2800" dirty="0">
                <a:solidFill>
                  <a:srgbClr val="005087"/>
                </a:solidFill>
                <a:latin typeface="+mj-lt"/>
              </a:rPr>
              <a:t>fleet</a:t>
            </a:r>
            <a:r>
              <a:rPr lang="en-US" sz="2800" b="0" i="0" u="none" strike="noStrike" cap="none" dirty="0">
                <a:solidFill>
                  <a:srgbClr val="005087"/>
                </a:solidFill>
                <a:latin typeface="+mj-lt"/>
                <a:ea typeface="Arial"/>
                <a:cs typeface="Arial"/>
                <a:sym typeface="Arial"/>
              </a:rPr>
              <a:t> account or unusual spending patterns.</a:t>
            </a:r>
            <a:endParaRPr lang="en-US" sz="2800" dirty="0">
              <a:solidFill>
                <a:schemeClr val="dk1"/>
              </a:solidFill>
              <a:latin typeface="+mj-lt"/>
              <a:ea typeface="Calibri"/>
              <a:cs typeface="Calibri"/>
              <a:sym typeface="Calibri"/>
            </a:endParaRPr>
          </a:p>
          <a:p>
            <a:pPr marL="457200" marR="0" lvl="0" indent="-387350" algn="l" rtl="0">
              <a:lnSpc>
                <a:spcPct val="100000"/>
              </a:lnSpc>
              <a:spcBef>
                <a:spcPts val="0"/>
              </a:spcBef>
              <a:spcAft>
                <a:spcPts val="0"/>
              </a:spcAft>
              <a:buSzPts val="2500"/>
              <a:buFont typeface="Arial"/>
              <a:buChar char="➢"/>
            </a:pPr>
            <a:r>
              <a:rPr lang="en-US" sz="2800" b="0" i="0" u="none" strike="noStrike" cap="none" dirty="0">
                <a:solidFill>
                  <a:srgbClr val="005087"/>
                </a:solidFill>
                <a:latin typeface="+mj-lt"/>
                <a:ea typeface="Arial"/>
                <a:cs typeface="Arial"/>
                <a:sym typeface="Arial"/>
              </a:rPr>
              <a:t>Use ad hoc reporting tools to customize and/or develop your own agency reports.</a:t>
            </a:r>
            <a:endParaRPr lang="en-US" sz="2800" dirty="0">
              <a:solidFill>
                <a:srgbClr val="005087"/>
              </a:solidFill>
              <a:latin typeface="+mj-lt"/>
            </a:endParaRPr>
          </a:p>
          <a:p>
            <a:pPr marL="457200" indent="-387350">
              <a:buSzPts val="2500"/>
              <a:buFont typeface="Arial"/>
              <a:buChar char="➢"/>
            </a:pPr>
            <a:r>
              <a:rPr lang="en-US" sz="2800" b="0" i="0" u="none" strike="noStrike" cap="none" dirty="0">
                <a:solidFill>
                  <a:srgbClr val="005087"/>
                </a:solidFill>
                <a:latin typeface="+mj-lt"/>
                <a:ea typeface="Roboto"/>
                <a:cs typeface="Roboto"/>
                <a:sym typeface="Roboto"/>
              </a:rPr>
              <a:t>Save copies of all generated electronic reports, particularly statistical or summary reports. </a:t>
            </a:r>
            <a:endParaRPr lang="en-US" sz="2800" dirty="0">
              <a:solidFill>
                <a:srgbClr val="005087"/>
              </a:solidFill>
              <a:ea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98"/>
          <p:cNvSpPr txBox="1">
            <a:spLocks noGrp="1"/>
          </p:cNvSpPr>
          <p:nvPr>
            <p:ph type="title"/>
          </p:nvPr>
        </p:nvSpPr>
        <p:spPr>
          <a:xfrm>
            <a:off x="457200" y="2074862"/>
            <a:ext cx="8229600" cy="99377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5087"/>
              </a:buClr>
              <a:buSzPts val="1400"/>
              <a:buFont typeface="Arial"/>
              <a:buNone/>
            </a:pPr>
            <a:r>
              <a:rPr lang="en-US" dirty="0"/>
              <a:t>Resources</a:t>
            </a:r>
            <a:endParaRPr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99"/>
          <p:cNvSpPr txBox="1">
            <a:spLocks noGrp="1"/>
          </p:cNvSpPr>
          <p:nvPr>
            <p:ph type="title"/>
          </p:nvPr>
        </p:nvSpPr>
        <p:spPr>
          <a:xfrm>
            <a:off x="457793" y="609318"/>
            <a:ext cx="8229600" cy="519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Clr>
                <a:srgbClr val="005087"/>
              </a:buClr>
              <a:buSzPts val="1400"/>
              <a:buFont typeface="Arial"/>
              <a:buNone/>
            </a:pPr>
            <a:r>
              <a:rPr lang="en-US" sz="3600" b="0" i="0" u="none" strike="noStrike" dirty="0">
                <a:solidFill>
                  <a:srgbClr val="005087"/>
                </a:solidFill>
                <a:latin typeface="Arial"/>
                <a:ea typeface="Arial"/>
                <a:cs typeface="Arial"/>
                <a:sym typeface="Arial"/>
              </a:rPr>
              <a:t>Centralized Mail List Service</a:t>
            </a:r>
            <a:r>
              <a:rPr lang="en-US" sz="3600" b="0" i="0" dirty="0">
                <a:solidFill>
                  <a:srgbClr val="005087"/>
                </a:solidFill>
                <a:latin typeface="Arial"/>
                <a:ea typeface="Arial"/>
                <a:cs typeface="Arial"/>
                <a:sym typeface="Arial"/>
              </a:rPr>
              <a:t> (CMLS)</a:t>
            </a:r>
            <a:r>
              <a:rPr lang="en-US" sz="3600" b="0" i="0" dirty="0">
                <a:solidFill>
                  <a:srgbClr val="005087"/>
                </a:solidFill>
                <a:latin typeface="Roboto"/>
                <a:ea typeface="Roboto"/>
                <a:cs typeface="Roboto"/>
                <a:sym typeface="Roboto"/>
              </a:rPr>
              <a:t> </a:t>
            </a:r>
            <a:endParaRPr sz="3600" dirty="0">
              <a:solidFill>
                <a:srgbClr val="005087"/>
              </a:solidFill>
              <a:latin typeface="Arial"/>
              <a:ea typeface="Arial"/>
              <a:cs typeface="Arial"/>
              <a:sym typeface="Arial"/>
            </a:endParaRPr>
          </a:p>
        </p:txBody>
      </p:sp>
      <p:sp>
        <p:nvSpPr>
          <p:cNvPr id="666" name="Google Shape;666;p99"/>
          <p:cNvSpPr txBox="1"/>
          <p:nvPr/>
        </p:nvSpPr>
        <p:spPr>
          <a:xfrm>
            <a:off x="482035" y="1395698"/>
            <a:ext cx="7284600" cy="2246729"/>
          </a:xfrm>
          <a:prstGeom prst="rect">
            <a:avLst/>
          </a:prstGeom>
          <a:noFill/>
          <a:ln>
            <a:noFill/>
          </a:ln>
        </p:spPr>
        <p:txBody>
          <a:bodyPr spcFirstLastPara="1" wrap="square" lIns="91425" tIns="45700" rIns="91425" bIns="45700" anchor="t" anchorCtr="0">
            <a:spAutoFit/>
          </a:bodyPr>
          <a:lstStyle/>
          <a:p>
            <a:pPr marL="139700" marR="0" lvl="0" indent="0" algn="ctr" rtl="0">
              <a:lnSpc>
                <a:spcPct val="100000"/>
              </a:lnSpc>
              <a:spcBef>
                <a:spcPts val="0"/>
              </a:spcBef>
              <a:spcAft>
                <a:spcPts val="0"/>
              </a:spcAft>
              <a:buClr>
                <a:srgbClr val="000000"/>
              </a:buClr>
              <a:buSzPts val="2800"/>
              <a:buFont typeface="Arial"/>
              <a:buNone/>
            </a:pPr>
            <a:r>
              <a:rPr lang="en-US" sz="2800" b="0" i="0" u="sng" strike="noStrike" cap="none" dirty="0">
                <a:solidFill>
                  <a:schemeClr val="hlink"/>
                </a:solidFill>
                <a:latin typeface="Arial"/>
                <a:ea typeface="Arial"/>
                <a:cs typeface="Arial"/>
                <a:sym typeface="Arial"/>
                <a:hlinkClick r:id="rId3"/>
              </a:rPr>
              <a:t>CMLS Information</a:t>
            </a:r>
            <a:endParaRPr lang="en-US" sz="2800" b="0" i="0" u="none" strike="noStrike" cap="none" dirty="0">
              <a:solidFill>
                <a:srgbClr val="3C8C92"/>
              </a:solidFill>
              <a:latin typeface="Arial"/>
              <a:ea typeface="Arial"/>
              <a:cs typeface="Arial"/>
              <a:sym typeface="Arial"/>
            </a:endParaRPr>
          </a:p>
          <a:p>
            <a:pPr marL="13970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rgbClr val="005087"/>
                </a:solidFill>
                <a:latin typeface="Arial"/>
                <a:ea typeface="Arial"/>
                <a:cs typeface="Arial"/>
                <a:sym typeface="Arial"/>
              </a:rPr>
              <a:t>Phone Number: (800) 488-3111</a:t>
            </a:r>
            <a:br>
              <a:rPr lang="en-US" sz="2800" b="0" i="0" u="none" strike="noStrike" cap="none" dirty="0">
                <a:solidFill>
                  <a:srgbClr val="005087"/>
                </a:solidFill>
                <a:latin typeface="Arial"/>
                <a:ea typeface="Arial"/>
                <a:cs typeface="Arial"/>
                <a:sym typeface="Arial"/>
              </a:rPr>
            </a:br>
            <a:r>
              <a:rPr lang="en-US" sz="2800" b="0" i="0" u="none" strike="noStrike" cap="none" dirty="0">
                <a:solidFill>
                  <a:srgbClr val="005087"/>
                </a:solidFill>
                <a:latin typeface="Arial"/>
                <a:ea typeface="Arial"/>
                <a:cs typeface="Arial"/>
                <a:sym typeface="Arial"/>
              </a:rPr>
              <a:t>Email:  </a:t>
            </a:r>
            <a:r>
              <a:rPr lang="en-US" sz="2800" b="0" i="0" u="sng" strike="noStrike" cap="none" dirty="0">
                <a:solidFill>
                  <a:schemeClr val="hlink"/>
                </a:solidFill>
                <a:latin typeface="Arial"/>
                <a:ea typeface="Arial"/>
                <a:cs typeface="Arial"/>
                <a:sym typeface="Arial"/>
                <a:hlinkClick r:id="rId4"/>
              </a:rPr>
              <a:t>ncsccustomer.service@gsa.gov</a:t>
            </a:r>
            <a:br>
              <a:rPr lang="en-US" sz="2800" dirty="0">
                <a:solidFill>
                  <a:srgbClr val="3C8C92"/>
                </a:solidFill>
              </a:rPr>
            </a:br>
            <a:endParaRPr lang="en-US" sz="2800" dirty="0">
              <a:solidFill>
                <a:srgbClr val="3C8C92"/>
              </a:solidFill>
            </a:endParaRPr>
          </a:p>
          <a:p>
            <a:pPr marL="139700" marR="0" lvl="0" indent="0" algn="ctr" rtl="0">
              <a:lnSpc>
                <a:spcPct val="100000"/>
              </a:lnSpc>
              <a:spcBef>
                <a:spcPts val="0"/>
              </a:spcBef>
              <a:spcAft>
                <a:spcPts val="0"/>
              </a:spcAft>
              <a:buClr>
                <a:srgbClr val="000000"/>
              </a:buClr>
              <a:buSzPts val="2800"/>
              <a:buFont typeface="Arial"/>
              <a:buNone/>
            </a:pPr>
            <a:r>
              <a:rPr lang="en-US" sz="2800" u="sng" dirty="0">
                <a:solidFill>
                  <a:schemeClr val="hlink"/>
                </a:solidFill>
                <a:hlinkClick r:id="rId5"/>
              </a:rPr>
              <a:t>Helpful Hints for Fleet Account Use</a:t>
            </a:r>
            <a:endParaRPr sz="2800" b="0" i="0" u="none" strike="noStrike" cap="none" dirty="0">
              <a:solidFill>
                <a:srgbClr val="3C8C92"/>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100"/>
          <p:cNvSpPr txBox="1">
            <a:spLocks noGrp="1"/>
          </p:cNvSpPr>
          <p:nvPr>
            <p:ph type="title"/>
          </p:nvPr>
        </p:nvSpPr>
        <p:spPr>
          <a:xfrm>
            <a:off x="-1005165" y="659298"/>
            <a:ext cx="8229600" cy="857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5087"/>
              </a:buClr>
              <a:buSzPts val="1400"/>
              <a:buFont typeface="Arial"/>
              <a:buNone/>
            </a:pPr>
            <a:r>
              <a:rPr lang="en-US" sz="3600" dirty="0">
                <a:solidFill>
                  <a:srgbClr val="005087"/>
                </a:solidFill>
                <a:latin typeface="Arial"/>
                <a:ea typeface="Arial"/>
                <a:cs typeface="Arial"/>
                <a:sym typeface="Arial"/>
              </a:rPr>
              <a:t>Forum PowerPoints</a:t>
            </a:r>
            <a:endParaRPr dirty="0"/>
          </a:p>
        </p:txBody>
      </p:sp>
      <p:sp>
        <p:nvSpPr>
          <p:cNvPr id="673" name="Google Shape;673;p100"/>
          <p:cNvSpPr txBox="1"/>
          <p:nvPr/>
        </p:nvSpPr>
        <p:spPr>
          <a:xfrm>
            <a:off x="477835" y="1394869"/>
            <a:ext cx="8686800" cy="3109200"/>
          </a:xfrm>
          <a:prstGeom prst="rect">
            <a:avLst/>
          </a:prstGeom>
          <a:noFill/>
          <a:ln>
            <a:noFill/>
          </a:ln>
        </p:spPr>
        <p:txBody>
          <a:bodyPr spcFirstLastPara="1" wrap="square" lIns="91425" tIns="45700" rIns="91425" bIns="45700" anchor="t" anchorCtr="0">
            <a:spAutoFit/>
          </a:bodyPr>
          <a:lstStyle/>
          <a:p>
            <a:pPr marL="457200" marR="0" lvl="0" indent="-406400" algn="l" rtl="0">
              <a:lnSpc>
                <a:spcPct val="100000"/>
              </a:lnSpc>
              <a:spcBef>
                <a:spcPts val="0"/>
              </a:spcBef>
              <a:spcAft>
                <a:spcPts val="0"/>
              </a:spcAft>
              <a:buSzPts val="2800"/>
              <a:buFont typeface="Arial"/>
              <a:buChar char="➢"/>
            </a:pPr>
            <a:r>
              <a:rPr lang="en-US" sz="2800" b="0" i="0" u="none" strike="noStrike" cap="none" dirty="0">
                <a:solidFill>
                  <a:srgbClr val="005087"/>
                </a:solidFill>
                <a:latin typeface="Arial"/>
                <a:ea typeface="Arial"/>
                <a:cs typeface="Arial"/>
                <a:sym typeface="Arial"/>
              </a:rPr>
              <a:t>Go to </a:t>
            </a:r>
            <a:r>
              <a:rPr lang="en-US" sz="2800" b="0" i="0" u="sng" strike="noStrike" cap="none" dirty="0">
                <a:solidFill>
                  <a:schemeClr val="hlink"/>
                </a:solidFill>
                <a:latin typeface="Arial"/>
                <a:ea typeface="Arial"/>
                <a:cs typeface="Arial"/>
                <a:sym typeface="Arial"/>
                <a:hlinkClick r:id="rId3"/>
              </a:rPr>
              <a:t>gsasmartpayforum.org</a:t>
            </a:r>
            <a:r>
              <a:rPr lang="en-US" sz="2800" b="0" i="0" u="none" strike="noStrike" cap="none" dirty="0">
                <a:solidFill>
                  <a:srgbClr val="003399"/>
                </a:solidFill>
                <a:latin typeface="Arial"/>
                <a:ea typeface="Arial"/>
                <a:cs typeface="Arial"/>
                <a:sym typeface="Arial"/>
              </a:rPr>
              <a:t>.</a:t>
            </a:r>
            <a:endParaRPr sz="1800" dirty="0">
              <a:solidFill>
                <a:schemeClr val="dk1"/>
              </a:solidFill>
              <a:latin typeface="Calibri"/>
              <a:ea typeface="Calibri"/>
              <a:cs typeface="Calibri"/>
              <a:sym typeface="Calibri"/>
            </a:endParaRPr>
          </a:p>
          <a:p>
            <a:pPr marL="457200" marR="0" lvl="0" indent="-406400" algn="l" rtl="0">
              <a:lnSpc>
                <a:spcPct val="100000"/>
              </a:lnSpc>
              <a:spcBef>
                <a:spcPts val="0"/>
              </a:spcBef>
              <a:spcAft>
                <a:spcPts val="0"/>
              </a:spcAft>
              <a:buSzPts val="2800"/>
              <a:buFont typeface="Arial"/>
              <a:buChar char="➢"/>
            </a:pPr>
            <a:r>
              <a:rPr lang="en-US" sz="2800" b="0" i="0" u="none" strike="noStrike" cap="none" dirty="0">
                <a:solidFill>
                  <a:srgbClr val="005087"/>
                </a:solidFill>
                <a:latin typeface="Arial"/>
                <a:ea typeface="Arial"/>
                <a:cs typeface="Arial"/>
                <a:sym typeface="Arial"/>
              </a:rPr>
              <a:t>Click on the “Presentations/CLPs” tab at the top of the page.</a:t>
            </a:r>
            <a:endParaRPr sz="1800" dirty="0">
              <a:solidFill>
                <a:schemeClr val="dk1"/>
              </a:solidFill>
              <a:latin typeface="Calibri"/>
              <a:ea typeface="Calibri"/>
              <a:cs typeface="Calibri"/>
              <a:sym typeface="Calibri"/>
            </a:endParaRPr>
          </a:p>
          <a:p>
            <a:pPr marL="457200" marR="0" lvl="0" indent="-406400" algn="l" rtl="0">
              <a:lnSpc>
                <a:spcPct val="100000"/>
              </a:lnSpc>
              <a:spcBef>
                <a:spcPts val="0"/>
              </a:spcBef>
              <a:spcAft>
                <a:spcPts val="0"/>
              </a:spcAft>
              <a:buSzPts val="2800"/>
              <a:buFont typeface="Arial"/>
              <a:buChar char="➢"/>
            </a:pPr>
            <a:r>
              <a:rPr lang="en-US" sz="2800" b="0" i="0" u="none" strike="noStrike" cap="none" dirty="0">
                <a:solidFill>
                  <a:srgbClr val="005087"/>
                </a:solidFill>
                <a:latin typeface="Arial"/>
                <a:ea typeface="Arial"/>
                <a:cs typeface="Arial"/>
                <a:sym typeface="Arial"/>
              </a:rPr>
              <a:t>Then, you’ll see how to access GSA PowerPoints, as well as bank/brand PowerPoints.</a:t>
            </a:r>
            <a:endParaRPr sz="1800" dirty="0">
              <a:solidFill>
                <a:schemeClr val="dk1"/>
              </a:solidFill>
              <a:latin typeface="Calibri"/>
              <a:ea typeface="Calibri"/>
              <a:cs typeface="Calibri"/>
              <a:sym typeface="Calibri"/>
            </a:endParaRPr>
          </a:p>
          <a:p>
            <a:pPr marL="457200" marR="0" lvl="0" indent="-406400" algn="l" rtl="0">
              <a:lnSpc>
                <a:spcPct val="100000"/>
              </a:lnSpc>
              <a:spcBef>
                <a:spcPts val="0"/>
              </a:spcBef>
              <a:spcAft>
                <a:spcPts val="0"/>
              </a:spcAft>
              <a:buSzPts val="2800"/>
              <a:buFont typeface="Arial"/>
              <a:buChar char="➢"/>
            </a:pPr>
            <a:r>
              <a:rPr lang="en-US" sz="2800" b="0" i="0" u="none" strike="noStrike" cap="none" dirty="0">
                <a:solidFill>
                  <a:srgbClr val="005087"/>
                </a:solidFill>
                <a:latin typeface="Arial"/>
                <a:ea typeface="Arial"/>
                <a:cs typeface="Arial"/>
                <a:sym typeface="Arial"/>
              </a:rPr>
              <a:t>GSA PowerPoints are housed on </a:t>
            </a:r>
            <a:r>
              <a:rPr lang="en-US" sz="2800" b="0" i="0" u="sng" strike="noStrike" cap="none" dirty="0">
                <a:solidFill>
                  <a:schemeClr val="hlink"/>
                </a:solidFill>
                <a:latin typeface="Arial"/>
                <a:ea typeface="Arial"/>
                <a:cs typeface="Arial"/>
                <a:sym typeface="Arial"/>
                <a:hlinkClick r:id="rId4"/>
              </a:rPr>
              <a:t>smartpay.gsa.gov</a:t>
            </a:r>
            <a:r>
              <a:rPr lang="en-US" sz="2800" b="0" i="0" u="none" strike="noStrike" cap="none" dirty="0">
                <a:solidFill>
                  <a:srgbClr val="003399"/>
                </a:solidFill>
                <a:latin typeface="Arial"/>
                <a:ea typeface="Arial"/>
                <a:cs typeface="Arial"/>
                <a:sym typeface="Arial"/>
              </a:rPr>
              <a:t>.</a:t>
            </a:r>
            <a:endParaRPr sz="1400" b="0" i="0" u="none" strike="noStrike" cap="none" dirty="0">
              <a:solidFill>
                <a:srgbClr val="003399"/>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81" name="Google Shape;681;p101"/>
          <p:cNvSpPr txBox="1"/>
          <p:nvPr/>
        </p:nvSpPr>
        <p:spPr>
          <a:xfrm>
            <a:off x="1023122" y="606616"/>
            <a:ext cx="7195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dirty="0">
                <a:solidFill>
                  <a:srgbClr val="005A92"/>
                </a:solidFill>
              </a:rPr>
              <a:t>GSA SmartPay Program Website</a:t>
            </a:r>
            <a:endParaRPr sz="3600" dirty="0">
              <a:solidFill>
                <a:srgbClr val="005A92"/>
              </a:solidFill>
            </a:endParaRPr>
          </a:p>
        </p:txBody>
      </p:sp>
      <p:sp>
        <p:nvSpPr>
          <p:cNvPr id="679" name="Google Shape;679;p101"/>
          <p:cNvSpPr txBox="1">
            <a:spLocks noGrp="1"/>
          </p:cNvSpPr>
          <p:nvPr>
            <p:ph type="title"/>
          </p:nvPr>
        </p:nvSpPr>
        <p:spPr>
          <a:xfrm>
            <a:off x="1055834" y="1103669"/>
            <a:ext cx="3516166" cy="572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3100" u="sng" dirty="0">
                <a:solidFill>
                  <a:schemeClr val="hlink"/>
                </a:solidFill>
                <a:hlinkClick r:id="rId3"/>
              </a:rPr>
              <a:t>smartpay.gsa.gov</a:t>
            </a:r>
            <a:endParaRPr sz="3000" dirty="0"/>
          </a:p>
        </p:txBody>
      </p:sp>
      <p:pic>
        <p:nvPicPr>
          <p:cNvPr id="680" name="Google Shape;680;p101" descr="This is a screenshot of the GSA SmartPay program website."/>
          <p:cNvPicPr preferRelativeResize="0"/>
          <p:nvPr/>
        </p:nvPicPr>
        <p:blipFill rotWithShape="1">
          <a:blip r:embed="rId4">
            <a:alphaModFix/>
          </a:blip>
          <a:srcRect r="813" b="5598"/>
          <a:stretch/>
        </p:blipFill>
        <p:spPr>
          <a:xfrm>
            <a:off x="0" y="1596725"/>
            <a:ext cx="9144000" cy="353370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90" name="Google Shape;690;p102"/>
          <p:cNvSpPr txBox="1"/>
          <p:nvPr/>
        </p:nvSpPr>
        <p:spPr>
          <a:xfrm>
            <a:off x="1031300" y="612739"/>
            <a:ext cx="7053300" cy="1231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dirty="0">
                <a:solidFill>
                  <a:srgbClr val="005A92"/>
                </a:solidFill>
              </a:rPr>
              <a:t>GSA SmartPay Training Website</a:t>
            </a:r>
            <a:endParaRPr sz="3600" dirty="0">
              <a:solidFill>
                <a:srgbClr val="005A92"/>
              </a:solidFill>
            </a:endParaRPr>
          </a:p>
          <a:p>
            <a:pPr marL="0" lvl="0" indent="0" algn="l" rtl="0">
              <a:spcBef>
                <a:spcPts val="0"/>
              </a:spcBef>
              <a:spcAft>
                <a:spcPts val="0"/>
              </a:spcAft>
              <a:buNone/>
            </a:pPr>
            <a:endParaRPr sz="3200" dirty="0">
              <a:solidFill>
                <a:schemeClr val="dk1"/>
              </a:solidFill>
            </a:endParaRPr>
          </a:p>
        </p:txBody>
      </p:sp>
      <p:sp>
        <p:nvSpPr>
          <p:cNvPr id="688" name="Google Shape;688;p102"/>
          <p:cNvSpPr txBox="1">
            <a:spLocks noGrp="1"/>
          </p:cNvSpPr>
          <p:nvPr>
            <p:ph type="title"/>
          </p:nvPr>
        </p:nvSpPr>
        <p:spPr>
          <a:xfrm>
            <a:off x="1040401" y="1110615"/>
            <a:ext cx="7185300" cy="993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3100" u="sng" dirty="0">
                <a:solidFill>
                  <a:schemeClr val="hlink"/>
                </a:solidFill>
                <a:hlinkClick r:id="rId3"/>
              </a:rPr>
              <a:t>training.smartpay.gsa.gov</a:t>
            </a:r>
            <a:endParaRPr sz="3100" dirty="0"/>
          </a:p>
        </p:txBody>
      </p:sp>
      <p:pic>
        <p:nvPicPr>
          <p:cNvPr id="689" name="Google Shape;689;p102" descr="This is a screenshot of the GSA SmartPay training website."/>
          <p:cNvPicPr preferRelativeResize="0"/>
          <p:nvPr/>
        </p:nvPicPr>
        <p:blipFill rotWithShape="1">
          <a:blip r:embed="rId4">
            <a:alphaModFix/>
          </a:blip>
          <a:srcRect r="1039" b="5908"/>
          <a:stretch/>
        </p:blipFill>
        <p:spPr>
          <a:xfrm>
            <a:off x="13088" y="1609813"/>
            <a:ext cx="9144000" cy="3546774"/>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111"/>
          <p:cNvSpPr txBox="1">
            <a:spLocks noGrp="1"/>
          </p:cNvSpPr>
          <p:nvPr>
            <p:ph type="title"/>
          </p:nvPr>
        </p:nvSpPr>
        <p:spPr>
          <a:xfrm>
            <a:off x="421043" y="688040"/>
            <a:ext cx="9362700" cy="857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600"/>
              <a:buFont typeface="Arial"/>
              <a:buNone/>
            </a:pPr>
            <a:r>
              <a:rPr lang="en-US" sz="3200" dirty="0">
                <a:solidFill>
                  <a:srgbClr val="005A92"/>
                </a:solidFill>
              </a:rPr>
              <a:t>GSA’s Center for Charge Card Management </a:t>
            </a:r>
            <a:endParaRPr sz="3200" dirty="0"/>
          </a:p>
        </p:txBody>
      </p:sp>
      <p:sp>
        <p:nvSpPr>
          <p:cNvPr id="794" name="Google Shape;794;p111"/>
          <p:cNvSpPr txBox="1"/>
          <p:nvPr/>
        </p:nvSpPr>
        <p:spPr>
          <a:xfrm>
            <a:off x="637221" y="1381805"/>
            <a:ext cx="8686800" cy="36317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sz="1400" b="0" i="0" u="none" strike="noStrike" kern="0" cap="none" spc="0" normalizeH="0" baseline="0" noProof="0" dirty="0">
              <a:ln>
                <a:noFill/>
              </a:ln>
              <a:solidFill>
                <a:srgbClr val="005A92"/>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0" i="0" u="sng" strike="noStrike" kern="0" cap="none" spc="0" normalizeH="0" baseline="0" noProof="0" dirty="0">
                <a:ln>
                  <a:noFill/>
                </a:ln>
                <a:solidFill>
                  <a:srgbClr val="0097A7"/>
                </a:solidFill>
                <a:effectLst/>
                <a:uLnTx/>
                <a:uFillTx/>
                <a:latin typeface="Arial"/>
                <a:cs typeface="Arial"/>
                <a:sym typeface="Arial"/>
                <a:hlinkClick r:id="rId3"/>
              </a:rPr>
              <a:t>gsa_smartpay@gsa.gov</a:t>
            </a:r>
            <a:br>
              <a:rPr kumimoji="0" lang="en-US" sz="3600" b="0" i="0" u="sng" strike="noStrike" kern="0" cap="none" spc="0" normalizeH="0" baseline="0" noProof="0" dirty="0">
                <a:ln>
                  <a:noFill/>
                </a:ln>
                <a:solidFill>
                  <a:srgbClr val="005A92"/>
                </a:solidFill>
                <a:effectLst/>
                <a:uLnTx/>
                <a:uFillTx/>
                <a:latin typeface="Arial"/>
                <a:cs typeface="Arial"/>
                <a:sym typeface="Arial"/>
              </a:rPr>
            </a:br>
            <a:br>
              <a:rPr kumimoji="0" lang="en-US" sz="3600" b="0" i="0" u="sng" strike="noStrike" kern="0" cap="none" spc="0" normalizeH="0" baseline="0" noProof="0" dirty="0">
                <a:ln>
                  <a:noFill/>
                </a:ln>
                <a:solidFill>
                  <a:srgbClr val="005A92"/>
                </a:solidFill>
                <a:effectLst/>
                <a:uLnTx/>
                <a:uFillTx/>
                <a:latin typeface="Arial"/>
                <a:cs typeface="Arial"/>
                <a:sym typeface="Arial"/>
              </a:rPr>
            </a:br>
            <a:r>
              <a:rPr kumimoji="0" lang="en-US" sz="3600" b="0" i="0" u="none" strike="noStrike" kern="0" cap="none" spc="0" normalizeH="0" baseline="0" noProof="0" dirty="0">
                <a:ln>
                  <a:noFill/>
                </a:ln>
                <a:solidFill>
                  <a:srgbClr val="005A92"/>
                </a:solidFill>
                <a:effectLst/>
                <a:uLnTx/>
                <a:uFillTx/>
                <a:latin typeface="Arial"/>
                <a:cs typeface="Arial"/>
                <a:sym typeface="Arial"/>
              </a:rPr>
              <a:t>Monday – Friday</a:t>
            </a:r>
            <a:br>
              <a:rPr kumimoji="0" lang="en-US" sz="3600" b="0" i="0" u="none" strike="noStrike" kern="0" cap="none" spc="0" normalizeH="0" baseline="0" noProof="0" dirty="0">
                <a:ln>
                  <a:noFill/>
                </a:ln>
                <a:solidFill>
                  <a:srgbClr val="005A92"/>
                </a:solidFill>
                <a:effectLst/>
                <a:uLnTx/>
                <a:uFillTx/>
                <a:latin typeface="Arial"/>
                <a:cs typeface="Arial"/>
                <a:sym typeface="Arial"/>
              </a:rPr>
            </a:br>
            <a:r>
              <a:rPr kumimoji="0" lang="en-US" sz="3600" b="0" i="0" u="none" strike="noStrike" kern="0" cap="none" spc="0" normalizeH="0" baseline="0" noProof="0" dirty="0">
                <a:ln>
                  <a:noFill/>
                </a:ln>
                <a:solidFill>
                  <a:srgbClr val="005A92"/>
                </a:solidFill>
                <a:effectLst/>
                <a:uLnTx/>
                <a:uFillTx/>
                <a:latin typeface="Arial"/>
                <a:cs typeface="Arial"/>
                <a:sym typeface="Arial"/>
              </a:rPr>
              <a:t>8:00 a.m. - 4:00 p.m. ET</a:t>
            </a:r>
            <a:br>
              <a:rPr kumimoji="0" lang="en-US" sz="3600" b="0" i="0" u="none" strike="noStrike" kern="0" cap="none" spc="0" normalizeH="0" baseline="0" noProof="0" dirty="0">
                <a:ln>
                  <a:noFill/>
                </a:ln>
                <a:solidFill>
                  <a:srgbClr val="005A92"/>
                </a:solidFill>
                <a:effectLst/>
                <a:uLnTx/>
                <a:uFillTx/>
                <a:latin typeface="Arial"/>
                <a:cs typeface="Arial"/>
                <a:sym typeface="Arial"/>
              </a:rPr>
            </a:br>
            <a:r>
              <a:rPr kumimoji="0" lang="en-US" sz="3600" b="0" i="0" u="none" strike="noStrike" kern="0" cap="none" spc="0" normalizeH="0" baseline="0" noProof="0" dirty="0">
                <a:ln>
                  <a:noFill/>
                </a:ln>
                <a:solidFill>
                  <a:srgbClr val="005A92"/>
                </a:solidFill>
                <a:effectLst/>
                <a:uLnTx/>
                <a:uFillTx/>
                <a:latin typeface="Arial"/>
                <a:cs typeface="Arial"/>
                <a:sym typeface="Arial"/>
              </a:rPr>
              <a:t>Excluding federal holidays</a:t>
            </a:r>
            <a:endParaRPr kumimoji="0" sz="3600" b="0" i="0" u="none" strike="noStrike" kern="0" cap="none" spc="0" normalizeH="0" baseline="0" noProof="0" dirty="0">
              <a:ln>
                <a:noFill/>
              </a:ln>
              <a:solidFill>
                <a:srgbClr val="005A92"/>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3600"/>
              <a:buFont typeface="Arial"/>
              <a:buChar char="➢"/>
              <a:tabLst/>
              <a:defRPr/>
            </a:pPr>
            <a:endParaRPr kumimoji="0" sz="3600" b="0" i="0" u="none" strike="noStrike" kern="0" cap="none" spc="0" normalizeH="0" baseline="0" noProof="0" dirty="0">
              <a:ln>
                <a:noFill/>
              </a:ln>
              <a:solidFill>
                <a:srgbClr val="3C8C92"/>
              </a:solidFill>
              <a:effectLst/>
              <a:uLnTx/>
              <a:uFillTx/>
              <a:latin typeface="Arial"/>
              <a:cs typeface="Arial"/>
              <a:sym typeface="Arial"/>
            </a:endParaRPr>
          </a:p>
        </p:txBody>
      </p:sp>
      <p:pic>
        <p:nvPicPr>
          <p:cNvPr id="3" name="Picture 2" descr="Hands of person wearing gray sweater typing on laptop with a tablet, digital pen, and cup of coffee">
            <a:extLst>
              <a:ext uri="{FF2B5EF4-FFF2-40B4-BE49-F238E27FC236}">
                <a16:creationId xmlns:a16="http://schemas.microsoft.com/office/drawing/2014/main" id="{30E84CC2-D082-ECBA-BC31-DC2A843A506E}"/>
              </a:ext>
            </a:extLst>
          </p:cNvPr>
          <p:cNvPicPr>
            <a:picLocks noChangeAspect="1"/>
          </p:cNvPicPr>
          <p:nvPr/>
        </p:nvPicPr>
        <p:blipFill>
          <a:blip r:embed="rId4"/>
          <a:stretch>
            <a:fillRect/>
          </a:stretch>
        </p:blipFill>
        <p:spPr>
          <a:xfrm>
            <a:off x="6384551" y="1954282"/>
            <a:ext cx="2461994" cy="1643779"/>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104"/>
          <p:cNvSpPr txBox="1">
            <a:spLocks noGrp="1"/>
          </p:cNvSpPr>
          <p:nvPr>
            <p:ph type="title"/>
          </p:nvPr>
        </p:nvSpPr>
        <p:spPr>
          <a:xfrm>
            <a:off x="1038243" y="640300"/>
            <a:ext cx="1847700" cy="857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600"/>
              <a:buFont typeface="Arial"/>
              <a:buNone/>
            </a:pPr>
            <a:r>
              <a:rPr lang="en-US" sz="3600" dirty="0">
                <a:solidFill>
                  <a:srgbClr val="005A92"/>
                </a:solidFill>
              </a:rPr>
              <a:t>Citibank</a:t>
            </a:r>
            <a:endParaRPr dirty="0">
              <a:solidFill>
                <a:srgbClr val="005A92"/>
              </a:solidFill>
            </a:endParaRPr>
          </a:p>
        </p:txBody>
      </p:sp>
      <p:sp>
        <p:nvSpPr>
          <p:cNvPr id="704" name="Google Shape;704;p104"/>
          <p:cNvSpPr txBox="1"/>
          <p:nvPr/>
        </p:nvSpPr>
        <p:spPr>
          <a:xfrm>
            <a:off x="550043" y="1121986"/>
            <a:ext cx="8686800" cy="2524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rgbClr val="000000"/>
              </a:buClr>
              <a:buSzPts val="3600"/>
              <a:buFont typeface="Noto Sans"/>
              <a:buChar char="➢"/>
            </a:pPr>
            <a:r>
              <a:rPr lang="en-US" sz="3600" b="0" i="0" u="none" strike="noStrike" cap="none" dirty="0">
                <a:solidFill>
                  <a:srgbClr val="005087"/>
                </a:solidFill>
                <a:latin typeface="Arial"/>
                <a:ea typeface="Arial"/>
                <a:cs typeface="Arial"/>
                <a:sym typeface="Arial"/>
              </a:rPr>
              <a:t>(800) 790-7206 (within United States)</a:t>
            </a: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rgbClr val="000000"/>
              </a:buClr>
              <a:buSzPts val="3600"/>
              <a:buFont typeface="Noto Sans"/>
              <a:buChar char="➢"/>
            </a:pPr>
            <a:r>
              <a:rPr lang="en-US" sz="3600" b="0" i="0" u="none" strike="noStrike" cap="none" dirty="0">
                <a:solidFill>
                  <a:srgbClr val="005087"/>
                </a:solidFill>
                <a:latin typeface="Arial"/>
                <a:ea typeface="Arial"/>
                <a:cs typeface="Arial"/>
                <a:sym typeface="Arial"/>
              </a:rPr>
              <a:t>(904) 954-7850 (collect calls from outside United States)</a:t>
            </a: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rgbClr val="000000"/>
              </a:buClr>
              <a:buSzPts val="3600"/>
              <a:buFont typeface="Noto Sans"/>
              <a:buChar char="➢"/>
            </a:pPr>
            <a:r>
              <a:rPr lang="en-US" sz="3600" b="0" i="0" u="sng" strike="noStrike" cap="none" dirty="0">
                <a:solidFill>
                  <a:schemeClr val="hlink"/>
                </a:solidFill>
                <a:latin typeface="Arial"/>
                <a:ea typeface="Arial"/>
                <a:cs typeface="Arial"/>
                <a:sym typeface="Arial"/>
                <a:hlinkClick r:id="rId3"/>
              </a:rPr>
              <a:t>Citibank Online Account Access</a:t>
            </a:r>
            <a:endParaRPr sz="3600" b="0" i="0" u="none" strike="noStrike" cap="none" dirty="0">
              <a:solidFill>
                <a:srgbClr val="3C8C92"/>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105"/>
          <p:cNvSpPr txBox="1">
            <a:spLocks noGrp="1"/>
          </p:cNvSpPr>
          <p:nvPr>
            <p:ph type="title"/>
          </p:nvPr>
        </p:nvSpPr>
        <p:spPr>
          <a:xfrm>
            <a:off x="1023156" y="646375"/>
            <a:ext cx="5035738" cy="857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600"/>
              <a:buFont typeface="Arial"/>
              <a:buNone/>
            </a:pPr>
            <a:r>
              <a:rPr lang="en-US" sz="3600" dirty="0">
                <a:solidFill>
                  <a:srgbClr val="005A92"/>
                </a:solidFill>
              </a:rPr>
              <a:t>U.S. Bank/Voyager</a:t>
            </a:r>
            <a:endParaRPr sz="3600" dirty="0">
              <a:solidFill>
                <a:srgbClr val="005A92"/>
              </a:solidFill>
            </a:endParaRPr>
          </a:p>
        </p:txBody>
      </p:sp>
      <p:sp>
        <p:nvSpPr>
          <p:cNvPr id="711" name="Google Shape;711;p105"/>
          <p:cNvSpPr txBox="1"/>
          <p:nvPr/>
        </p:nvSpPr>
        <p:spPr>
          <a:xfrm>
            <a:off x="545225" y="1125089"/>
            <a:ext cx="8686800" cy="307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rgbClr val="000000"/>
              </a:buClr>
              <a:buSzPts val="3600"/>
              <a:buFont typeface="Noto Sans"/>
              <a:buChar char="➢"/>
            </a:pPr>
            <a:r>
              <a:rPr lang="en-US" sz="3600" b="0" i="0" u="none" strike="noStrike" cap="none" dirty="0">
                <a:solidFill>
                  <a:srgbClr val="005087"/>
                </a:solidFill>
                <a:latin typeface="Arial"/>
                <a:ea typeface="Arial"/>
                <a:cs typeface="Arial"/>
                <a:sym typeface="Arial"/>
              </a:rPr>
              <a:t>(888) 994-6722 (within United States)</a:t>
            </a: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rgbClr val="000000"/>
              </a:buClr>
              <a:buSzPts val="3600"/>
              <a:buFont typeface="Noto Sans"/>
              <a:buChar char="➢"/>
            </a:pPr>
            <a:r>
              <a:rPr lang="en-US" sz="3600" b="0" i="0" u="none" strike="noStrike" cap="none" dirty="0">
                <a:solidFill>
                  <a:srgbClr val="005087"/>
                </a:solidFill>
                <a:latin typeface="Arial"/>
                <a:ea typeface="Arial"/>
                <a:cs typeface="Arial"/>
                <a:sym typeface="Arial"/>
              </a:rPr>
              <a:t>(701) 461-2232 (collect calls from outside United States)</a:t>
            </a: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rgbClr val="000000"/>
              </a:buClr>
              <a:buSzPts val="3600"/>
              <a:buFont typeface="Noto Sans"/>
              <a:buChar char="➢"/>
            </a:pPr>
            <a:r>
              <a:rPr lang="en-US" sz="3600" b="0" i="0" u="sng" strike="noStrike" cap="none" dirty="0">
                <a:solidFill>
                  <a:schemeClr val="hlink"/>
                </a:solidFill>
                <a:latin typeface="Arial"/>
                <a:ea typeface="Arial"/>
                <a:cs typeface="Arial"/>
                <a:sym typeface="Arial"/>
                <a:hlinkClick r:id="rId3"/>
              </a:rPr>
              <a:t>U.S. Bank Online Account Access</a:t>
            </a:r>
            <a:endParaRPr sz="3600" b="0" i="0" u="none" strike="noStrike" cap="none" dirty="0">
              <a:solidFill>
                <a:srgbClr val="3C8C92"/>
              </a:solidFill>
              <a:latin typeface="Arial"/>
              <a:ea typeface="Arial"/>
              <a:cs typeface="Arial"/>
              <a:sym typeface="Arial"/>
            </a:endParaRPr>
          </a:p>
          <a:p>
            <a:pPr marL="285750" marR="0" lvl="0" indent="-196850" algn="ctr" rtl="0">
              <a:lnSpc>
                <a:spcPct val="100000"/>
              </a:lnSpc>
              <a:spcBef>
                <a:spcPts val="0"/>
              </a:spcBef>
              <a:spcAft>
                <a:spcPts val="0"/>
              </a:spcAft>
              <a:buClr>
                <a:srgbClr val="003399"/>
              </a:buClr>
              <a:buSzPts val="1400"/>
              <a:buFont typeface="Noto Sans"/>
              <a:buNone/>
            </a:pPr>
            <a:endParaRPr sz="1400" b="0" i="0" u="none" strike="noStrike" cap="none" dirty="0">
              <a:solidFill>
                <a:srgbClr val="003399"/>
              </a:solidFill>
              <a:latin typeface="Arial"/>
              <a:ea typeface="Arial"/>
              <a:cs typeface="Arial"/>
              <a:sym typeface="Arial"/>
            </a:endParaRPr>
          </a:p>
          <a:p>
            <a:pPr marL="0" marR="0" lvl="0" indent="0" algn="ctr" rtl="0">
              <a:lnSpc>
                <a:spcPct val="100000"/>
              </a:lnSpc>
              <a:spcBef>
                <a:spcPts val="900"/>
              </a:spcBef>
              <a:spcAft>
                <a:spcPts val="0"/>
              </a:spcAft>
              <a:buClr>
                <a:srgbClr val="003399"/>
              </a:buClr>
              <a:buSzPts val="1400"/>
              <a:buFont typeface="Noto Sans"/>
              <a:buNone/>
            </a:pPr>
            <a:endParaRPr sz="1400" b="0" i="0" u="none" strike="noStrike" cap="none" dirty="0">
              <a:solidFill>
                <a:srgbClr val="003399"/>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106"/>
          <p:cNvSpPr txBox="1">
            <a:spLocks noGrp="1"/>
          </p:cNvSpPr>
          <p:nvPr>
            <p:ph type="title"/>
          </p:nvPr>
        </p:nvSpPr>
        <p:spPr>
          <a:xfrm>
            <a:off x="1045651" y="652766"/>
            <a:ext cx="8229600" cy="857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5087"/>
              </a:buClr>
              <a:buSzPts val="3600"/>
              <a:buFont typeface="Arial"/>
              <a:buNone/>
            </a:pPr>
            <a:r>
              <a:rPr lang="en-US" sz="3600" dirty="0">
                <a:solidFill>
                  <a:srgbClr val="005087"/>
                </a:solidFill>
                <a:latin typeface="Arial"/>
                <a:ea typeface="Arial"/>
                <a:cs typeface="Arial"/>
                <a:sym typeface="Arial"/>
              </a:rPr>
              <a:t>Wright Express (WEX)</a:t>
            </a:r>
            <a:endParaRPr sz="3600" dirty="0">
              <a:solidFill>
                <a:srgbClr val="005087"/>
              </a:solidFill>
              <a:latin typeface="Arial"/>
              <a:ea typeface="Arial"/>
              <a:cs typeface="Arial"/>
              <a:sym typeface="Arial"/>
            </a:endParaRPr>
          </a:p>
          <a:p>
            <a:pPr marL="0" lvl="0" indent="0" algn="ctr" rtl="0">
              <a:lnSpc>
                <a:spcPct val="100000"/>
              </a:lnSpc>
              <a:spcBef>
                <a:spcPts val="0"/>
              </a:spcBef>
              <a:spcAft>
                <a:spcPts val="0"/>
              </a:spcAft>
              <a:buClr>
                <a:srgbClr val="005087"/>
              </a:buClr>
              <a:buSzPts val="1400"/>
              <a:buFont typeface="Arial"/>
              <a:buNone/>
            </a:pPr>
            <a:endParaRPr sz="3600" dirty="0"/>
          </a:p>
        </p:txBody>
      </p:sp>
      <p:sp>
        <p:nvSpPr>
          <p:cNvPr id="718" name="Google Shape;718;p106"/>
          <p:cNvSpPr txBox="1"/>
          <p:nvPr/>
        </p:nvSpPr>
        <p:spPr>
          <a:xfrm>
            <a:off x="544539" y="1340383"/>
            <a:ext cx="8686800" cy="1746900"/>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rgbClr val="000000"/>
              </a:buClr>
              <a:buSzPts val="3600"/>
              <a:buFont typeface="Noto Sans"/>
              <a:buChar char="➢"/>
            </a:pPr>
            <a:r>
              <a:rPr lang="en-US" sz="3600" b="0" i="0" u="none" strike="noStrike" cap="none" dirty="0">
                <a:solidFill>
                  <a:srgbClr val="005087"/>
                </a:solidFill>
                <a:latin typeface="Arial"/>
                <a:ea typeface="Arial"/>
                <a:cs typeface="Arial"/>
                <a:sym typeface="Arial"/>
              </a:rPr>
              <a:t>Customer Service: 1-866-939-4472</a:t>
            </a:r>
            <a:endParaRPr sz="1800" b="0" i="0" u="none" strike="noStrike" cap="none" dirty="0">
              <a:solidFill>
                <a:schemeClr val="dk1"/>
              </a:solidFill>
              <a:latin typeface="Calibri"/>
              <a:ea typeface="Calibri"/>
              <a:cs typeface="Calibri"/>
              <a:sym typeface="Calibri"/>
            </a:endParaRPr>
          </a:p>
          <a:p>
            <a:pPr marL="571500" marR="0" lvl="0" indent="-571500" algn="l" rtl="0">
              <a:lnSpc>
                <a:spcPct val="100000"/>
              </a:lnSpc>
              <a:spcBef>
                <a:spcPts val="0"/>
              </a:spcBef>
              <a:spcAft>
                <a:spcPts val="0"/>
              </a:spcAft>
              <a:buClr>
                <a:srgbClr val="000000"/>
              </a:buClr>
              <a:buSzPts val="3600"/>
              <a:buFont typeface="Noto Sans"/>
              <a:buChar char="➢"/>
            </a:pPr>
            <a:r>
              <a:rPr lang="en-US" sz="3600" b="0" i="0" u="sng" strike="noStrike" cap="none" dirty="0">
                <a:solidFill>
                  <a:schemeClr val="accent3">
                    <a:lumMod val="75000"/>
                  </a:schemeClr>
                </a:solidFill>
                <a:latin typeface="Arial"/>
                <a:ea typeface="Arial"/>
                <a:cs typeface="Arial"/>
                <a:sym typeface="Arial"/>
                <a:hlinkClick r:id="rId3">
                  <a:extLst>
                    <a:ext uri="{A12FA001-AC4F-418D-AE19-62706E023703}">
                      <ahyp:hlinkClr xmlns:ahyp="http://schemas.microsoft.com/office/drawing/2018/hyperlinkcolor" val="tx"/>
                    </a:ext>
                  </a:extLst>
                </a:hlinkClick>
              </a:rPr>
              <a:t>WEX Online Account Access</a:t>
            </a:r>
            <a:endParaRPr sz="3600" b="0" i="0" u="none" strike="noStrike" cap="none" dirty="0">
              <a:solidFill>
                <a:schemeClr val="accent3">
                  <a:lumMod val="75000"/>
                </a:schemeClr>
              </a:solidFill>
              <a:latin typeface="Arial"/>
              <a:ea typeface="Arial"/>
              <a:cs typeface="Arial"/>
              <a:sym typeface="Arial"/>
            </a:endParaRPr>
          </a:p>
          <a:p>
            <a:pPr marL="285750" marR="0" lvl="0" indent="-196850" algn="ctr" rtl="0">
              <a:lnSpc>
                <a:spcPct val="100000"/>
              </a:lnSpc>
              <a:spcBef>
                <a:spcPts val="0"/>
              </a:spcBef>
              <a:spcAft>
                <a:spcPts val="0"/>
              </a:spcAft>
              <a:buClr>
                <a:srgbClr val="003399"/>
              </a:buClr>
              <a:buSzPts val="1400"/>
              <a:buFont typeface="Noto Sans"/>
              <a:buNone/>
            </a:pPr>
            <a:endParaRPr sz="1400" b="0" i="0" u="none" strike="noStrike" cap="none" dirty="0">
              <a:solidFill>
                <a:srgbClr val="003399"/>
              </a:solidFill>
              <a:latin typeface="Arial"/>
              <a:ea typeface="Arial"/>
              <a:cs typeface="Arial"/>
              <a:sym typeface="Arial"/>
            </a:endParaRPr>
          </a:p>
          <a:p>
            <a:pPr marL="0" marR="0" lvl="0" indent="0" algn="ctr" rtl="0">
              <a:lnSpc>
                <a:spcPct val="100000"/>
              </a:lnSpc>
              <a:spcBef>
                <a:spcPts val="900"/>
              </a:spcBef>
              <a:spcAft>
                <a:spcPts val="0"/>
              </a:spcAft>
              <a:buClr>
                <a:srgbClr val="003399"/>
              </a:buClr>
              <a:buSzPts val="1400"/>
              <a:buFont typeface="Noto Sans"/>
              <a:buNone/>
            </a:pPr>
            <a:endParaRPr sz="1400" b="0" i="0" u="none" strike="noStrike" cap="none" dirty="0">
              <a:solidFill>
                <a:srgbClr val="003399"/>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62" name="Google Shape;262;p44">
            <a:extLst>
              <a:ext uri="{C183D7F6-B498-43B3-948B-1728B52AA6E4}">
                <adec:decorative xmlns:adec="http://schemas.microsoft.com/office/drawing/2017/decorative" val="1"/>
              </a:ext>
            </a:extLst>
          </p:cNvPr>
          <p:cNvSpPr txBox="1">
            <a:spLocks noGrp="1"/>
          </p:cNvSpPr>
          <p:nvPr>
            <p:ph type="title" idx="4294967295"/>
          </p:nvPr>
        </p:nvSpPr>
        <p:spPr>
          <a:xfrm>
            <a:off x="1827146" y="57964"/>
            <a:ext cx="5139000" cy="54268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5390"/>
              </a:buClr>
              <a:buSzPts val="2800"/>
              <a:buFont typeface="Century Gothic"/>
              <a:buNone/>
              <a:tabLst/>
              <a:defRPr/>
            </a:pPr>
            <a:r>
              <a:rPr kumimoji="0" lang="en-US" sz="3600" b="0" i="0" u="none" strike="noStrike" kern="0" cap="none" spc="0" normalizeH="0" baseline="0" noProof="0" dirty="0">
                <a:ln>
                  <a:noFill/>
                </a:ln>
                <a:solidFill>
                  <a:srgbClr val="005390"/>
                </a:solidFill>
                <a:effectLst/>
                <a:uLnTx/>
                <a:uFillTx/>
                <a:latin typeface="Arial"/>
                <a:ea typeface="Arial"/>
                <a:cs typeface="Arial"/>
                <a:sym typeface="Arial"/>
              </a:rPr>
              <a:t>FY22 Program Statistics</a:t>
            </a:r>
            <a:endParaRPr kumimoji="0" lang="en-US" sz="3600" b="0" i="0" u="none" strike="noStrike" kern="0" cap="none" spc="0" normalizeH="0" baseline="0" noProof="0" dirty="0">
              <a:ln>
                <a:noFill/>
              </a:ln>
              <a:solidFill>
                <a:schemeClr val="dk1"/>
              </a:solidFill>
              <a:effectLst/>
              <a:uLnTx/>
              <a:uFillTx/>
              <a:latin typeface="Arial"/>
              <a:ea typeface="Arial"/>
              <a:cs typeface="Arial"/>
              <a:sym typeface="Arial"/>
            </a:endParaRPr>
          </a:p>
        </p:txBody>
      </p:sp>
      <p:sp>
        <p:nvSpPr>
          <p:cNvPr id="235" name="Google Shape;235;p44">
            <a:extLst>
              <a:ext uri="{C183D7F6-B498-43B3-948B-1728B52AA6E4}">
                <adec:decorative xmlns:adec="http://schemas.microsoft.com/office/drawing/2017/decorative" val="1"/>
              </a:ext>
            </a:extLst>
          </p:cNvPr>
          <p:cNvSpPr txBox="1"/>
          <p:nvPr/>
        </p:nvSpPr>
        <p:spPr>
          <a:xfrm>
            <a:off x="-20733" y="651800"/>
            <a:ext cx="4601700" cy="232500"/>
          </a:xfrm>
          <a:prstGeom prst="rect">
            <a:avLst/>
          </a:prstGeom>
          <a:gradFill>
            <a:gsLst>
              <a:gs pos="0">
                <a:srgbClr val="BFBFBF"/>
              </a:gs>
              <a:gs pos="50000">
                <a:srgbClr val="D8D8D8"/>
              </a:gs>
              <a:gs pos="100000">
                <a:srgbClr val="F2F2F2"/>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200"/>
              <a:buFont typeface="Trebuchet MS"/>
              <a:buNone/>
            </a:pPr>
            <a:r>
              <a:rPr lang="en-US" sz="2200" i="0" u="none" strike="noStrike" cap="none" dirty="0">
                <a:solidFill>
                  <a:srgbClr val="000000"/>
                </a:solidFill>
              </a:rPr>
              <a:t>Spend</a:t>
            </a:r>
            <a:endParaRPr sz="1800" i="0" u="none" strike="noStrike" cap="none" dirty="0">
              <a:solidFill>
                <a:schemeClr val="dk1"/>
              </a:solidFill>
            </a:endParaRPr>
          </a:p>
        </p:txBody>
      </p:sp>
      <p:pic>
        <p:nvPicPr>
          <p:cNvPr id="257" name="Google Shape;257;p44">
            <a:extLst>
              <a:ext uri="{C183D7F6-B498-43B3-948B-1728B52AA6E4}">
                <adec:decorative xmlns:adec="http://schemas.microsoft.com/office/drawing/2017/decorative" val="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l="6252" b="12041"/>
          <a:stretch/>
        </p:blipFill>
        <p:spPr>
          <a:xfrm>
            <a:off x="141475" y="920952"/>
            <a:ext cx="4505100" cy="1799725"/>
          </a:xfrm>
          <a:prstGeom prst="rect">
            <a:avLst/>
          </a:prstGeom>
          <a:noFill/>
          <a:ln>
            <a:noFill/>
          </a:ln>
        </p:spPr>
      </p:pic>
      <p:sp>
        <p:nvSpPr>
          <p:cNvPr id="258" name="Google Shape;258;p44">
            <a:extLst>
              <a:ext uri="{C183D7F6-B498-43B3-948B-1728B52AA6E4}">
                <adec:decorative xmlns:adec="http://schemas.microsoft.com/office/drawing/2017/decorative" val="1"/>
              </a:ext>
            </a:extLst>
          </p:cNvPr>
          <p:cNvSpPr txBox="1"/>
          <p:nvPr/>
        </p:nvSpPr>
        <p:spPr>
          <a:xfrm>
            <a:off x="5044050" y="663350"/>
            <a:ext cx="4099800" cy="209400"/>
          </a:xfrm>
          <a:prstGeom prst="rect">
            <a:avLst/>
          </a:prstGeom>
          <a:gradFill>
            <a:gsLst>
              <a:gs pos="0">
                <a:srgbClr val="BFBFBF"/>
              </a:gs>
              <a:gs pos="50000">
                <a:srgbClr val="D8D8D8"/>
              </a:gs>
              <a:gs pos="100000">
                <a:srgbClr val="F2F2F2"/>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200"/>
              <a:buFont typeface="Trebuchet MS"/>
              <a:buNone/>
            </a:pPr>
            <a:r>
              <a:rPr lang="en-US" sz="2200" dirty="0"/>
              <a:t>Summary</a:t>
            </a:r>
            <a:endParaRPr sz="1800" i="0" u="none" strike="noStrike" cap="none" dirty="0">
              <a:solidFill>
                <a:schemeClr val="dk1"/>
              </a:solidFill>
            </a:endParaRPr>
          </a:p>
        </p:txBody>
      </p:sp>
      <p:grpSp>
        <p:nvGrpSpPr>
          <p:cNvPr id="236" name="Google Shape;236;p44">
            <a:extLst>
              <a:ext uri="{C183D7F6-B498-43B3-948B-1728B52AA6E4}">
                <adec:decorative xmlns:adec="http://schemas.microsoft.com/office/drawing/2017/decorative" val="1"/>
              </a:ext>
            </a:extLst>
          </p:cNvPr>
          <p:cNvGrpSpPr/>
          <p:nvPr/>
        </p:nvGrpSpPr>
        <p:grpSpPr>
          <a:xfrm>
            <a:off x="5453575" y="859790"/>
            <a:ext cx="3378056" cy="1651317"/>
            <a:chOff x="5261391" y="2063393"/>
            <a:chExt cx="3944484" cy="2201169"/>
          </a:xfrm>
        </p:grpSpPr>
        <p:grpSp>
          <p:nvGrpSpPr>
            <p:cNvPr id="237" name="Google Shape;237;p44"/>
            <p:cNvGrpSpPr/>
            <p:nvPr/>
          </p:nvGrpSpPr>
          <p:grpSpPr>
            <a:xfrm>
              <a:off x="5261391" y="2063393"/>
              <a:ext cx="3944484" cy="2201169"/>
              <a:chOff x="5199248" y="2196558"/>
              <a:chExt cx="3944484" cy="2201169"/>
            </a:xfrm>
          </p:grpSpPr>
          <p:grpSp>
            <p:nvGrpSpPr>
              <p:cNvPr id="238" name="Google Shape;238;p44"/>
              <p:cNvGrpSpPr/>
              <p:nvPr/>
            </p:nvGrpSpPr>
            <p:grpSpPr>
              <a:xfrm>
                <a:off x="5281913" y="2196558"/>
                <a:ext cx="3861820" cy="1053885"/>
                <a:chOff x="5239650" y="1901042"/>
                <a:chExt cx="3861820" cy="1053885"/>
              </a:xfrm>
            </p:grpSpPr>
            <p:grpSp>
              <p:nvGrpSpPr>
                <p:cNvPr id="239" name="Google Shape;239;p44"/>
                <p:cNvGrpSpPr/>
                <p:nvPr/>
              </p:nvGrpSpPr>
              <p:grpSpPr>
                <a:xfrm>
                  <a:off x="5239650" y="1901042"/>
                  <a:ext cx="2009043" cy="1051875"/>
                  <a:chOff x="6799863" y="1290802"/>
                  <a:chExt cx="2159100" cy="1051875"/>
                </a:xfrm>
              </p:grpSpPr>
              <p:sp>
                <p:nvSpPr>
                  <p:cNvPr id="240" name="Google Shape;240;p44"/>
                  <p:cNvSpPr/>
                  <p:nvPr/>
                </p:nvSpPr>
                <p:spPr>
                  <a:xfrm>
                    <a:off x="6843594" y="1290802"/>
                    <a:ext cx="1747200" cy="784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Century Gothic"/>
                        <a:ea typeface="Century Gothic"/>
                        <a:cs typeface="Century Gothic"/>
                        <a:sym typeface="Century Gothic"/>
                      </a:rPr>
                      <a:t>Total Spend:</a:t>
                    </a:r>
                    <a:endParaRPr sz="1800" b="0" i="0" u="none" strike="noStrike" cap="none" dirty="0">
                      <a:solidFill>
                        <a:schemeClr val="dk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000000"/>
                        </a:solidFill>
                        <a:latin typeface="Century Gothic"/>
                        <a:ea typeface="Century Gothic"/>
                        <a:cs typeface="Century Gothic"/>
                        <a:sym typeface="Century Gothic"/>
                      </a:rPr>
                      <a:t>$32.8B</a:t>
                    </a:r>
                    <a:endParaRPr sz="1800" b="0" i="0" u="none" strike="noStrike" cap="none" dirty="0">
                      <a:solidFill>
                        <a:schemeClr val="dk1"/>
                      </a:solidFill>
                      <a:latin typeface="Century Gothic"/>
                      <a:ea typeface="Century Gothic"/>
                      <a:cs typeface="Century Gothic"/>
                      <a:sym typeface="Century Gothic"/>
                    </a:endParaRPr>
                  </a:p>
                </p:txBody>
              </p:sp>
              <p:sp>
                <p:nvSpPr>
                  <p:cNvPr id="241" name="Google Shape;241;p44"/>
                  <p:cNvSpPr/>
                  <p:nvPr/>
                </p:nvSpPr>
                <p:spPr>
                  <a:xfrm>
                    <a:off x="6799863" y="2021377"/>
                    <a:ext cx="2159100" cy="321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Century Gothic"/>
                        <a:ea typeface="Century Gothic"/>
                        <a:cs typeface="Century Gothic"/>
                        <a:sym typeface="Century Gothic"/>
                      </a:rPr>
                      <a:t> 12.</a:t>
                    </a:r>
                    <a:r>
                      <a:rPr lang="en-US" sz="1200" b="1" dirty="0">
                        <a:latin typeface="Century Gothic"/>
                        <a:ea typeface="Century Gothic"/>
                        <a:cs typeface="Century Gothic"/>
                        <a:sym typeface="Century Gothic"/>
                      </a:rPr>
                      <a:t>4</a:t>
                    </a:r>
                    <a:r>
                      <a:rPr lang="en-US" sz="1200" b="1" i="0" u="none" strike="noStrike" cap="none" dirty="0">
                        <a:solidFill>
                          <a:srgbClr val="000000"/>
                        </a:solidFill>
                        <a:latin typeface="Century Gothic"/>
                        <a:ea typeface="Century Gothic"/>
                        <a:cs typeface="Century Gothic"/>
                        <a:sym typeface="Century Gothic"/>
                      </a:rPr>
                      <a:t>% vs. FY21.</a:t>
                    </a:r>
                    <a:endParaRPr sz="1800" b="1" i="0" u="none" strike="noStrike" cap="none" dirty="0">
                      <a:solidFill>
                        <a:schemeClr val="dk1"/>
                      </a:solidFill>
                      <a:latin typeface="Century Gothic"/>
                      <a:ea typeface="Century Gothic"/>
                      <a:cs typeface="Century Gothic"/>
                      <a:sym typeface="Century Gothic"/>
                    </a:endParaRPr>
                  </a:p>
                </p:txBody>
              </p:sp>
            </p:grpSp>
            <p:grpSp>
              <p:nvGrpSpPr>
                <p:cNvPr id="242" name="Google Shape;242;p44"/>
                <p:cNvGrpSpPr/>
                <p:nvPr/>
              </p:nvGrpSpPr>
              <p:grpSpPr>
                <a:xfrm>
                  <a:off x="7000372" y="1901042"/>
                  <a:ext cx="2101097" cy="1053885"/>
                  <a:chOff x="6898291" y="1290802"/>
                  <a:chExt cx="1761631" cy="1053885"/>
                </a:xfrm>
              </p:grpSpPr>
              <p:sp>
                <p:nvSpPr>
                  <p:cNvPr id="243" name="Google Shape;243;p44"/>
                  <p:cNvSpPr/>
                  <p:nvPr/>
                </p:nvSpPr>
                <p:spPr>
                  <a:xfrm>
                    <a:off x="6898291" y="1290802"/>
                    <a:ext cx="1719000" cy="784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Century Gothic"/>
                        <a:ea typeface="Century Gothic"/>
                        <a:cs typeface="Century Gothic"/>
                        <a:sym typeface="Century Gothic"/>
                      </a:rPr>
                      <a:t>Total Transactions: </a:t>
                    </a:r>
                    <a:endParaRPr sz="1800" b="0" i="0" u="none" strike="noStrike" cap="none" dirty="0">
                      <a:solidFill>
                        <a:schemeClr val="dk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000000"/>
                        </a:solidFill>
                        <a:latin typeface="Century Gothic"/>
                        <a:ea typeface="Century Gothic"/>
                        <a:cs typeface="Century Gothic"/>
                        <a:sym typeface="Century Gothic"/>
                      </a:rPr>
                      <a:t>78.5M</a:t>
                    </a:r>
                    <a:endParaRPr sz="1800" b="0" i="0" u="none" strike="noStrike" cap="none" dirty="0">
                      <a:solidFill>
                        <a:schemeClr val="dk1"/>
                      </a:solidFill>
                      <a:latin typeface="Century Gothic"/>
                      <a:ea typeface="Century Gothic"/>
                      <a:cs typeface="Century Gothic"/>
                      <a:sym typeface="Century Gothic"/>
                    </a:endParaRPr>
                  </a:p>
                </p:txBody>
              </p:sp>
              <p:sp>
                <p:nvSpPr>
                  <p:cNvPr id="244" name="Google Shape;244;p44"/>
                  <p:cNvSpPr/>
                  <p:nvPr/>
                </p:nvSpPr>
                <p:spPr>
                  <a:xfrm>
                    <a:off x="7081622" y="2008387"/>
                    <a:ext cx="1578300" cy="33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Century Gothic"/>
                        <a:ea typeface="Century Gothic"/>
                        <a:cs typeface="Century Gothic"/>
                        <a:sym typeface="Century Gothic"/>
                      </a:rPr>
                      <a:t>12.9% vs. FY21.</a:t>
                    </a:r>
                    <a:endParaRPr sz="1800" b="1" i="0" u="none" strike="noStrike" cap="none" dirty="0">
                      <a:solidFill>
                        <a:schemeClr val="dk1"/>
                      </a:solidFill>
                      <a:latin typeface="Century Gothic"/>
                      <a:ea typeface="Century Gothic"/>
                      <a:cs typeface="Century Gothic"/>
                      <a:sym typeface="Century Gothic"/>
                    </a:endParaRPr>
                  </a:p>
                </p:txBody>
              </p:sp>
            </p:grpSp>
          </p:grpSp>
          <p:grpSp>
            <p:nvGrpSpPr>
              <p:cNvPr id="245" name="Google Shape;245;p44"/>
              <p:cNvGrpSpPr/>
              <p:nvPr/>
            </p:nvGrpSpPr>
            <p:grpSpPr>
              <a:xfrm>
                <a:off x="5199248" y="3343568"/>
                <a:ext cx="3893638" cy="1054159"/>
                <a:chOff x="5156985" y="1901042"/>
                <a:chExt cx="3893638" cy="1054159"/>
              </a:xfrm>
            </p:grpSpPr>
            <p:grpSp>
              <p:nvGrpSpPr>
                <p:cNvPr id="246" name="Google Shape;246;p44"/>
                <p:cNvGrpSpPr/>
                <p:nvPr/>
              </p:nvGrpSpPr>
              <p:grpSpPr>
                <a:xfrm>
                  <a:off x="5156985" y="1901042"/>
                  <a:ext cx="2028734" cy="1053177"/>
                  <a:chOff x="6711024" y="1290802"/>
                  <a:chExt cx="2180262" cy="1053177"/>
                </a:xfrm>
              </p:grpSpPr>
              <p:sp>
                <p:nvSpPr>
                  <p:cNvPr id="247" name="Google Shape;247;p44"/>
                  <p:cNvSpPr/>
                  <p:nvPr/>
                </p:nvSpPr>
                <p:spPr>
                  <a:xfrm>
                    <a:off x="6711024" y="1290802"/>
                    <a:ext cx="2040600" cy="784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Century Gothic"/>
                        <a:ea typeface="Century Gothic"/>
                        <a:cs typeface="Century Gothic"/>
                        <a:sym typeface="Century Gothic"/>
                      </a:rPr>
                      <a:t>Total Refunds:</a:t>
                    </a:r>
                    <a:endParaRPr sz="1800" b="0" i="0" u="none" strike="noStrike" cap="none" dirty="0">
                      <a:solidFill>
                        <a:schemeClr val="dk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000000"/>
                        </a:solidFill>
                        <a:latin typeface="Century Gothic"/>
                        <a:ea typeface="Century Gothic"/>
                        <a:cs typeface="Century Gothic"/>
                        <a:sym typeface="Century Gothic"/>
                      </a:rPr>
                      <a:t>$426.5M</a:t>
                    </a:r>
                    <a:endParaRPr sz="1800" b="0" i="0" u="none" strike="noStrike" cap="none" dirty="0">
                      <a:solidFill>
                        <a:schemeClr val="dk1"/>
                      </a:solidFill>
                      <a:latin typeface="Century Gothic"/>
                      <a:ea typeface="Century Gothic"/>
                      <a:cs typeface="Century Gothic"/>
                      <a:sym typeface="Century Gothic"/>
                    </a:endParaRPr>
                  </a:p>
                </p:txBody>
              </p:sp>
              <p:sp>
                <p:nvSpPr>
                  <p:cNvPr id="248" name="Google Shape;248;p44"/>
                  <p:cNvSpPr/>
                  <p:nvPr/>
                </p:nvSpPr>
                <p:spPr>
                  <a:xfrm>
                    <a:off x="6867486" y="2007679"/>
                    <a:ext cx="2023800" cy="33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Century Gothic"/>
                        <a:ea typeface="Century Gothic"/>
                        <a:cs typeface="Century Gothic"/>
                        <a:sym typeface="Century Gothic"/>
                      </a:rPr>
                      <a:t>9.4% vs. FY21.</a:t>
                    </a:r>
                    <a:endParaRPr sz="1800" b="1" i="0" u="none" strike="noStrike" cap="none" dirty="0">
                      <a:solidFill>
                        <a:schemeClr val="dk1"/>
                      </a:solidFill>
                      <a:latin typeface="Century Gothic"/>
                      <a:ea typeface="Century Gothic"/>
                      <a:cs typeface="Century Gothic"/>
                      <a:sym typeface="Century Gothic"/>
                    </a:endParaRPr>
                  </a:p>
                </p:txBody>
              </p:sp>
            </p:grpSp>
            <p:grpSp>
              <p:nvGrpSpPr>
                <p:cNvPr id="249" name="Google Shape;249;p44"/>
                <p:cNvGrpSpPr/>
                <p:nvPr/>
              </p:nvGrpSpPr>
              <p:grpSpPr>
                <a:xfrm>
                  <a:off x="7000372" y="1901042"/>
                  <a:ext cx="2050251" cy="1054159"/>
                  <a:chOff x="6898291" y="1290802"/>
                  <a:chExt cx="1719000" cy="1054159"/>
                </a:xfrm>
              </p:grpSpPr>
              <p:sp>
                <p:nvSpPr>
                  <p:cNvPr id="250" name="Google Shape;250;p44"/>
                  <p:cNvSpPr/>
                  <p:nvPr/>
                </p:nvSpPr>
                <p:spPr>
                  <a:xfrm>
                    <a:off x="6898291" y="1290802"/>
                    <a:ext cx="1719000" cy="784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Century Gothic"/>
                        <a:ea typeface="Century Gothic"/>
                        <a:cs typeface="Century Gothic"/>
                        <a:sym typeface="Century Gothic"/>
                      </a:rPr>
                      <a:t>Total Accounts: </a:t>
                    </a:r>
                    <a:endParaRPr sz="1800" b="0" i="0" u="none" strike="noStrike" cap="none" dirty="0">
                      <a:solidFill>
                        <a:schemeClr val="dk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000000"/>
                        </a:solidFill>
                        <a:latin typeface="Century Gothic"/>
                        <a:ea typeface="Century Gothic"/>
                        <a:cs typeface="Century Gothic"/>
                        <a:sym typeface="Century Gothic"/>
                      </a:rPr>
                      <a:t>6.5</a:t>
                    </a:r>
                    <a:r>
                      <a:rPr lang="en-US" sz="2400" b="1" dirty="0">
                        <a:latin typeface="Century Gothic"/>
                        <a:ea typeface="Century Gothic"/>
                        <a:cs typeface="Century Gothic"/>
                        <a:sym typeface="Century Gothic"/>
                      </a:rPr>
                      <a:t>6</a:t>
                    </a:r>
                    <a:r>
                      <a:rPr lang="en-US" sz="2400" b="1" i="0" u="none" strike="noStrike" cap="none" dirty="0">
                        <a:solidFill>
                          <a:srgbClr val="000000"/>
                        </a:solidFill>
                        <a:latin typeface="Century Gothic"/>
                        <a:ea typeface="Century Gothic"/>
                        <a:cs typeface="Century Gothic"/>
                        <a:sym typeface="Century Gothic"/>
                      </a:rPr>
                      <a:t>M</a:t>
                    </a:r>
                    <a:endParaRPr sz="1800" b="0" i="0" u="none" strike="noStrike" cap="none" dirty="0">
                      <a:solidFill>
                        <a:schemeClr val="dk1"/>
                      </a:solidFill>
                      <a:latin typeface="Century Gothic"/>
                      <a:ea typeface="Century Gothic"/>
                      <a:cs typeface="Century Gothic"/>
                      <a:sym typeface="Century Gothic"/>
                    </a:endParaRPr>
                  </a:p>
                </p:txBody>
              </p:sp>
              <p:sp>
                <p:nvSpPr>
                  <p:cNvPr id="251" name="Google Shape;251;p44"/>
                  <p:cNvSpPr/>
                  <p:nvPr/>
                </p:nvSpPr>
                <p:spPr>
                  <a:xfrm>
                    <a:off x="7036895" y="2008661"/>
                    <a:ext cx="1578300" cy="33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dirty="0">
                        <a:latin typeface="Century Gothic"/>
                        <a:ea typeface="Century Gothic"/>
                        <a:cs typeface="Century Gothic"/>
                        <a:sym typeface="Century Gothic"/>
                      </a:rPr>
                      <a:t>8.5</a:t>
                    </a:r>
                    <a:r>
                      <a:rPr lang="en-US" sz="1200" b="1" i="0" u="none" strike="noStrike" cap="none" dirty="0">
                        <a:solidFill>
                          <a:srgbClr val="000000"/>
                        </a:solidFill>
                        <a:latin typeface="Century Gothic"/>
                        <a:ea typeface="Century Gothic"/>
                        <a:cs typeface="Century Gothic"/>
                        <a:sym typeface="Century Gothic"/>
                      </a:rPr>
                      <a:t>% vs. FY21.</a:t>
                    </a:r>
                    <a:endParaRPr sz="1800" b="1" i="0" u="none" strike="noStrike" cap="none" dirty="0">
                      <a:solidFill>
                        <a:schemeClr val="dk1"/>
                      </a:solidFill>
                      <a:latin typeface="Century Gothic"/>
                      <a:ea typeface="Century Gothic"/>
                      <a:cs typeface="Century Gothic"/>
                      <a:sym typeface="Century Gothic"/>
                    </a:endParaRPr>
                  </a:p>
                </p:txBody>
              </p:sp>
            </p:grpSp>
          </p:grpSp>
        </p:grpSp>
        <p:sp>
          <p:nvSpPr>
            <p:cNvPr id="252" name="Google Shape;252;p44"/>
            <p:cNvSpPr/>
            <p:nvPr/>
          </p:nvSpPr>
          <p:spPr>
            <a:xfrm>
              <a:off x="7439902" y="2895906"/>
              <a:ext cx="142500" cy="150000"/>
            </a:xfrm>
            <a:prstGeom prst="triangle">
              <a:avLst>
                <a:gd name="adj" fmla="val 50000"/>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p:txBody>
        </p:sp>
      </p:grpSp>
      <p:sp>
        <p:nvSpPr>
          <p:cNvPr id="253" name="Google Shape;253;p44">
            <a:extLst>
              <a:ext uri="{C183D7F6-B498-43B3-948B-1728B52AA6E4}">
                <adec:decorative xmlns:adec="http://schemas.microsoft.com/office/drawing/2017/decorative" val="1"/>
              </a:ext>
            </a:extLst>
          </p:cNvPr>
          <p:cNvSpPr/>
          <p:nvPr/>
        </p:nvSpPr>
        <p:spPr>
          <a:xfrm>
            <a:off x="5705686" y="1493037"/>
            <a:ext cx="122100" cy="92700"/>
          </a:xfrm>
          <a:prstGeom prst="triangle">
            <a:avLst>
              <a:gd name="adj" fmla="val 50000"/>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p:txBody>
      </p:sp>
      <p:sp>
        <p:nvSpPr>
          <p:cNvPr id="254" name="Google Shape;254;p44">
            <a:extLst>
              <a:ext uri="{C183D7F6-B498-43B3-948B-1728B52AA6E4}">
                <adec:decorative xmlns:adec="http://schemas.microsoft.com/office/drawing/2017/decorative" val="1"/>
              </a:ext>
            </a:extLst>
          </p:cNvPr>
          <p:cNvSpPr/>
          <p:nvPr/>
        </p:nvSpPr>
        <p:spPr>
          <a:xfrm>
            <a:off x="5730135" y="2350202"/>
            <a:ext cx="122100" cy="92700"/>
          </a:xfrm>
          <a:prstGeom prst="triangle">
            <a:avLst>
              <a:gd name="adj" fmla="val 50000"/>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p:txBody>
      </p:sp>
      <p:sp>
        <p:nvSpPr>
          <p:cNvPr id="255" name="Google Shape;255;p44">
            <a:extLst>
              <a:ext uri="{C183D7F6-B498-43B3-948B-1728B52AA6E4}">
                <adec:decorative xmlns:adec="http://schemas.microsoft.com/office/drawing/2017/decorative" val="1"/>
              </a:ext>
            </a:extLst>
          </p:cNvPr>
          <p:cNvSpPr/>
          <p:nvPr/>
        </p:nvSpPr>
        <p:spPr>
          <a:xfrm>
            <a:off x="7332747" y="2363194"/>
            <a:ext cx="122100" cy="92700"/>
          </a:xfrm>
          <a:prstGeom prst="triangle">
            <a:avLst>
              <a:gd name="adj" fmla="val 50000"/>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900" b="0" i="0" u="none" strike="noStrike" cap="none" dirty="0">
              <a:solidFill>
                <a:schemeClr val="dk1"/>
              </a:solidFill>
              <a:latin typeface="Century Gothic"/>
              <a:ea typeface="Century Gothic"/>
              <a:cs typeface="Century Gothic"/>
              <a:sym typeface="Century Gothic"/>
            </a:endParaRPr>
          </a:p>
        </p:txBody>
      </p:sp>
      <p:sp>
        <p:nvSpPr>
          <p:cNvPr id="233" name="Google Shape;233;p44">
            <a:extLst>
              <a:ext uri="{C183D7F6-B498-43B3-948B-1728B52AA6E4}">
                <adec:decorative xmlns:adec="http://schemas.microsoft.com/office/drawing/2017/decorative" val="1"/>
              </a:ext>
            </a:extLst>
          </p:cNvPr>
          <p:cNvSpPr txBox="1"/>
          <p:nvPr/>
        </p:nvSpPr>
        <p:spPr>
          <a:xfrm>
            <a:off x="-29575" y="2793975"/>
            <a:ext cx="4601700" cy="232500"/>
          </a:xfrm>
          <a:prstGeom prst="rect">
            <a:avLst/>
          </a:prstGeom>
          <a:gradFill>
            <a:gsLst>
              <a:gs pos="0">
                <a:srgbClr val="BFBFBF"/>
              </a:gs>
              <a:gs pos="50000">
                <a:srgbClr val="D8D8D8"/>
              </a:gs>
              <a:gs pos="100000">
                <a:srgbClr val="F2F2F2"/>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200"/>
              <a:buFont typeface="Trebuchet MS"/>
              <a:buNone/>
            </a:pPr>
            <a:r>
              <a:rPr lang="en-US" sz="2200" i="0" u="none" strike="noStrike" cap="none" dirty="0">
                <a:solidFill>
                  <a:srgbClr val="000000"/>
                </a:solidFill>
              </a:rPr>
              <a:t>Transactions</a:t>
            </a:r>
            <a:endParaRPr sz="1800" i="0" u="none" strike="noStrike" cap="none" dirty="0">
              <a:solidFill>
                <a:schemeClr val="dk1"/>
              </a:solidFill>
            </a:endParaRPr>
          </a:p>
        </p:txBody>
      </p:sp>
      <p:pic>
        <p:nvPicPr>
          <p:cNvPr id="259" name="Google Shape;259;p44">
            <a:extLst>
              <a:ext uri="{C183D7F6-B498-43B3-948B-1728B52AA6E4}">
                <adec:decorative xmlns:adec="http://schemas.microsoft.com/office/drawing/2017/decorative" val="1"/>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56350" y="2950650"/>
            <a:ext cx="4474625" cy="2001325"/>
          </a:xfrm>
          <a:prstGeom prst="rect">
            <a:avLst/>
          </a:prstGeom>
          <a:noFill/>
          <a:ln>
            <a:noFill/>
          </a:ln>
        </p:spPr>
      </p:pic>
      <p:pic>
        <p:nvPicPr>
          <p:cNvPr id="260" name="Google Shape;260;p44">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27584" y="3198545"/>
            <a:ext cx="4505100" cy="1673601"/>
          </a:xfrm>
          <a:prstGeom prst="rect">
            <a:avLst/>
          </a:prstGeom>
          <a:noFill/>
          <a:ln>
            <a:noFill/>
          </a:ln>
        </p:spPr>
      </p:pic>
      <p:sp>
        <p:nvSpPr>
          <p:cNvPr id="234" name="Google Shape;234;p44">
            <a:extLst>
              <a:ext uri="{C183D7F6-B498-43B3-948B-1728B52AA6E4}">
                <adec:decorative xmlns:adec="http://schemas.microsoft.com/office/drawing/2017/decorative" val="1"/>
              </a:ext>
            </a:extLst>
          </p:cNvPr>
          <p:cNvSpPr txBox="1"/>
          <p:nvPr/>
        </p:nvSpPr>
        <p:spPr>
          <a:xfrm>
            <a:off x="5044100" y="2788000"/>
            <a:ext cx="4099800" cy="232500"/>
          </a:xfrm>
          <a:prstGeom prst="rect">
            <a:avLst/>
          </a:prstGeom>
          <a:gradFill>
            <a:gsLst>
              <a:gs pos="0">
                <a:srgbClr val="BFBFBF"/>
              </a:gs>
              <a:gs pos="50000">
                <a:srgbClr val="D8D8D8"/>
              </a:gs>
              <a:gs pos="100000">
                <a:srgbClr val="F2F2F2"/>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200"/>
              <a:buFont typeface="Trebuchet MS"/>
              <a:buNone/>
            </a:pPr>
            <a:r>
              <a:rPr lang="en-US" sz="2200" i="0" u="none" strike="noStrike" cap="none" dirty="0">
                <a:solidFill>
                  <a:srgbClr val="000000"/>
                </a:solidFill>
              </a:rPr>
              <a:t>Accounts</a:t>
            </a:r>
            <a:endParaRPr sz="1800" i="0" u="none" strike="noStrike" cap="none" dirty="0">
              <a:solidFill>
                <a:schemeClr val="dk1"/>
              </a:solidFill>
            </a:endParaRPr>
          </a:p>
        </p:txBody>
      </p:sp>
      <p:pic>
        <p:nvPicPr>
          <p:cNvPr id="261" name="Google Shape;261;p44">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5044088" y="3070988"/>
            <a:ext cx="3868625" cy="192872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107"/>
          <p:cNvSpPr txBox="1">
            <a:spLocks noGrp="1"/>
          </p:cNvSpPr>
          <p:nvPr>
            <p:ph type="title"/>
          </p:nvPr>
        </p:nvSpPr>
        <p:spPr>
          <a:xfrm>
            <a:off x="457200" y="3307902"/>
            <a:ext cx="8229600" cy="99377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3600" b="1" dirty="0"/>
              <a:t>Contact Information</a:t>
            </a:r>
            <a:endParaRPr sz="3600" dirty="0"/>
          </a:p>
        </p:txBody>
      </p:sp>
      <p:pic>
        <p:nvPicPr>
          <p:cNvPr id="725" name="Google Shape;725;p107" descr="This is a BitMoji of Rebekah saying thank you!"/>
          <p:cNvPicPr preferRelativeResize="0"/>
          <p:nvPr/>
        </p:nvPicPr>
        <p:blipFill rotWithShape="1">
          <a:blip r:embed="rId3">
            <a:alphaModFix/>
          </a:blip>
          <a:srcRect/>
          <a:stretch/>
        </p:blipFill>
        <p:spPr>
          <a:xfrm>
            <a:off x="3219291" y="933263"/>
            <a:ext cx="2705418" cy="2480497"/>
          </a:xfrm>
          <a:prstGeom prst="rect">
            <a:avLst/>
          </a:prstGeom>
          <a:noFill/>
          <a:ln>
            <a:noFill/>
          </a:ln>
        </p:spPr>
      </p:pic>
      <p:sp>
        <p:nvSpPr>
          <p:cNvPr id="726" name="Google Shape;726;p107"/>
          <p:cNvSpPr txBox="1"/>
          <p:nvPr/>
        </p:nvSpPr>
        <p:spPr>
          <a:xfrm>
            <a:off x="1984845" y="2833914"/>
            <a:ext cx="5174310" cy="19312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3399"/>
              </a:buClr>
              <a:buSzPts val="2800"/>
              <a:buFont typeface="Noto Sans"/>
              <a:buNone/>
            </a:pPr>
            <a:endParaRPr sz="2800" b="1" i="0" u="none" strike="noStrike" cap="none" dirty="0">
              <a:solidFill>
                <a:srgbClr val="005087"/>
              </a:solidFill>
              <a:latin typeface="Arial"/>
              <a:ea typeface="Arial"/>
              <a:cs typeface="Arial"/>
              <a:sym typeface="Arial"/>
            </a:endParaRPr>
          </a:p>
          <a:p>
            <a:pPr marL="0" marR="0" lvl="0" indent="0" algn="ctr" rtl="0">
              <a:lnSpc>
                <a:spcPct val="100000"/>
              </a:lnSpc>
              <a:spcBef>
                <a:spcPts val="900"/>
              </a:spcBef>
              <a:spcAft>
                <a:spcPts val="0"/>
              </a:spcAft>
              <a:buClr>
                <a:srgbClr val="003399"/>
              </a:buClr>
              <a:buSzPts val="2800"/>
              <a:buFont typeface="Noto Sans"/>
              <a:buNone/>
            </a:pPr>
            <a:br>
              <a:rPr lang="en-US" sz="2800" b="1" i="0" u="none" strike="noStrike" cap="none" dirty="0">
                <a:solidFill>
                  <a:srgbClr val="005087"/>
                </a:solidFill>
                <a:latin typeface="Arial"/>
                <a:ea typeface="Arial"/>
                <a:cs typeface="Arial"/>
                <a:sym typeface="Arial"/>
              </a:rPr>
            </a:br>
            <a:r>
              <a:rPr lang="en-US" sz="2800" b="0" i="0" u="none" strike="noStrike" cap="none" dirty="0">
                <a:solidFill>
                  <a:srgbClr val="005087"/>
                </a:solidFill>
                <a:latin typeface="Arial"/>
                <a:ea typeface="Arial"/>
                <a:cs typeface="Arial"/>
                <a:sym typeface="Arial"/>
              </a:rPr>
              <a:t>Rebekah Knouse Perillo</a:t>
            </a:r>
            <a:br>
              <a:rPr lang="en-US" sz="2800" b="0" i="0" u="none" strike="noStrike" cap="none" dirty="0">
                <a:solidFill>
                  <a:srgbClr val="005087"/>
                </a:solidFill>
                <a:latin typeface="Arial"/>
                <a:ea typeface="Arial"/>
                <a:cs typeface="Arial"/>
                <a:sym typeface="Arial"/>
              </a:rPr>
            </a:br>
            <a:r>
              <a:rPr lang="en-US" sz="2800" b="0" i="0" u="sng" strike="noStrike" cap="none" dirty="0">
                <a:solidFill>
                  <a:schemeClr val="hlink"/>
                </a:solidFill>
                <a:latin typeface="Arial"/>
                <a:ea typeface="Arial"/>
                <a:cs typeface="Arial"/>
                <a:sym typeface="Arial"/>
                <a:hlinkClick r:id="rId4"/>
              </a:rPr>
              <a:t>rebekah.knouse@gsa.gov</a:t>
            </a:r>
            <a:endParaRPr sz="2800" b="0" i="0" u="none" strike="noStrike" cap="none" dirty="0">
              <a:solidFill>
                <a:srgbClr val="3C8C92"/>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25"/>
                                        </p:tgtEl>
                                        <p:attrNameLst>
                                          <p:attrName>style.visibility</p:attrName>
                                        </p:attrNameLst>
                                      </p:cBhvr>
                                      <p:to>
                                        <p:strVal val="visible"/>
                                      </p:to>
                                    </p:set>
                                    <p:anim calcmode="lin" valueType="num">
                                      <p:cBhvr additive="base">
                                        <p:cTn id="7" dur="500"/>
                                        <p:tgtEl>
                                          <p:spTgt spid="72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6"/>
                                        </p:tgtEl>
                                        <p:attrNameLst>
                                          <p:attrName>style.visibility</p:attrName>
                                        </p:attrNameLst>
                                      </p:cBhvr>
                                      <p:to>
                                        <p:strVal val="visible"/>
                                      </p:to>
                                    </p:set>
                                    <p:animEffect transition="in" filter="fade">
                                      <p:cBhvr>
                                        <p:cTn id="12" dur="500"/>
                                        <p:tgtEl>
                                          <p:spTgt spid="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108"/>
          <p:cNvSpPr txBox="1">
            <a:spLocks noGrp="1"/>
          </p:cNvSpPr>
          <p:nvPr>
            <p:ph type="title"/>
          </p:nvPr>
        </p:nvSpPr>
        <p:spPr>
          <a:xfrm>
            <a:off x="628650" y="9394"/>
            <a:ext cx="7886700" cy="99377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lt1"/>
              </a:buClr>
              <a:buSzPts val="1400"/>
              <a:buFont typeface="Arial"/>
              <a:buNone/>
            </a:pPr>
            <a:r>
              <a:rPr lang="en-US" dirty="0"/>
              <a:t>GSA Starmark Logo</a:t>
            </a:r>
            <a:endParaRPr dirty="0"/>
          </a:p>
        </p:txBody>
      </p:sp>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2" name="Google Shape;272;p46">
            <a:extLst>
              <a:ext uri="{C183D7F6-B498-43B3-948B-1728B52AA6E4}">
                <adec:decorative xmlns:adec="http://schemas.microsoft.com/office/drawing/2017/decorative" val="1"/>
              </a:ext>
            </a:extLst>
          </p:cNvPr>
          <p:cNvSpPr txBox="1">
            <a:spLocks noGrp="1"/>
          </p:cNvSpPr>
          <p:nvPr>
            <p:ph type="title"/>
          </p:nvPr>
        </p:nvSpPr>
        <p:spPr>
          <a:xfrm>
            <a:off x="2201956" y="253850"/>
            <a:ext cx="4696500" cy="606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5087"/>
              </a:buClr>
              <a:buSzPts val="3600"/>
              <a:buFont typeface="Arial"/>
              <a:buNone/>
            </a:pPr>
            <a:r>
              <a:rPr lang="en-US" sz="3600" i="0" u="none" strike="noStrike" cap="none" dirty="0">
                <a:solidFill>
                  <a:srgbClr val="005087"/>
                </a:solidFill>
                <a:latin typeface="Arial"/>
                <a:ea typeface="Arial"/>
                <a:cs typeface="Arial"/>
                <a:sym typeface="Arial"/>
              </a:rPr>
              <a:t>FY2</a:t>
            </a:r>
            <a:r>
              <a:rPr lang="en-US" sz="3600" dirty="0">
                <a:solidFill>
                  <a:srgbClr val="005087"/>
                </a:solidFill>
                <a:latin typeface="Arial"/>
                <a:ea typeface="Arial"/>
                <a:cs typeface="Arial"/>
                <a:sym typeface="Arial"/>
              </a:rPr>
              <a:t>2</a:t>
            </a:r>
            <a:r>
              <a:rPr lang="en-US" sz="3600" i="0" u="none" strike="noStrike" cap="none" dirty="0">
                <a:solidFill>
                  <a:srgbClr val="005087"/>
                </a:solidFill>
                <a:latin typeface="Arial"/>
                <a:ea typeface="Arial"/>
                <a:cs typeface="Arial"/>
                <a:sym typeface="Arial"/>
              </a:rPr>
              <a:t> Fleet Spend</a:t>
            </a:r>
            <a:endParaRPr dirty="0">
              <a:latin typeface="Arial"/>
              <a:ea typeface="Arial"/>
              <a:cs typeface="Arial"/>
              <a:sym typeface="Arial"/>
            </a:endParaRPr>
          </a:p>
        </p:txBody>
      </p:sp>
      <p:sp>
        <p:nvSpPr>
          <p:cNvPr id="271" name="Google Shape;271;p46">
            <a:extLst>
              <a:ext uri="{C183D7F6-B498-43B3-948B-1728B52AA6E4}">
                <adec:decorative xmlns:adec="http://schemas.microsoft.com/office/drawing/2017/decorative" val="1"/>
              </a:ext>
            </a:extLst>
          </p:cNvPr>
          <p:cNvSpPr txBox="1"/>
          <p:nvPr/>
        </p:nvSpPr>
        <p:spPr>
          <a:xfrm>
            <a:off x="0" y="935250"/>
            <a:ext cx="9144000" cy="415500"/>
          </a:xfrm>
          <a:prstGeom prst="rect">
            <a:avLst/>
          </a:prstGeom>
          <a:gradFill>
            <a:gsLst>
              <a:gs pos="0">
                <a:srgbClr val="56B270"/>
              </a:gs>
              <a:gs pos="100000">
                <a:srgbClr val="2F573A"/>
              </a:gs>
            </a:gsLst>
            <a:path path="circle">
              <a:fillToRect l="50000" t="50000" r="50000" b="50000"/>
            </a:path>
            <a:tileRect/>
          </a:gra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100" dirty="0">
                <a:solidFill>
                  <a:schemeClr val="lt1"/>
                </a:solidFill>
              </a:rPr>
              <a:t>Fleet spend total $2.2B, 7% of total program spend ($32.8B).</a:t>
            </a:r>
            <a:endParaRPr sz="1100" dirty="0">
              <a:solidFill>
                <a:schemeClr val="lt1"/>
              </a:solidFill>
            </a:endParaRPr>
          </a:p>
        </p:txBody>
      </p:sp>
      <p:pic>
        <p:nvPicPr>
          <p:cNvPr id="276" name="Google Shape;276;p4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1545775"/>
            <a:ext cx="4348299" cy="1828425"/>
          </a:xfrm>
          <a:prstGeom prst="rect">
            <a:avLst/>
          </a:prstGeom>
          <a:noFill/>
          <a:ln>
            <a:noFill/>
          </a:ln>
        </p:spPr>
      </p:pic>
      <p:graphicFrame>
        <p:nvGraphicFramePr>
          <p:cNvPr id="275" name="Google Shape;275;p46">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467054"/>
              </p:ext>
            </p:extLst>
          </p:nvPr>
        </p:nvGraphicFramePr>
        <p:xfrm>
          <a:off x="4442049" y="1545767"/>
          <a:ext cx="4607050" cy="1513758"/>
        </p:xfrm>
        <a:graphic>
          <a:graphicData uri="http://schemas.openxmlformats.org/drawingml/2006/table">
            <a:tbl>
              <a:tblPr firstRow="1" bandRow="1">
                <a:noFill/>
                <a:tableStyleId>{72F75C40-A6B4-46EF-BDC3-0A589D36A113}</a:tableStyleId>
              </a:tblPr>
              <a:tblGrid>
                <a:gridCol w="1347751">
                  <a:extLst>
                    <a:ext uri="{9D8B030D-6E8A-4147-A177-3AD203B41FA5}">
                      <a16:colId xmlns:a16="http://schemas.microsoft.com/office/drawing/2014/main" val="20000"/>
                    </a:ext>
                  </a:extLst>
                </a:gridCol>
                <a:gridCol w="946205">
                  <a:extLst>
                    <a:ext uri="{9D8B030D-6E8A-4147-A177-3AD203B41FA5}">
                      <a16:colId xmlns:a16="http://schemas.microsoft.com/office/drawing/2014/main" val="20001"/>
                    </a:ext>
                  </a:extLst>
                </a:gridCol>
                <a:gridCol w="982416">
                  <a:extLst>
                    <a:ext uri="{9D8B030D-6E8A-4147-A177-3AD203B41FA5}">
                      <a16:colId xmlns:a16="http://schemas.microsoft.com/office/drawing/2014/main" val="20002"/>
                    </a:ext>
                  </a:extLst>
                </a:gridCol>
                <a:gridCol w="1330678">
                  <a:extLst>
                    <a:ext uri="{9D8B030D-6E8A-4147-A177-3AD203B41FA5}">
                      <a16:colId xmlns:a16="http://schemas.microsoft.com/office/drawing/2014/main" val="20003"/>
                    </a:ext>
                  </a:extLst>
                </a:gridCol>
              </a:tblGrid>
              <a:tr h="237852">
                <a:tc>
                  <a:txBody>
                    <a:bodyPr/>
                    <a:lstStyle/>
                    <a:p>
                      <a:pPr marL="0" marR="0" lvl="0" indent="0" algn="ctr" rtl="0">
                        <a:lnSpc>
                          <a:spcPct val="100000"/>
                        </a:lnSpc>
                        <a:spcBef>
                          <a:spcPts val="0"/>
                        </a:spcBef>
                        <a:spcAft>
                          <a:spcPts val="0"/>
                        </a:spcAft>
                        <a:buClr>
                          <a:srgbClr val="000000"/>
                        </a:buClr>
                        <a:buSzPts val="1200"/>
                        <a:buFont typeface="Arial"/>
                        <a:buNone/>
                      </a:pPr>
                      <a:r>
                        <a:rPr lang="en-US" sz="1200" b="1" dirty="0">
                          <a:solidFill>
                            <a:srgbClr val="FFFFFF"/>
                          </a:solidFill>
                        </a:rPr>
                        <a:t>Fleet</a:t>
                      </a:r>
                      <a:endParaRPr sz="1200" u="none" strike="noStrike" cap="none" dirty="0">
                        <a:solidFill>
                          <a:srgbClr val="FFFFFF"/>
                        </a:solidFill>
                        <a:latin typeface="Arial"/>
                        <a:ea typeface="Arial"/>
                        <a:cs typeface="Arial"/>
                        <a:sym typeface="Arial"/>
                      </a:endParaRPr>
                    </a:p>
                  </a:txBody>
                  <a:tcPr marL="45725" marR="45725" marT="27425" marB="27425" anchor="ctr">
                    <a:gradFill>
                      <a:gsLst>
                        <a:gs pos="0">
                          <a:srgbClr val="56B270"/>
                        </a:gs>
                        <a:gs pos="100000">
                          <a:srgbClr val="2F573A"/>
                        </a:gs>
                      </a:gsLst>
                      <a:path path="circle">
                        <a:fillToRect l="50000" t="50000" r="50000" b="50000"/>
                      </a:path>
                      <a:tileRect/>
                    </a:gra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dirty="0">
                          <a:solidFill>
                            <a:srgbClr val="FFFFFF"/>
                          </a:solidFill>
                        </a:rPr>
                        <a:t>FY21</a:t>
                      </a:r>
                      <a:endParaRPr sz="1200" u="none" strike="noStrike" cap="none" dirty="0">
                        <a:solidFill>
                          <a:srgbClr val="FFFFFF"/>
                        </a:solidFill>
                        <a:latin typeface="Arial"/>
                        <a:ea typeface="Arial"/>
                        <a:cs typeface="Arial"/>
                        <a:sym typeface="Arial"/>
                      </a:endParaRPr>
                    </a:p>
                  </a:txBody>
                  <a:tcPr marL="45725" marR="45725" marT="27425" marB="27425" anchor="ctr">
                    <a:gradFill>
                      <a:gsLst>
                        <a:gs pos="0">
                          <a:srgbClr val="56B270"/>
                        </a:gs>
                        <a:gs pos="100000">
                          <a:srgbClr val="2F573A"/>
                        </a:gs>
                      </a:gsLst>
                      <a:path path="circle">
                        <a:fillToRect l="50000" t="50000" r="50000" b="50000"/>
                      </a:path>
                      <a:tileRect/>
                    </a:gra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dirty="0">
                          <a:solidFill>
                            <a:srgbClr val="FFFFFF"/>
                          </a:solidFill>
                        </a:rPr>
                        <a:t>FY22</a:t>
                      </a:r>
                      <a:endParaRPr sz="1200" b="1" dirty="0">
                        <a:solidFill>
                          <a:srgbClr val="FFFFFF"/>
                        </a:solidFill>
                      </a:endParaRPr>
                    </a:p>
                  </a:txBody>
                  <a:tcPr marL="45725" marR="45725" marT="27425" marB="27425" anchor="ctr">
                    <a:gradFill>
                      <a:gsLst>
                        <a:gs pos="0">
                          <a:srgbClr val="56B270"/>
                        </a:gs>
                        <a:gs pos="100000">
                          <a:srgbClr val="2F573A"/>
                        </a:gs>
                      </a:gsLst>
                      <a:path path="circle">
                        <a:fillToRect l="50000" t="50000" r="50000" b="50000"/>
                      </a:path>
                      <a:tileRect/>
                    </a:gra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dirty="0">
                          <a:solidFill>
                            <a:srgbClr val="FFFFFF"/>
                          </a:solidFill>
                        </a:rPr>
                        <a:t>% Change</a:t>
                      </a:r>
                      <a:endParaRPr sz="1200" b="1" dirty="0">
                        <a:solidFill>
                          <a:srgbClr val="FFFFFF"/>
                        </a:solidFill>
                      </a:endParaRPr>
                    </a:p>
                  </a:txBody>
                  <a:tcPr marL="45725" marR="45725" marT="27425" marB="27425" anchor="ctr">
                    <a:gradFill>
                      <a:gsLst>
                        <a:gs pos="0">
                          <a:srgbClr val="56B270"/>
                        </a:gs>
                        <a:gs pos="100000">
                          <a:srgbClr val="2F573A"/>
                        </a:gs>
                      </a:gsLst>
                      <a:path path="circle">
                        <a:fillToRect l="50000" t="50000" r="50000" b="50000"/>
                      </a:path>
                      <a:tileRect/>
                    </a:gradFill>
                  </a:tcPr>
                </a:tc>
                <a:extLst>
                  <a:ext uri="{0D108BD9-81ED-4DB2-BD59-A6C34878D82A}">
                    <a16:rowId xmlns:a16="http://schemas.microsoft.com/office/drawing/2014/main" val="10000"/>
                  </a:ext>
                </a:extLst>
              </a:tr>
              <a:tr h="286363">
                <a:tc>
                  <a:txBody>
                    <a:bodyPr/>
                    <a:lstStyle/>
                    <a:p>
                      <a:pPr marL="0" marR="0" lvl="0" indent="0" algn="l" rtl="0">
                        <a:lnSpc>
                          <a:spcPct val="100000"/>
                        </a:lnSpc>
                        <a:spcBef>
                          <a:spcPts val="0"/>
                        </a:spcBef>
                        <a:spcAft>
                          <a:spcPts val="0"/>
                        </a:spcAft>
                        <a:buClr>
                          <a:srgbClr val="000000"/>
                        </a:buClr>
                        <a:buSzPts val="1200"/>
                        <a:buFont typeface="Arial"/>
                        <a:buNone/>
                      </a:pPr>
                      <a:r>
                        <a:rPr lang="en-US" sz="1700" u="none" strike="noStrike" cap="none" dirty="0">
                          <a:solidFill>
                            <a:srgbClr val="005390"/>
                          </a:solidFill>
                          <a:latin typeface="Arial"/>
                          <a:ea typeface="Arial"/>
                          <a:cs typeface="Arial"/>
                          <a:sym typeface="Arial"/>
                        </a:rPr>
                        <a:t>Spend</a:t>
                      </a:r>
                      <a:endParaRPr sz="1700" b="1" i="0" u="none" strike="noStrike" cap="none" dirty="0">
                        <a:solidFill>
                          <a:srgbClr val="005390"/>
                        </a:solidFill>
                        <a:latin typeface="Arial"/>
                        <a:ea typeface="Arial"/>
                        <a:cs typeface="Arial"/>
                        <a:sym typeface="Arial"/>
                      </a:endParaRPr>
                    </a:p>
                  </a:txBody>
                  <a:tcPr marL="45725" marR="45725" marT="27425" marB="274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700" u="none" strike="noStrike" cap="none" dirty="0">
                          <a:solidFill>
                            <a:srgbClr val="005390"/>
                          </a:solidFill>
                          <a:latin typeface="Arial"/>
                          <a:ea typeface="Arial"/>
                          <a:cs typeface="Arial"/>
                          <a:sym typeface="Arial"/>
                        </a:rPr>
                        <a:t>$</a:t>
                      </a:r>
                      <a:r>
                        <a:rPr lang="en-US" sz="1700" dirty="0">
                          <a:solidFill>
                            <a:srgbClr val="005390"/>
                          </a:solidFill>
                        </a:rPr>
                        <a:t>1</a:t>
                      </a:r>
                      <a:r>
                        <a:rPr lang="en-US" sz="1700" u="none" strike="noStrike" cap="none" dirty="0">
                          <a:solidFill>
                            <a:srgbClr val="005390"/>
                          </a:solidFill>
                          <a:latin typeface="Arial"/>
                          <a:ea typeface="Arial"/>
                          <a:cs typeface="Arial"/>
                          <a:sym typeface="Arial"/>
                        </a:rPr>
                        <a:t>.</a:t>
                      </a:r>
                      <a:r>
                        <a:rPr lang="en-US" sz="1700" dirty="0">
                          <a:solidFill>
                            <a:srgbClr val="005390"/>
                          </a:solidFill>
                        </a:rPr>
                        <a:t>7</a:t>
                      </a:r>
                      <a:r>
                        <a:rPr lang="en-US" sz="1700" u="none" strike="noStrike" cap="none" dirty="0">
                          <a:solidFill>
                            <a:srgbClr val="005390"/>
                          </a:solidFill>
                          <a:latin typeface="Arial"/>
                          <a:ea typeface="Arial"/>
                          <a:cs typeface="Arial"/>
                          <a:sym typeface="Arial"/>
                        </a:rPr>
                        <a:t>B</a:t>
                      </a:r>
                      <a:endParaRPr sz="1900" u="none" strike="noStrike" cap="none" dirty="0">
                        <a:solidFill>
                          <a:srgbClr val="005390"/>
                        </a:solidFill>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700" u="none" strike="noStrike" cap="none" dirty="0">
                          <a:solidFill>
                            <a:srgbClr val="005390"/>
                          </a:solidFill>
                          <a:latin typeface="Arial"/>
                          <a:ea typeface="Arial"/>
                          <a:cs typeface="Arial"/>
                          <a:sym typeface="Arial"/>
                        </a:rPr>
                        <a:t>$</a:t>
                      </a:r>
                      <a:r>
                        <a:rPr lang="en-US" sz="1700" dirty="0">
                          <a:solidFill>
                            <a:srgbClr val="005390"/>
                          </a:solidFill>
                        </a:rPr>
                        <a:t>2.2</a:t>
                      </a:r>
                      <a:r>
                        <a:rPr lang="en-US" sz="1700" u="none" strike="noStrike" cap="none" dirty="0">
                          <a:solidFill>
                            <a:srgbClr val="005390"/>
                          </a:solidFill>
                          <a:latin typeface="Arial"/>
                          <a:ea typeface="Arial"/>
                          <a:cs typeface="Arial"/>
                          <a:sym typeface="Arial"/>
                        </a:rPr>
                        <a:t>B</a:t>
                      </a:r>
                      <a:endParaRPr sz="1900" u="none" strike="noStrike" cap="none" dirty="0">
                        <a:solidFill>
                          <a:srgbClr val="005390"/>
                        </a:solidFill>
                      </a:endParaRPr>
                    </a:p>
                  </a:txBody>
                  <a:tcPr marL="68575" marR="68575" marT="0" marB="0" anchor="ctr"/>
                </a:tc>
                <a:tc>
                  <a:txBody>
                    <a:bodyPr/>
                    <a:lstStyle/>
                    <a:p>
                      <a:pPr marL="0" marR="0" lvl="0" indent="0" algn="l" rtl="0">
                        <a:lnSpc>
                          <a:spcPct val="100000"/>
                        </a:lnSpc>
                        <a:spcBef>
                          <a:spcPts val="0"/>
                        </a:spcBef>
                        <a:spcAft>
                          <a:spcPts val="0"/>
                        </a:spcAft>
                        <a:buClr>
                          <a:srgbClr val="000000"/>
                        </a:buClr>
                        <a:buSzPts val="1200"/>
                        <a:buFont typeface="Arial"/>
                        <a:buNone/>
                      </a:pPr>
                      <a:r>
                        <a:rPr lang="en-US" sz="1700" dirty="0">
                          <a:solidFill>
                            <a:srgbClr val="005390"/>
                          </a:solidFill>
                        </a:rPr>
                        <a:t>  ▲</a:t>
                      </a:r>
                      <a:r>
                        <a:rPr lang="en-US" sz="1700" b="1" u="none" strike="noStrike" cap="none" dirty="0">
                          <a:solidFill>
                            <a:srgbClr val="005390"/>
                          </a:solidFill>
                          <a:latin typeface="Trebuchet MS"/>
                          <a:ea typeface="Trebuchet MS"/>
                          <a:cs typeface="Trebuchet MS"/>
                          <a:sym typeface="Trebuchet MS"/>
                        </a:rPr>
                        <a:t> </a:t>
                      </a:r>
                      <a:r>
                        <a:rPr lang="en-US" sz="1700" dirty="0">
                          <a:solidFill>
                            <a:srgbClr val="005390"/>
                          </a:solidFill>
                        </a:rPr>
                        <a:t>33.3</a:t>
                      </a:r>
                      <a:r>
                        <a:rPr lang="en-US" sz="1700" u="none" strike="noStrike" cap="none" dirty="0">
                          <a:solidFill>
                            <a:srgbClr val="005390"/>
                          </a:solidFill>
                          <a:latin typeface="Arial"/>
                          <a:ea typeface="Arial"/>
                          <a:cs typeface="Arial"/>
                          <a:sym typeface="Arial"/>
                        </a:rPr>
                        <a:t>%</a:t>
                      </a:r>
                      <a:endParaRPr sz="1700" b="0" i="0" u="none" strike="noStrike" cap="none" dirty="0">
                        <a:solidFill>
                          <a:srgbClr val="005390"/>
                        </a:solidFill>
                        <a:latin typeface="Arial"/>
                        <a:ea typeface="Arial"/>
                        <a:cs typeface="Arial"/>
                        <a:sym typeface="Arial"/>
                      </a:endParaRPr>
                    </a:p>
                  </a:txBody>
                  <a:tcPr marL="0" marR="0" marT="0" marB="0" anchor="ctr"/>
                </a:tc>
                <a:extLst>
                  <a:ext uri="{0D108BD9-81ED-4DB2-BD59-A6C34878D82A}">
                    <a16:rowId xmlns:a16="http://schemas.microsoft.com/office/drawing/2014/main" val="10001"/>
                  </a:ext>
                </a:extLst>
              </a:tr>
              <a:tr h="522691">
                <a:tc>
                  <a:txBody>
                    <a:bodyPr/>
                    <a:lstStyle/>
                    <a:p>
                      <a:pPr marL="0" marR="0" lvl="0" indent="0" algn="l" rtl="0">
                        <a:lnSpc>
                          <a:spcPct val="100000"/>
                        </a:lnSpc>
                        <a:spcBef>
                          <a:spcPts val="0"/>
                        </a:spcBef>
                        <a:spcAft>
                          <a:spcPts val="0"/>
                        </a:spcAft>
                        <a:buClr>
                          <a:srgbClr val="000000"/>
                        </a:buClr>
                        <a:buSzPts val="1200"/>
                        <a:buFont typeface="Arial"/>
                        <a:buNone/>
                      </a:pPr>
                      <a:r>
                        <a:rPr lang="en-US" sz="1700" u="none" strike="noStrike" cap="none" dirty="0">
                          <a:solidFill>
                            <a:srgbClr val="005390"/>
                          </a:solidFill>
                          <a:latin typeface="Arial"/>
                          <a:ea typeface="Arial"/>
                          <a:cs typeface="Arial"/>
                          <a:sym typeface="Arial"/>
                        </a:rPr>
                        <a:t>Transactions</a:t>
                      </a:r>
                      <a:endParaRPr sz="1700" b="1" i="0" u="none" strike="noStrike" cap="none" dirty="0">
                        <a:solidFill>
                          <a:srgbClr val="005390"/>
                        </a:solidFill>
                        <a:latin typeface="Arial"/>
                        <a:ea typeface="Arial"/>
                        <a:cs typeface="Arial"/>
                        <a:sym typeface="Arial"/>
                      </a:endParaRPr>
                    </a:p>
                  </a:txBody>
                  <a:tcPr marL="45725" marR="45725" marT="27425" marB="274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700" dirty="0">
                          <a:solidFill>
                            <a:srgbClr val="005390"/>
                          </a:solidFill>
                        </a:rPr>
                        <a:t>28.8</a:t>
                      </a:r>
                      <a:r>
                        <a:rPr lang="en-US" sz="1700" u="none" strike="noStrike" cap="none" dirty="0">
                          <a:solidFill>
                            <a:srgbClr val="005390"/>
                          </a:solidFill>
                          <a:latin typeface="Arial"/>
                          <a:ea typeface="Arial"/>
                          <a:cs typeface="Arial"/>
                          <a:sym typeface="Arial"/>
                        </a:rPr>
                        <a:t>M</a:t>
                      </a:r>
                      <a:endParaRPr sz="1900" u="none" strike="noStrike" cap="none" dirty="0">
                        <a:solidFill>
                          <a:srgbClr val="005390"/>
                        </a:solidFill>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700" dirty="0">
                          <a:solidFill>
                            <a:srgbClr val="005390"/>
                          </a:solidFill>
                        </a:rPr>
                        <a:t>29.7</a:t>
                      </a:r>
                      <a:r>
                        <a:rPr lang="en-US" sz="1700" u="none" strike="noStrike" cap="none" dirty="0">
                          <a:solidFill>
                            <a:srgbClr val="005390"/>
                          </a:solidFill>
                          <a:latin typeface="Arial"/>
                          <a:ea typeface="Arial"/>
                          <a:cs typeface="Arial"/>
                          <a:sym typeface="Arial"/>
                        </a:rPr>
                        <a:t>M</a:t>
                      </a:r>
                      <a:endParaRPr sz="1900" u="none" strike="noStrike" cap="none" dirty="0">
                        <a:solidFill>
                          <a:srgbClr val="005390"/>
                        </a:solidFill>
                      </a:endParaRPr>
                    </a:p>
                  </a:txBody>
                  <a:tcPr marL="68575" marR="68575" marT="0" marB="0" anchor="ctr"/>
                </a:tc>
                <a:tc>
                  <a:txBody>
                    <a:bodyPr/>
                    <a:lstStyle/>
                    <a:p>
                      <a:pPr marL="0" marR="0" lvl="0" indent="0" algn="l" rtl="0">
                        <a:lnSpc>
                          <a:spcPct val="100000"/>
                        </a:lnSpc>
                        <a:spcBef>
                          <a:spcPts val="0"/>
                        </a:spcBef>
                        <a:spcAft>
                          <a:spcPts val="0"/>
                        </a:spcAft>
                        <a:buClr>
                          <a:srgbClr val="000000"/>
                        </a:buClr>
                        <a:buSzPts val="1000"/>
                        <a:buFont typeface="Arial"/>
                        <a:buNone/>
                      </a:pPr>
                      <a:r>
                        <a:rPr lang="en-US" sz="1500" b="1" dirty="0">
                          <a:solidFill>
                            <a:srgbClr val="005390"/>
                          </a:solidFill>
                        </a:rPr>
                        <a:t> </a:t>
                      </a:r>
                      <a:r>
                        <a:rPr lang="en-US" sz="1700" dirty="0">
                          <a:solidFill>
                            <a:srgbClr val="005390"/>
                          </a:solidFill>
                        </a:rPr>
                        <a:t>▲</a:t>
                      </a:r>
                      <a:r>
                        <a:rPr lang="en-US" sz="1700" b="1" dirty="0">
                          <a:solidFill>
                            <a:srgbClr val="005390"/>
                          </a:solidFill>
                          <a:latin typeface="Trebuchet MS"/>
                          <a:ea typeface="Trebuchet MS"/>
                          <a:cs typeface="Trebuchet MS"/>
                          <a:sym typeface="Trebuchet MS"/>
                        </a:rPr>
                        <a:t> </a:t>
                      </a:r>
                      <a:r>
                        <a:rPr lang="en-US" sz="1700" dirty="0">
                          <a:solidFill>
                            <a:srgbClr val="005390"/>
                          </a:solidFill>
                        </a:rPr>
                        <a:t>3.1</a:t>
                      </a:r>
                      <a:r>
                        <a:rPr lang="en-US" sz="1700" u="none" strike="noStrike" cap="none" dirty="0">
                          <a:solidFill>
                            <a:srgbClr val="005390"/>
                          </a:solidFill>
                          <a:latin typeface="Arial"/>
                          <a:ea typeface="Arial"/>
                          <a:cs typeface="Arial"/>
                          <a:sym typeface="Arial"/>
                        </a:rPr>
                        <a:t>%</a:t>
                      </a:r>
                      <a:endParaRPr sz="1700" b="0" u="none" strike="noStrike" cap="none" dirty="0">
                        <a:solidFill>
                          <a:srgbClr val="005390"/>
                        </a:solidFill>
                        <a:latin typeface="Arial"/>
                        <a:ea typeface="Arial"/>
                        <a:cs typeface="Arial"/>
                        <a:sym typeface="Arial"/>
                      </a:endParaRPr>
                    </a:p>
                  </a:txBody>
                  <a:tcPr marL="68575" marR="68575" marT="0" marB="0" anchor="ctr"/>
                </a:tc>
                <a:extLst>
                  <a:ext uri="{0D108BD9-81ED-4DB2-BD59-A6C34878D82A}">
                    <a16:rowId xmlns:a16="http://schemas.microsoft.com/office/drawing/2014/main" val="10002"/>
                  </a:ext>
                </a:extLst>
              </a:tr>
              <a:tr h="439285">
                <a:tc>
                  <a:txBody>
                    <a:bodyPr/>
                    <a:lstStyle/>
                    <a:p>
                      <a:pPr marL="0" marR="0" lvl="0" indent="0" algn="l" rtl="0">
                        <a:lnSpc>
                          <a:spcPct val="100000"/>
                        </a:lnSpc>
                        <a:spcBef>
                          <a:spcPts val="0"/>
                        </a:spcBef>
                        <a:spcAft>
                          <a:spcPts val="0"/>
                        </a:spcAft>
                        <a:buClr>
                          <a:srgbClr val="000000"/>
                        </a:buClr>
                        <a:buSzPts val="1200"/>
                        <a:buFont typeface="Arial"/>
                        <a:buNone/>
                      </a:pPr>
                      <a:r>
                        <a:rPr lang="en-US" sz="1700" dirty="0">
                          <a:solidFill>
                            <a:srgbClr val="005390"/>
                          </a:solidFill>
                        </a:rPr>
                        <a:t>Accounts</a:t>
                      </a:r>
                      <a:endParaRPr sz="1700" b="1" i="0" u="none" strike="noStrike" cap="none" dirty="0">
                        <a:solidFill>
                          <a:srgbClr val="005390"/>
                        </a:solidFill>
                        <a:latin typeface="Arial"/>
                        <a:ea typeface="Arial"/>
                        <a:cs typeface="Arial"/>
                        <a:sym typeface="Arial"/>
                      </a:endParaRPr>
                    </a:p>
                  </a:txBody>
                  <a:tcPr marL="45725" marR="45725" marT="27425" marB="274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700" dirty="0">
                          <a:solidFill>
                            <a:srgbClr val="005390"/>
                          </a:solidFill>
                        </a:rPr>
                        <a:t>813</a:t>
                      </a:r>
                      <a:r>
                        <a:rPr lang="en-US" sz="1700" u="none" strike="noStrike" cap="none" dirty="0">
                          <a:solidFill>
                            <a:srgbClr val="005390"/>
                          </a:solidFill>
                          <a:latin typeface="Arial"/>
                          <a:ea typeface="Arial"/>
                          <a:cs typeface="Arial"/>
                          <a:sym typeface="Arial"/>
                        </a:rPr>
                        <a:t>K</a:t>
                      </a:r>
                      <a:endParaRPr sz="1900" u="none" strike="noStrike" cap="none" dirty="0">
                        <a:solidFill>
                          <a:srgbClr val="005390"/>
                        </a:solidFill>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700" dirty="0">
                          <a:solidFill>
                            <a:srgbClr val="005390"/>
                          </a:solidFill>
                        </a:rPr>
                        <a:t>780K</a:t>
                      </a:r>
                      <a:endParaRPr sz="1900" u="none" strike="noStrike" cap="none" dirty="0">
                        <a:solidFill>
                          <a:srgbClr val="005390"/>
                        </a:solidFill>
                      </a:endParaRPr>
                    </a:p>
                  </a:txBody>
                  <a:tcPr marL="68575" marR="68575" marT="0" marB="0" anchor="ctr"/>
                </a:tc>
                <a:tc>
                  <a:txBody>
                    <a:bodyPr/>
                    <a:lstStyle/>
                    <a:p>
                      <a:pPr marL="0" marR="0" lvl="0" indent="0" algn="l" rtl="0">
                        <a:lnSpc>
                          <a:spcPct val="100000"/>
                        </a:lnSpc>
                        <a:spcBef>
                          <a:spcPts val="0"/>
                        </a:spcBef>
                        <a:spcAft>
                          <a:spcPts val="0"/>
                        </a:spcAft>
                        <a:buClr>
                          <a:srgbClr val="000000"/>
                        </a:buClr>
                        <a:buSzPts val="1200"/>
                        <a:buFont typeface="Arial"/>
                        <a:buNone/>
                      </a:pPr>
                      <a:r>
                        <a:rPr lang="en-US" sz="1700" dirty="0">
                          <a:solidFill>
                            <a:srgbClr val="005390"/>
                          </a:solidFill>
                        </a:rPr>
                        <a:t>  </a:t>
                      </a:r>
                      <a:r>
                        <a:rPr lang="en-US" sz="1500" b="1" dirty="0">
                          <a:solidFill>
                            <a:srgbClr val="005390"/>
                          </a:solidFill>
                        </a:rPr>
                        <a:t>▼</a:t>
                      </a:r>
                      <a:r>
                        <a:rPr lang="en-US" sz="1700" b="1" dirty="0">
                          <a:solidFill>
                            <a:srgbClr val="005390"/>
                          </a:solidFill>
                          <a:latin typeface="Trebuchet MS"/>
                          <a:ea typeface="Trebuchet MS"/>
                          <a:cs typeface="Trebuchet MS"/>
                          <a:sym typeface="Trebuchet MS"/>
                        </a:rPr>
                        <a:t> </a:t>
                      </a:r>
                      <a:r>
                        <a:rPr lang="en-US" sz="1500" b="1" u="none" strike="noStrike" cap="none" dirty="0">
                          <a:solidFill>
                            <a:srgbClr val="005390"/>
                          </a:solidFill>
                          <a:latin typeface="Arial"/>
                          <a:ea typeface="Arial"/>
                          <a:cs typeface="Arial"/>
                          <a:sym typeface="Arial"/>
                        </a:rPr>
                        <a:t>- </a:t>
                      </a:r>
                      <a:r>
                        <a:rPr lang="en-US" sz="1700" dirty="0">
                          <a:solidFill>
                            <a:srgbClr val="005390"/>
                          </a:solidFill>
                        </a:rPr>
                        <a:t>4.1</a:t>
                      </a:r>
                      <a:r>
                        <a:rPr lang="en-US" sz="1700" u="none" strike="noStrike" cap="none" dirty="0">
                          <a:solidFill>
                            <a:srgbClr val="005390"/>
                          </a:solidFill>
                          <a:latin typeface="Arial"/>
                          <a:ea typeface="Arial"/>
                          <a:cs typeface="Arial"/>
                          <a:sym typeface="Arial"/>
                        </a:rPr>
                        <a:t>%</a:t>
                      </a:r>
                      <a:endParaRPr sz="1700" b="0" i="0" u="none" strike="noStrike" cap="none" dirty="0">
                        <a:solidFill>
                          <a:srgbClr val="005390"/>
                        </a:solidFill>
                        <a:latin typeface="Arial"/>
                        <a:ea typeface="Arial"/>
                        <a:cs typeface="Arial"/>
                        <a:sym typeface="Arial"/>
                      </a:endParaRPr>
                    </a:p>
                  </a:txBody>
                  <a:tcPr marL="0" marR="0" marT="0" marB="0" anchor="ctr"/>
                </a:tc>
                <a:extLst>
                  <a:ext uri="{0D108BD9-81ED-4DB2-BD59-A6C34878D82A}">
                    <a16:rowId xmlns:a16="http://schemas.microsoft.com/office/drawing/2014/main" val="10003"/>
                  </a:ext>
                </a:extLst>
              </a:tr>
            </a:tbl>
          </a:graphicData>
        </a:graphic>
      </p:graphicFrame>
      <p:sp>
        <p:nvSpPr>
          <p:cNvPr id="274" name="Google Shape;274;p46">
            <a:extLst>
              <a:ext uri="{C183D7F6-B498-43B3-948B-1728B52AA6E4}">
                <adec:decorative xmlns:adec="http://schemas.microsoft.com/office/drawing/2017/decorative" val="1"/>
              </a:ext>
            </a:extLst>
          </p:cNvPr>
          <p:cNvSpPr txBox="1"/>
          <p:nvPr/>
        </p:nvSpPr>
        <p:spPr>
          <a:xfrm>
            <a:off x="625289" y="4024293"/>
            <a:ext cx="3026400" cy="677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005390"/>
                </a:solidFill>
                <a:latin typeface="Arial"/>
                <a:ea typeface="Arial"/>
                <a:cs typeface="Arial"/>
                <a:sym typeface="Arial"/>
              </a:rPr>
              <a:t>$</a:t>
            </a:r>
            <a:r>
              <a:rPr lang="en-US" sz="2000" b="1" dirty="0">
                <a:solidFill>
                  <a:srgbClr val="005390"/>
                </a:solidFill>
              </a:rPr>
              <a:t>2.2</a:t>
            </a:r>
            <a:r>
              <a:rPr lang="en-US" sz="2000" b="1" i="0" u="none" strike="noStrike" cap="none" dirty="0">
                <a:solidFill>
                  <a:srgbClr val="005390"/>
                </a:solidFill>
                <a:latin typeface="Arial"/>
                <a:ea typeface="Arial"/>
                <a:cs typeface="Arial"/>
                <a:sym typeface="Arial"/>
              </a:rPr>
              <a:t> Billion</a:t>
            </a:r>
            <a:r>
              <a:rPr lang="en-US" sz="2400" b="1" i="0" u="none" strike="noStrike" cap="none" dirty="0">
                <a:solidFill>
                  <a:srgbClr val="005390"/>
                </a:solidFill>
                <a:latin typeface="Arial"/>
                <a:ea typeface="Arial"/>
                <a:cs typeface="Arial"/>
                <a:sym typeface="Arial"/>
              </a:rPr>
              <a:t> </a:t>
            </a:r>
            <a:endParaRPr dirty="0"/>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5390"/>
                </a:solidFill>
                <a:latin typeface="Arial"/>
                <a:ea typeface="Arial"/>
                <a:cs typeface="Arial"/>
                <a:sym typeface="Arial"/>
              </a:rPr>
              <a:t>Fleet Spend</a:t>
            </a:r>
            <a:endParaRPr dirty="0"/>
          </a:p>
        </p:txBody>
      </p:sp>
      <p:graphicFrame>
        <p:nvGraphicFramePr>
          <p:cNvPr id="273" name="Google Shape;273;p46">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33677866"/>
              </p:ext>
            </p:extLst>
          </p:nvPr>
        </p:nvGraphicFramePr>
        <p:xfrm>
          <a:off x="4442048" y="3064883"/>
          <a:ext cx="4607049" cy="2004189"/>
        </p:xfrm>
        <a:graphic>
          <a:graphicData uri="http://schemas.openxmlformats.org/drawingml/2006/table">
            <a:tbl>
              <a:tblPr firstRow="1">
                <a:noFill/>
                <a:tableStyleId>{AF6B1469-2E03-43CC-82E6-F9D83111CFE9}</a:tableStyleId>
              </a:tblPr>
              <a:tblGrid>
                <a:gridCol w="444342">
                  <a:extLst>
                    <a:ext uri="{9D8B030D-6E8A-4147-A177-3AD203B41FA5}">
                      <a16:colId xmlns:a16="http://schemas.microsoft.com/office/drawing/2014/main" val="20000"/>
                    </a:ext>
                  </a:extLst>
                </a:gridCol>
                <a:gridCol w="1849613">
                  <a:extLst>
                    <a:ext uri="{9D8B030D-6E8A-4147-A177-3AD203B41FA5}">
                      <a16:colId xmlns:a16="http://schemas.microsoft.com/office/drawing/2014/main" val="20001"/>
                    </a:ext>
                  </a:extLst>
                </a:gridCol>
                <a:gridCol w="1044938">
                  <a:extLst>
                    <a:ext uri="{9D8B030D-6E8A-4147-A177-3AD203B41FA5}">
                      <a16:colId xmlns:a16="http://schemas.microsoft.com/office/drawing/2014/main" val="20002"/>
                    </a:ext>
                  </a:extLst>
                </a:gridCol>
                <a:gridCol w="1268156">
                  <a:extLst>
                    <a:ext uri="{9D8B030D-6E8A-4147-A177-3AD203B41FA5}">
                      <a16:colId xmlns:a16="http://schemas.microsoft.com/office/drawing/2014/main" val="20003"/>
                    </a:ext>
                  </a:extLst>
                </a:gridCol>
              </a:tblGrid>
              <a:tr h="369227">
                <a:tc gridSpan="2">
                  <a:txBody>
                    <a:bodyPr/>
                    <a:lstStyle/>
                    <a:p>
                      <a:pPr marL="0" marR="0" lvl="0" indent="0" algn="ctr" rtl="0">
                        <a:lnSpc>
                          <a:spcPct val="100000"/>
                        </a:lnSpc>
                        <a:spcBef>
                          <a:spcPts val="0"/>
                        </a:spcBef>
                        <a:spcAft>
                          <a:spcPts val="0"/>
                        </a:spcAft>
                        <a:buClr>
                          <a:schemeClr val="dk1"/>
                        </a:buClr>
                        <a:buSzPts val="2400"/>
                        <a:buFont typeface="Calibri"/>
                        <a:buNone/>
                      </a:pPr>
                      <a:r>
                        <a:rPr lang="en-US" b="0" dirty="0">
                          <a:solidFill>
                            <a:srgbClr val="FFFFFF"/>
                          </a:solidFill>
                          <a:latin typeface="Arial"/>
                          <a:ea typeface="Arial"/>
                          <a:cs typeface="Arial"/>
                          <a:sym typeface="Arial"/>
                        </a:rPr>
                        <a:t>Agency </a:t>
                      </a:r>
                      <a:endParaRPr b="0" dirty="0">
                        <a:solidFill>
                          <a:srgbClr val="FFFFFF"/>
                        </a:solidFill>
                        <a:latin typeface="Arial"/>
                        <a:ea typeface="Arial"/>
                        <a:cs typeface="Arial"/>
                        <a:sym typeface="Arial"/>
                      </a:endParaRPr>
                    </a:p>
                  </a:txBody>
                  <a:tcPr marL="9525" marR="9525" marT="8650" marB="0">
                    <a:lnL w="19050" cap="flat" cmpd="sng">
                      <a:solidFill>
                        <a:srgbClr val="A5A5A5"/>
                      </a:solidFill>
                      <a:prstDash val="solid"/>
                      <a:round/>
                      <a:headEnd type="none" w="sm" len="sm"/>
                      <a:tailEnd type="none" w="sm" len="sm"/>
                    </a:lnL>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gradFill>
                      <a:gsLst>
                        <a:gs pos="0">
                          <a:srgbClr val="56B270"/>
                        </a:gs>
                        <a:gs pos="100000">
                          <a:srgbClr val="2F573A"/>
                        </a:gs>
                      </a:gsLst>
                      <a:path path="circle">
                        <a:fillToRect l="50000" t="50000" r="50000" b="50000"/>
                      </a:path>
                      <a:tileRect/>
                    </a:gradFill>
                  </a:tcPr>
                </a:tc>
                <a:tc hMerge="1">
                  <a:txBody>
                    <a:bodyPr/>
                    <a:lstStyle/>
                    <a:p>
                      <a:endParaRPr lang="en-US"/>
                    </a:p>
                  </a:txBody>
                  <a:tcPr/>
                </a:tc>
                <a:tc>
                  <a:txBody>
                    <a:bodyPr/>
                    <a:lstStyle/>
                    <a:p>
                      <a:pPr marL="0" marR="0" lvl="0" indent="0" algn="ctr" rtl="0">
                        <a:lnSpc>
                          <a:spcPct val="100000"/>
                        </a:lnSpc>
                        <a:spcBef>
                          <a:spcPts val="0"/>
                        </a:spcBef>
                        <a:spcAft>
                          <a:spcPts val="0"/>
                        </a:spcAft>
                        <a:buClr>
                          <a:schemeClr val="dk1"/>
                        </a:buClr>
                        <a:buSzPts val="2400"/>
                        <a:buFont typeface="Calibri"/>
                        <a:buNone/>
                      </a:pPr>
                      <a:r>
                        <a:rPr lang="en-US" b="0" dirty="0">
                          <a:solidFill>
                            <a:srgbClr val="FFFFFF"/>
                          </a:solidFill>
                          <a:latin typeface="Arial"/>
                          <a:ea typeface="Arial"/>
                          <a:cs typeface="Arial"/>
                          <a:sym typeface="Arial"/>
                        </a:rPr>
                        <a:t>FY 22 Spend </a:t>
                      </a:r>
                      <a:endParaRPr b="0" dirty="0">
                        <a:solidFill>
                          <a:srgbClr val="FFFFFF"/>
                        </a:solidFill>
                        <a:latin typeface="Arial"/>
                        <a:ea typeface="Arial"/>
                        <a:cs typeface="Arial"/>
                        <a:sym typeface="Arial"/>
                      </a:endParaRPr>
                    </a:p>
                  </a:txBody>
                  <a:tcPr marL="9525" marR="9525" marT="7150" marB="0">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gradFill>
                      <a:gsLst>
                        <a:gs pos="0">
                          <a:srgbClr val="56B270"/>
                        </a:gs>
                        <a:gs pos="100000">
                          <a:srgbClr val="2F573A"/>
                        </a:gs>
                      </a:gsLst>
                      <a:path path="circle">
                        <a:fillToRect l="50000" t="50000" r="50000" b="50000"/>
                      </a:path>
                      <a:tileRect/>
                    </a:gradFill>
                  </a:tcPr>
                </a:tc>
                <a:tc>
                  <a:txBody>
                    <a:bodyPr/>
                    <a:lstStyle/>
                    <a:p>
                      <a:pPr marL="0" marR="0" lvl="0" indent="0" algn="ctr" rtl="0">
                        <a:lnSpc>
                          <a:spcPct val="100000"/>
                        </a:lnSpc>
                        <a:spcBef>
                          <a:spcPts val="0"/>
                        </a:spcBef>
                        <a:spcAft>
                          <a:spcPts val="0"/>
                        </a:spcAft>
                        <a:buClr>
                          <a:schemeClr val="dk1"/>
                        </a:buClr>
                        <a:buSzPts val="2400"/>
                        <a:buFont typeface="Calibri"/>
                        <a:buNone/>
                      </a:pPr>
                      <a:r>
                        <a:rPr lang="en-US" b="0" dirty="0">
                          <a:solidFill>
                            <a:srgbClr val="FFFFFF"/>
                          </a:solidFill>
                          <a:latin typeface="Arial"/>
                          <a:ea typeface="Arial"/>
                          <a:cs typeface="Arial"/>
                          <a:sym typeface="Arial"/>
                        </a:rPr>
                        <a:t>% of Fleet Spend</a:t>
                      </a:r>
                      <a:endParaRPr b="0" dirty="0">
                        <a:solidFill>
                          <a:srgbClr val="FFFFFF"/>
                        </a:solidFill>
                        <a:latin typeface="Arial"/>
                        <a:ea typeface="Arial"/>
                        <a:cs typeface="Arial"/>
                        <a:sym typeface="Arial"/>
                      </a:endParaRPr>
                    </a:p>
                  </a:txBody>
                  <a:tcPr marL="9525" marR="9525" marT="7150" marB="0">
                    <a:lnR w="19050" cap="flat" cmpd="sng">
                      <a:solidFill>
                        <a:srgbClr val="A5A5A5"/>
                      </a:solidFill>
                      <a:prstDash val="solid"/>
                      <a:round/>
                      <a:headEnd type="none" w="sm" len="sm"/>
                      <a:tailEnd type="none" w="sm" len="sm"/>
                    </a:lnR>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gradFill>
                      <a:gsLst>
                        <a:gs pos="0">
                          <a:srgbClr val="56B270"/>
                        </a:gs>
                        <a:gs pos="100000">
                          <a:srgbClr val="2F573A"/>
                        </a:gs>
                      </a:gsLst>
                      <a:path path="circle">
                        <a:fillToRect l="50000" t="50000" r="50000" b="50000"/>
                      </a:path>
                      <a:tileRect/>
                    </a:gradFill>
                  </a:tcPr>
                </a:tc>
                <a:extLst>
                  <a:ext uri="{0D108BD9-81ED-4DB2-BD59-A6C34878D82A}">
                    <a16:rowId xmlns:a16="http://schemas.microsoft.com/office/drawing/2014/main" val="10000"/>
                  </a:ext>
                </a:extLst>
              </a:tr>
              <a:tr h="274833">
                <a:tc>
                  <a:txBody>
                    <a:bodyPr/>
                    <a:lstStyle/>
                    <a:p>
                      <a:pPr marL="0" marR="0" lvl="0" indent="0" algn="ctr" rtl="0">
                        <a:lnSpc>
                          <a:spcPct val="100000"/>
                        </a:lnSpc>
                        <a:spcBef>
                          <a:spcPts val="0"/>
                        </a:spcBef>
                        <a:spcAft>
                          <a:spcPts val="0"/>
                        </a:spcAft>
                        <a:buNone/>
                      </a:pPr>
                      <a:r>
                        <a:rPr lang="en-US" sz="1200" dirty="0">
                          <a:solidFill>
                            <a:srgbClr val="005390"/>
                          </a:solidFill>
                          <a:latin typeface="Arial"/>
                          <a:ea typeface="Arial"/>
                          <a:cs typeface="Arial"/>
                          <a:sym typeface="Arial"/>
                        </a:rPr>
                        <a:t>1</a:t>
                      </a:r>
                      <a:endParaRPr sz="1200" dirty="0">
                        <a:solidFill>
                          <a:srgbClr val="005390"/>
                        </a:solidFill>
                        <a:latin typeface="Arial"/>
                        <a:ea typeface="Arial"/>
                        <a:cs typeface="Arial"/>
                        <a:sym typeface="Arial"/>
                      </a:endParaRPr>
                    </a:p>
                  </a:txBody>
                  <a:tcPr marL="9525" marR="9525" marT="7150" marB="0" anchor="ctr">
                    <a:lnL w="19050" cap="flat" cmpd="sng">
                      <a:solidFill>
                        <a:srgbClr val="A5A5A5"/>
                      </a:solidFill>
                      <a:prstDash val="solid"/>
                      <a:round/>
                      <a:headEnd type="none" w="sm" len="sm"/>
                      <a:tailEnd type="none" w="sm" len="sm"/>
                    </a:lnL>
                    <a:lnR w="12700" cap="flat" cmpd="sng">
                      <a:solidFill>
                        <a:schemeClr val="lt1"/>
                      </a:solidFill>
                      <a:prstDash val="solid"/>
                      <a:round/>
                      <a:headEnd type="none" w="sm" len="sm"/>
                      <a:tailEnd type="none" w="sm" len="sm"/>
                    </a:lnR>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Font typeface="Arial"/>
                        <a:buNone/>
                      </a:pPr>
                      <a:r>
                        <a:rPr lang="en-US" sz="1200" dirty="0">
                          <a:solidFill>
                            <a:srgbClr val="005390"/>
                          </a:solidFill>
                          <a:latin typeface="Arial"/>
                          <a:ea typeface="Arial"/>
                          <a:cs typeface="Arial"/>
                          <a:sym typeface="Arial"/>
                        </a:rPr>
                        <a:t>U.S. Postal Service </a:t>
                      </a:r>
                      <a:endParaRPr sz="1200" dirty="0">
                        <a:solidFill>
                          <a:srgbClr val="005390"/>
                        </a:solidFill>
                        <a:latin typeface="Arial"/>
                        <a:ea typeface="Arial"/>
                        <a:cs typeface="Arial"/>
                        <a:sym typeface="Arial"/>
                      </a:endParaRPr>
                    </a:p>
                  </a:txBody>
                  <a:tcPr marL="9525" marR="9525" marT="71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Font typeface="Arial"/>
                        <a:buNone/>
                      </a:pPr>
                      <a:r>
                        <a:rPr lang="en-US" sz="1200" dirty="0">
                          <a:solidFill>
                            <a:srgbClr val="005390"/>
                          </a:solidFill>
                          <a:latin typeface="Arial"/>
                          <a:ea typeface="Arial"/>
                          <a:cs typeface="Arial"/>
                          <a:sym typeface="Arial"/>
                        </a:rPr>
                        <a:t>$1.06B</a:t>
                      </a:r>
                      <a:endParaRPr sz="1200" dirty="0">
                        <a:solidFill>
                          <a:srgbClr val="005390"/>
                        </a:solidFill>
                        <a:latin typeface="Arial"/>
                        <a:ea typeface="Arial"/>
                        <a:cs typeface="Arial"/>
                        <a:sym typeface="Arial"/>
                      </a:endParaRPr>
                    </a:p>
                  </a:txBody>
                  <a:tcPr marL="9525" marR="9525" marT="71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Font typeface="Arial"/>
                        <a:buNone/>
                      </a:pPr>
                      <a:r>
                        <a:rPr lang="en-US" sz="1200" dirty="0">
                          <a:solidFill>
                            <a:srgbClr val="005390"/>
                          </a:solidFill>
                          <a:latin typeface="Arial"/>
                          <a:ea typeface="Arial"/>
                          <a:cs typeface="Arial"/>
                          <a:sym typeface="Arial"/>
                        </a:rPr>
                        <a:t>48.0%</a:t>
                      </a:r>
                      <a:endParaRPr sz="1200" dirty="0">
                        <a:solidFill>
                          <a:srgbClr val="005390"/>
                        </a:solidFill>
                        <a:latin typeface="Arial"/>
                        <a:ea typeface="Arial"/>
                        <a:cs typeface="Arial"/>
                        <a:sym typeface="Arial"/>
                      </a:endParaRPr>
                    </a:p>
                  </a:txBody>
                  <a:tcPr marL="9525" marR="9525" marT="7150" marB="0" anchor="ctr">
                    <a:lnL w="12700" cap="flat" cmpd="sng">
                      <a:solidFill>
                        <a:schemeClr val="lt1"/>
                      </a:solidFill>
                      <a:prstDash val="solid"/>
                      <a:round/>
                      <a:headEnd type="none" w="sm" len="sm"/>
                      <a:tailEnd type="none" w="sm" len="sm"/>
                    </a:lnL>
                    <a:lnR w="19050" cap="flat" cmpd="sng">
                      <a:solidFill>
                        <a:srgbClr val="A5A5A5"/>
                      </a:solidFill>
                      <a:prstDash val="solid"/>
                      <a:round/>
                      <a:headEnd type="none" w="sm" len="sm"/>
                      <a:tailEnd type="none" w="sm" len="sm"/>
                    </a:lnR>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17349">
                <a:tc>
                  <a:txBody>
                    <a:bodyPr/>
                    <a:lstStyle/>
                    <a:p>
                      <a:pPr marL="0" marR="0" lvl="0" indent="0" algn="ctr" rtl="0">
                        <a:spcBef>
                          <a:spcPts val="0"/>
                        </a:spcBef>
                        <a:spcAft>
                          <a:spcPts val="0"/>
                        </a:spcAft>
                        <a:buNone/>
                      </a:pPr>
                      <a:r>
                        <a:rPr lang="en-US" sz="1200" i="0" u="none" strike="noStrike" cap="none" dirty="0">
                          <a:solidFill>
                            <a:srgbClr val="005390"/>
                          </a:solidFill>
                          <a:latin typeface="Arial"/>
                          <a:ea typeface="Arial"/>
                          <a:cs typeface="Arial"/>
                          <a:sym typeface="Arial"/>
                        </a:rPr>
                        <a:t>2</a:t>
                      </a:r>
                      <a:endParaRPr dirty="0">
                        <a:latin typeface="Arial"/>
                        <a:ea typeface="Arial"/>
                        <a:cs typeface="Arial"/>
                        <a:sym typeface="Arial"/>
                      </a:endParaRPr>
                    </a:p>
                  </a:txBody>
                  <a:tcPr marL="9525" marR="9525" marT="7150" marB="0" anchor="ctr">
                    <a:lnL w="19050" cap="flat" cmpd="sng">
                      <a:solidFill>
                        <a:srgbClr val="A5A5A5"/>
                      </a:solidFill>
                      <a:prstDash val="solid"/>
                      <a:round/>
                      <a:headEnd type="none" w="sm" len="sm"/>
                      <a:tailEnd type="none" w="sm" len="sm"/>
                    </a:lnL>
                    <a:lnR w="12700" cap="flat" cmpd="sng">
                      <a:solidFill>
                        <a:schemeClr val="lt1"/>
                      </a:solidFill>
                      <a:prstDash val="solid"/>
                      <a:round/>
                      <a:headEnd type="none" w="sm" len="sm"/>
                      <a:tailEnd type="none" w="sm" len="sm"/>
                    </a:lnR>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1200" dirty="0">
                          <a:solidFill>
                            <a:srgbClr val="005390"/>
                          </a:solidFill>
                          <a:latin typeface="Arial"/>
                          <a:ea typeface="Arial"/>
                          <a:cs typeface="Arial"/>
                          <a:sym typeface="Arial"/>
                        </a:rPr>
                        <a:t>General Services Administration </a:t>
                      </a:r>
                      <a:endParaRPr sz="1200" i="0" u="none" strike="noStrike" cap="none" dirty="0">
                        <a:solidFill>
                          <a:srgbClr val="005390"/>
                        </a:solidFill>
                        <a:latin typeface="Arial"/>
                        <a:ea typeface="Arial"/>
                        <a:cs typeface="Arial"/>
                        <a:sym typeface="Arial"/>
                      </a:endParaRPr>
                    </a:p>
                  </a:txBody>
                  <a:tcPr marL="9525" marR="9525" marT="71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u="none" strike="noStrike" cap="none" dirty="0">
                          <a:solidFill>
                            <a:srgbClr val="005390"/>
                          </a:solidFill>
                          <a:latin typeface="Arial"/>
                          <a:ea typeface="Arial"/>
                          <a:cs typeface="Arial"/>
                          <a:sym typeface="Arial"/>
                        </a:rPr>
                        <a:t>$</a:t>
                      </a:r>
                      <a:r>
                        <a:rPr lang="en-US" sz="1200" dirty="0">
                          <a:solidFill>
                            <a:srgbClr val="005390"/>
                          </a:solidFill>
                          <a:latin typeface="Arial"/>
                          <a:ea typeface="Arial"/>
                          <a:cs typeface="Arial"/>
                          <a:sym typeface="Arial"/>
                        </a:rPr>
                        <a:t>664</a:t>
                      </a:r>
                      <a:r>
                        <a:rPr lang="en-US" sz="1200" u="none" strike="noStrike" cap="none" dirty="0">
                          <a:solidFill>
                            <a:srgbClr val="005390"/>
                          </a:solidFill>
                          <a:latin typeface="Arial"/>
                          <a:ea typeface="Arial"/>
                          <a:cs typeface="Arial"/>
                          <a:sym typeface="Arial"/>
                        </a:rPr>
                        <a:t>M</a:t>
                      </a:r>
                      <a:endParaRPr sz="1200" i="0" u="none" strike="noStrike" cap="none" dirty="0">
                        <a:solidFill>
                          <a:srgbClr val="005390"/>
                        </a:solidFill>
                        <a:latin typeface="Arial"/>
                        <a:ea typeface="Arial"/>
                        <a:cs typeface="Arial"/>
                        <a:sym typeface="Arial"/>
                      </a:endParaRPr>
                    </a:p>
                  </a:txBody>
                  <a:tcPr marL="9525" marR="9525" marT="71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dirty="0">
                          <a:solidFill>
                            <a:srgbClr val="005390"/>
                          </a:solidFill>
                          <a:latin typeface="Arial"/>
                          <a:ea typeface="Arial"/>
                          <a:cs typeface="Arial"/>
                          <a:sym typeface="Arial"/>
                        </a:rPr>
                        <a:t>30.2</a:t>
                      </a:r>
                      <a:r>
                        <a:rPr lang="en-US" sz="1200" u="none" strike="noStrike" cap="none" dirty="0">
                          <a:solidFill>
                            <a:srgbClr val="005390"/>
                          </a:solidFill>
                          <a:latin typeface="Arial"/>
                          <a:ea typeface="Arial"/>
                          <a:cs typeface="Arial"/>
                          <a:sym typeface="Arial"/>
                        </a:rPr>
                        <a:t>%</a:t>
                      </a:r>
                      <a:endParaRPr sz="1200" i="0" u="none" strike="noStrike" cap="none" dirty="0">
                        <a:solidFill>
                          <a:srgbClr val="005390"/>
                        </a:solidFill>
                        <a:latin typeface="Arial"/>
                        <a:ea typeface="Arial"/>
                        <a:cs typeface="Arial"/>
                        <a:sym typeface="Arial"/>
                      </a:endParaRPr>
                    </a:p>
                  </a:txBody>
                  <a:tcPr marL="9525" marR="9525" marT="7150" marB="0" anchor="ctr">
                    <a:lnL w="12700" cap="flat" cmpd="sng">
                      <a:solidFill>
                        <a:schemeClr val="lt1"/>
                      </a:solidFill>
                      <a:prstDash val="solid"/>
                      <a:round/>
                      <a:headEnd type="none" w="sm" len="sm"/>
                      <a:tailEnd type="none" w="sm" len="sm"/>
                    </a:lnL>
                    <a:lnR w="19050" cap="flat" cmpd="sng">
                      <a:solidFill>
                        <a:srgbClr val="A5A5A5"/>
                      </a:solidFill>
                      <a:prstDash val="solid"/>
                      <a:round/>
                      <a:headEnd type="none" w="sm" len="sm"/>
                      <a:tailEnd type="none" w="sm" len="sm"/>
                    </a:lnR>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74833">
                <a:tc>
                  <a:txBody>
                    <a:bodyPr/>
                    <a:lstStyle/>
                    <a:p>
                      <a:pPr marL="0" marR="0" lvl="0" indent="0" algn="ctr" rtl="0">
                        <a:spcBef>
                          <a:spcPts val="0"/>
                        </a:spcBef>
                        <a:spcAft>
                          <a:spcPts val="0"/>
                        </a:spcAft>
                        <a:buNone/>
                      </a:pPr>
                      <a:r>
                        <a:rPr lang="en-US" sz="1200" i="0" u="none" strike="noStrike" cap="none" dirty="0">
                          <a:solidFill>
                            <a:srgbClr val="005390"/>
                          </a:solidFill>
                          <a:latin typeface="Arial"/>
                          <a:ea typeface="Arial"/>
                          <a:cs typeface="Arial"/>
                          <a:sym typeface="Arial"/>
                        </a:rPr>
                        <a:t>3</a:t>
                      </a:r>
                      <a:endParaRPr dirty="0">
                        <a:latin typeface="Arial"/>
                        <a:ea typeface="Arial"/>
                        <a:cs typeface="Arial"/>
                        <a:sym typeface="Arial"/>
                      </a:endParaRPr>
                    </a:p>
                  </a:txBody>
                  <a:tcPr marL="9525" marR="9525" marT="7150" marB="0" anchor="ctr">
                    <a:lnL w="19050" cap="flat" cmpd="sng">
                      <a:solidFill>
                        <a:srgbClr val="A5A5A5"/>
                      </a:solidFill>
                      <a:prstDash val="solid"/>
                      <a:round/>
                      <a:headEnd type="none" w="sm" len="sm"/>
                      <a:tailEnd type="none" w="sm" len="sm"/>
                    </a:lnL>
                    <a:lnR w="12700" cap="flat" cmpd="sng">
                      <a:solidFill>
                        <a:schemeClr val="lt1"/>
                      </a:solidFill>
                      <a:prstDash val="solid"/>
                      <a:round/>
                      <a:headEnd type="none" w="sm" len="sm"/>
                      <a:tailEnd type="none" w="sm" len="sm"/>
                    </a:lnR>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200" dirty="0">
                          <a:solidFill>
                            <a:srgbClr val="005390"/>
                          </a:solidFill>
                          <a:latin typeface="Arial"/>
                          <a:ea typeface="Arial"/>
                          <a:cs typeface="Arial"/>
                          <a:sym typeface="Arial"/>
                        </a:rPr>
                        <a:t>Department of Agriculture </a:t>
                      </a:r>
                      <a:endParaRPr sz="1200" i="0" u="none" strike="noStrike" cap="none" dirty="0">
                        <a:solidFill>
                          <a:srgbClr val="005390"/>
                        </a:solidFill>
                        <a:latin typeface="Arial"/>
                        <a:ea typeface="Arial"/>
                        <a:cs typeface="Arial"/>
                        <a:sym typeface="Arial"/>
                      </a:endParaRPr>
                    </a:p>
                  </a:txBody>
                  <a:tcPr marL="9525" marR="9525" marT="71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u="none" strike="noStrike" cap="none" dirty="0">
                          <a:solidFill>
                            <a:srgbClr val="005390"/>
                          </a:solidFill>
                          <a:latin typeface="Arial"/>
                          <a:ea typeface="Arial"/>
                          <a:cs typeface="Arial"/>
                          <a:sym typeface="Arial"/>
                        </a:rPr>
                        <a:t>$</a:t>
                      </a:r>
                      <a:r>
                        <a:rPr lang="en-US" sz="1200" dirty="0">
                          <a:solidFill>
                            <a:srgbClr val="005390"/>
                          </a:solidFill>
                          <a:latin typeface="Arial"/>
                          <a:ea typeface="Arial"/>
                          <a:cs typeface="Arial"/>
                          <a:sym typeface="Arial"/>
                        </a:rPr>
                        <a:t>121</a:t>
                      </a:r>
                      <a:r>
                        <a:rPr lang="en-US" sz="1200" u="none" strike="noStrike" cap="none" dirty="0">
                          <a:solidFill>
                            <a:srgbClr val="005390"/>
                          </a:solidFill>
                          <a:latin typeface="Arial"/>
                          <a:ea typeface="Arial"/>
                          <a:cs typeface="Arial"/>
                          <a:sym typeface="Arial"/>
                        </a:rPr>
                        <a:t>M </a:t>
                      </a:r>
                      <a:endParaRPr sz="1200" i="0" u="none" strike="noStrike" cap="none" dirty="0">
                        <a:solidFill>
                          <a:srgbClr val="005390"/>
                        </a:solidFill>
                        <a:latin typeface="Arial"/>
                        <a:ea typeface="Arial"/>
                        <a:cs typeface="Arial"/>
                        <a:sym typeface="Arial"/>
                      </a:endParaRPr>
                    </a:p>
                  </a:txBody>
                  <a:tcPr marL="9525" marR="9525" marT="71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dirty="0">
                          <a:solidFill>
                            <a:srgbClr val="005390"/>
                          </a:solidFill>
                          <a:latin typeface="Arial"/>
                          <a:ea typeface="Arial"/>
                          <a:cs typeface="Arial"/>
                          <a:sym typeface="Arial"/>
                        </a:rPr>
                        <a:t>5.5</a:t>
                      </a:r>
                      <a:r>
                        <a:rPr lang="en-US" sz="1200" u="none" strike="noStrike" cap="none" dirty="0">
                          <a:solidFill>
                            <a:srgbClr val="005390"/>
                          </a:solidFill>
                          <a:latin typeface="Arial"/>
                          <a:ea typeface="Arial"/>
                          <a:cs typeface="Arial"/>
                          <a:sym typeface="Arial"/>
                        </a:rPr>
                        <a:t>%</a:t>
                      </a:r>
                      <a:endParaRPr sz="1200" i="0" u="none" strike="noStrike" cap="none" dirty="0">
                        <a:solidFill>
                          <a:srgbClr val="005390"/>
                        </a:solidFill>
                        <a:latin typeface="Arial"/>
                        <a:ea typeface="Arial"/>
                        <a:cs typeface="Arial"/>
                        <a:sym typeface="Arial"/>
                      </a:endParaRPr>
                    </a:p>
                  </a:txBody>
                  <a:tcPr marL="9525" marR="9525" marT="7150" marB="0" anchor="ctr">
                    <a:lnL w="12700" cap="flat" cmpd="sng">
                      <a:solidFill>
                        <a:schemeClr val="lt1"/>
                      </a:solidFill>
                      <a:prstDash val="solid"/>
                      <a:round/>
                      <a:headEnd type="none" w="sm" len="sm"/>
                      <a:tailEnd type="none" w="sm" len="sm"/>
                    </a:lnL>
                    <a:lnR w="19050" cap="flat" cmpd="sng">
                      <a:solidFill>
                        <a:srgbClr val="A5A5A5"/>
                      </a:solidFill>
                      <a:prstDash val="solid"/>
                      <a:round/>
                      <a:headEnd type="none" w="sm" len="sm"/>
                      <a:tailEnd type="none" w="sm" len="sm"/>
                    </a:lnR>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17349">
                <a:tc>
                  <a:txBody>
                    <a:bodyPr/>
                    <a:lstStyle/>
                    <a:p>
                      <a:pPr marL="0" marR="0" lvl="0" indent="0" algn="ctr" rtl="0">
                        <a:spcBef>
                          <a:spcPts val="0"/>
                        </a:spcBef>
                        <a:spcAft>
                          <a:spcPts val="0"/>
                        </a:spcAft>
                        <a:buNone/>
                      </a:pPr>
                      <a:r>
                        <a:rPr lang="en-US" sz="1200" i="0" u="none" strike="noStrike" cap="none" dirty="0">
                          <a:solidFill>
                            <a:srgbClr val="005390"/>
                          </a:solidFill>
                          <a:latin typeface="Arial"/>
                          <a:ea typeface="Arial"/>
                          <a:cs typeface="Arial"/>
                          <a:sym typeface="Arial"/>
                        </a:rPr>
                        <a:t>4</a:t>
                      </a:r>
                      <a:endParaRPr dirty="0">
                        <a:latin typeface="Arial"/>
                        <a:ea typeface="Arial"/>
                        <a:cs typeface="Arial"/>
                        <a:sym typeface="Arial"/>
                      </a:endParaRPr>
                    </a:p>
                  </a:txBody>
                  <a:tcPr marL="9525" marR="9525" marT="7150" marB="0" anchor="ctr">
                    <a:lnL w="19050" cap="flat" cmpd="sng">
                      <a:solidFill>
                        <a:srgbClr val="A5A5A5"/>
                      </a:solidFill>
                      <a:prstDash val="solid"/>
                      <a:round/>
                      <a:headEnd type="none" w="sm" len="sm"/>
                      <a:tailEnd type="none" w="sm" len="sm"/>
                    </a:lnL>
                    <a:lnR w="12700" cap="flat" cmpd="sng">
                      <a:solidFill>
                        <a:schemeClr val="lt1"/>
                      </a:solidFill>
                      <a:prstDash val="solid"/>
                      <a:round/>
                      <a:headEnd type="none" w="sm" len="sm"/>
                      <a:tailEnd type="none" w="sm" len="sm"/>
                    </a:lnR>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200" u="none" strike="noStrike" cap="none" dirty="0">
                          <a:solidFill>
                            <a:srgbClr val="005390"/>
                          </a:solidFill>
                          <a:latin typeface="Arial"/>
                          <a:ea typeface="Arial"/>
                          <a:cs typeface="Arial"/>
                          <a:sym typeface="Arial"/>
                        </a:rPr>
                        <a:t>Department of Homeland Security </a:t>
                      </a:r>
                      <a:endParaRPr sz="1200" i="0" u="none" strike="noStrike" cap="none" dirty="0">
                        <a:solidFill>
                          <a:srgbClr val="005390"/>
                        </a:solidFill>
                        <a:latin typeface="Arial"/>
                        <a:ea typeface="Arial"/>
                        <a:cs typeface="Arial"/>
                        <a:sym typeface="Arial"/>
                      </a:endParaRPr>
                    </a:p>
                  </a:txBody>
                  <a:tcPr marL="9525" marR="9525" marT="71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u="none" strike="noStrike" cap="none" dirty="0">
                          <a:solidFill>
                            <a:srgbClr val="005390"/>
                          </a:solidFill>
                          <a:latin typeface="Arial"/>
                          <a:ea typeface="Arial"/>
                          <a:cs typeface="Arial"/>
                          <a:sym typeface="Arial"/>
                        </a:rPr>
                        <a:t>$1</a:t>
                      </a:r>
                      <a:r>
                        <a:rPr lang="en-US" sz="1200" dirty="0">
                          <a:solidFill>
                            <a:srgbClr val="005390"/>
                          </a:solidFill>
                          <a:latin typeface="Arial"/>
                          <a:ea typeface="Arial"/>
                          <a:cs typeface="Arial"/>
                          <a:sym typeface="Arial"/>
                        </a:rPr>
                        <a:t>18</a:t>
                      </a:r>
                      <a:r>
                        <a:rPr lang="en-US" sz="1200" u="none" strike="noStrike" cap="none" dirty="0">
                          <a:solidFill>
                            <a:srgbClr val="005390"/>
                          </a:solidFill>
                          <a:latin typeface="Arial"/>
                          <a:ea typeface="Arial"/>
                          <a:cs typeface="Arial"/>
                          <a:sym typeface="Arial"/>
                        </a:rPr>
                        <a:t>M</a:t>
                      </a:r>
                      <a:endParaRPr sz="1200" i="0" u="none" strike="noStrike" cap="none" dirty="0">
                        <a:solidFill>
                          <a:srgbClr val="005390"/>
                        </a:solidFill>
                        <a:latin typeface="Arial"/>
                        <a:ea typeface="Arial"/>
                        <a:cs typeface="Arial"/>
                        <a:sym typeface="Arial"/>
                      </a:endParaRPr>
                    </a:p>
                  </a:txBody>
                  <a:tcPr marL="9525" marR="9525" marT="71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dirty="0">
                          <a:solidFill>
                            <a:srgbClr val="005390"/>
                          </a:solidFill>
                          <a:latin typeface="Arial"/>
                          <a:ea typeface="Arial"/>
                          <a:cs typeface="Arial"/>
                          <a:sym typeface="Arial"/>
                        </a:rPr>
                        <a:t>5.4</a:t>
                      </a:r>
                      <a:r>
                        <a:rPr lang="en-US" sz="1200" u="none" strike="noStrike" cap="none" dirty="0">
                          <a:solidFill>
                            <a:srgbClr val="005390"/>
                          </a:solidFill>
                          <a:latin typeface="Arial"/>
                          <a:ea typeface="Arial"/>
                          <a:cs typeface="Arial"/>
                          <a:sym typeface="Arial"/>
                        </a:rPr>
                        <a:t>%</a:t>
                      </a:r>
                      <a:endParaRPr sz="1200" i="0" u="none" strike="noStrike" cap="none" dirty="0">
                        <a:solidFill>
                          <a:srgbClr val="005390"/>
                        </a:solidFill>
                        <a:latin typeface="Arial"/>
                        <a:ea typeface="Arial"/>
                        <a:cs typeface="Arial"/>
                        <a:sym typeface="Arial"/>
                      </a:endParaRPr>
                    </a:p>
                  </a:txBody>
                  <a:tcPr marL="9525" marR="9525" marT="7150" marB="0" anchor="ctr">
                    <a:lnL w="12700" cap="flat" cmpd="sng">
                      <a:solidFill>
                        <a:schemeClr val="lt1"/>
                      </a:solidFill>
                      <a:prstDash val="solid"/>
                      <a:round/>
                      <a:headEnd type="none" w="sm" len="sm"/>
                      <a:tailEnd type="none" w="sm" len="sm"/>
                    </a:lnL>
                    <a:lnR w="19050" cap="flat" cmpd="sng">
                      <a:solidFill>
                        <a:srgbClr val="A5A5A5"/>
                      </a:solidFill>
                      <a:prstDash val="solid"/>
                      <a:round/>
                      <a:headEnd type="none" w="sm" len="sm"/>
                      <a:tailEnd type="none" w="sm" len="sm"/>
                    </a:lnR>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274833">
                <a:tc>
                  <a:txBody>
                    <a:bodyPr/>
                    <a:lstStyle/>
                    <a:p>
                      <a:pPr marL="0" marR="0" lvl="0" indent="0" algn="ctr" rtl="0">
                        <a:spcBef>
                          <a:spcPts val="0"/>
                        </a:spcBef>
                        <a:spcAft>
                          <a:spcPts val="0"/>
                        </a:spcAft>
                        <a:buNone/>
                      </a:pPr>
                      <a:r>
                        <a:rPr lang="en-US" sz="1200" i="0" u="none" strike="noStrike" cap="none" dirty="0">
                          <a:solidFill>
                            <a:srgbClr val="005390"/>
                          </a:solidFill>
                          <a:latin typeface="Arial"/>
                          <a:ea typeface="Arial"/>
                          <a:cs typeface="Arial"/>
                          <a:sym typeface="Arial"/>
                        </a:rPr>
                        <a:t>5</a:t>
                      </a:r>
                      <a:endParaRPr dirty="0">
                        <a:latin typeface="Arial"/>
                        <a:ea typeface="Arial"/>
                        <a:cs typeface="Arial"/>
                        <a:sym typeface="Arial"/>
                      </a:endParaRPr>
                    </a:p>
                  </a:txBody>
                  <a:tcPr marL="9525" marR="9525" marT="7150" marB="0" anchor="ctr">
                    <a:lnL w="19050" cap="flat" cmpd="sng">
                      <a:solidFill>
                        <a:srgbClr val="A5A5A5"/>
                      </a:solidFill>
                      <a:prstDash val="solid"/>
                      <a:round/>
                      <a:headEnd type="none" w="sm" len="sm"/>
                      <a:tailEnd type="none" w="sm" len="sm"/>
                    </a:lnL>
                    <a:lnR w="12700" cap="flat" cmpd="sng">
                      <a:solidFill>
                        <a:schemeClr val="lt1"/>
                      </a:solidFill>
                      <a:prstDash val="solid"/>
                      <a:round/>
                      <a:headEnd type="none" w="sm" len="sm"/>
                      <a:tailEnd type="none" w="sm" len="sm"/>
                    </a:lnR>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200" u="none" strike="noStrike" cap="none" dirty="0">
                          <a:solidFill>
                            <a:srgbClr val="005390"/>
                          </a:solidFill>
                          <a:latin typeface="Arial"/>
                          <a:ea typeface="Arial"/>
                          <a:cs typeface="Arial"/>
                          <a:sym typeface="Arial"/>
                        </a:rPr>
                        <a:t>Department of </a:t>
                      </a:r>
                      <a:r>
                        <a:rPr lang="en-US" sz="1200" dirty="0">
                          <a:solidFill>
                            <a:srgbClr val="005390"/>
                          </a:solidFill>
                          <a:latin typeface="Arial"/>
                          <a:ea typeface="Arial"/>
                          <a:cs typeface="Arial"/>
                          <a:sym typeface="Arial"/>
                        </a:rPr>
                        <a:t>Interior</a:t>
                      </a:r>
                      <a:r>
                        <a:rPr lang="en-US" sz="1200" u="none" strike="noStrike" cap="none" dirty="0">
                          <a:solidFill>
                            <a:srgbClr val="005390"/>
                          </a:solidFill>
                          <a:latin typeface="Arial"/>
                          <a:ea typeface="Arial"/>
                          <a:cs typeface="Arial"/>
                          <a:sym typeface="Arial"/>
                        </a:rPr>
                        <a:t> </a:t>
                      </a:r>
                      <a:endParaRPr sz="1200" i="0" u="none" strike="noStrike" cap="none" dirty="0">
                        <a:solidFill>
                          <a:srgbClr val="005390"/>
                        </a:solidFill>
                        <a:latin typeface="Arial"/>
                        <a:ea typeface="Arial"/>
                        <a:cs typeface="Arial"/>
                        <a:sym typeface="Arial"/>
                      </a:endParaRPr>
                    </a:p>
                  </a:txBody>
                  <a:tcPr marL="9525" marR="9525" marT="71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u="none" strike="noStrike" cap="none" dirty="0">
                          <a:solidFill>
                            <a:srgbClr val="005390"/>
                          </a:solidFill>
                          <a:latin typeface="Arial"/>
                          <a:ea typeface="Arial"/>
                          <a:cs typeface="Arial"/>
                          <a:sym typeface="Arial"/>
                        </a:rPr>
                        <a:t>$</a:t>
                      </a:r>
                      <a:r>
                        <a:rPr lang="en-US" sz="1200" dirty="0">
                          <a:solidFill>
                            <a:srgbClr val="005390"/>
                          </a:solidFill>
                          <a:latin typeface="Arial"/>
                          <a:ea typeface="Arial"/>
                          <a:cs typeface="Arial"/>
                          <a:sym typeface="Arial"/>
                        </a:rPr>
                        <a:t>85</a:t>
                      </a:r>
                      <a:r>
                        <a:rPr lang="en-US" sz="1200" u="none" strike="noStrike" cap="none" dirty="0">
                          <a:solidFill>
                            <a:srgbClr val="005390"/>
                          </a:solidFill>
                          <a:latin typeface="Arial"/>
                          <a:ea typeface="Arial"/>
                          <a:cs typeface="Arial"/>
                          <a:sym typeface="Arial"/>
                        </a:rPr>
                        <a:t>M</a:t>
                      </a:r>
                      <a:endParaRPr sz="1200" i="0" u="none" strike="noStrike" cap="none" dirty="0">
                        <a:solidFill>
                          <a:srgbClr val="005390"/>
                        </a:solidFill>
                        <a:latin typeface="Arial"/>
                        <a:ea typeface="Arial"/>
                        <a:cs typeface="Arial"/>
                        <a:sym typeface="Arial"/>
                      </a:endParaRPr>
                    </a:p>
                  </a:txBody>
                  <a:tcPr marL="9525" marR="9525" marT="71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dirty="0">
                          <a:solidFill>
                            <a:srgbClr val="005390"/>
                          </a:solidFill>
                          <a:latin typeface="Arial"/>
                          <a:ea typeface="Arial"/>
                          <a:cs typeface="Arial"/>
                          <a:sym typeface="Arial"/>
                        </a:rPr>
                        <a:t>3.9</a:t>
                      </a:r>
                      <a:r>
                        <a:rPr lang="en-US" sz="1200" u="none" strike="noStrike" cap="none" dirty="0">
                          <a:solidFill>
                            <a:srgbClr val="005390"/>
                          </a:solidFill>
                          <a:latin typeface="Arial"/>
                          <a:ea typeface="Arial"/>
                          <a:cs typeface="Arial"/>
                          <a:sym typeface="Arial"/>
                        </a:rPr>
                        <a:t>%</a:t>
                      </a:r>
                      <a:endParaRPr sz="1200" i="0" u="none" strike="noStrike" cap="none" dirty="0">
                        <a:solidFill>
                          <a:srgbClr val="005390"/>
                        </a:solidFill>
                        <a:latin typeface="Arial"/>
                        <a:ea typeface="Arial"/>
                        <a:cs typeface="Arial"/>
                        <a:sym typeface="Arial"/>
                      </a:endParaRPr>
                    </a:p>
                  </a:txBody>
                  <a:tcPr marL="9525" marR="9525" marT="7150" marB="0" anchor="ctr">
                    <a:lnL w="12700" cap="flat" cmpd="sng">
                      <a:solidFill>
                        <a:schemeClr val="lt1"/>
                      </a:solidFill>
                      <a:prstDash val="solid"/>
                      <a:round/>
                      <a:headEnd type="none" w="sm" len="sm"/>
                      <a:tailEnd type="none" w="sm" len="sm"/>
                    </a:lnL>
                    <a:lnR w="19050" cap="flat" cmpd="sng">
                      <a:solidFill>
                        <a:srgbClr val="A5A5A5"/>
                      </a:solidFill>
                      <a:prstDash val="solid"/>
                      <a:round/>
                      <a:headEnd type="none" w="sm" len="sm"/>
                      <a:tailEnd type="none" w="sm" len="sm"/>
                    </a:lnR>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7" name="Google Shape;287;p47">
            <a:extLst>
              <a:ext uri="{C183D7F6-B498-43B3-948B-1728B52AA6E4}">
                <adec:decorative xmlns:adec="http://schemas.microsoft.com/office/drawing/2017/decorative" val="1"/>
              </a:ext>
            </a:extLst>
          </p:cNvPr>
          <p:cNvSpPr txBox="1">
            <a:spLocks noGrp="1"/>
          </p:cNvSpPr>
          <p:nvPr>
            <p:ph type="title"/>
          </p:nvPr>
        </p:nvSpPr>
        <p:spPr>
          <a:xfrm>
            <a:off x="2523136" y="258714"/>
            <a:ext cx="4433400" cy="677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5087"/>
              </a:buClr>
              <a:buSzPts val="3600"/>
              <a:buFont typeface="Arial"/>
              <a:buNone/>
            </a:pPr>
            <a:r>
              <a:rPr lang="en-US" sz="3600" i="0" u="none" strike="noStrike" cap="none" dirty="0">
                <a:solidFill>
                  <a:srgbClr val="005087"/>
                </a:solidFill>
                <a:latin typeface="Arial"/>
                <a:ea typeface="Arial"/>
                <a:cs typeface="Arial"/>
                <a:sym typeface="Arial"/>
              </a:rPr>
              <a:t>FY2</a:t>
            </a:r>
            <a:r>
              <a:rPr lang="en-US" sz="3600" dirty="0">
                <a:solidFill>
                  <a:srgbClr val="005087"/>
                </a:solidFill>
                <a:latin typeface="Arial"/>
                <a:ea typeface="Arial"/>
                <a:cs typeface="Arial"/>
                <a:sym typeface="Arial"/>
              </a:rPr>
              <a:t>2</a:t>
            </a:r>
            <a:r>
              <a:rPr lang="en-US" sz="3600" i="0" u="none" strike="noStrike" cap="none" dirty="0">
                <a:solidFill>
                  <a:srgbClr val="005087"/>
                </a:solidFill>
                <a:latin typeface="Arial"/>
                <a:ea typeface="Arial"/>
                <a:cs typeface="Arial"/>
                <a:sym typeface="Arial"/>
              </a:rPr>
              <a:t> Fleet </a:t>
            </a:r>
            <a:r>
              <a:rPr lang="en-US" sz="3600" dirty="0"/>
              <a:t>Refunds</a:t>
            </a:r>
            <a:endParaRPr dirty="0">
              <a:latin typeface="Arial"/>
              <a:ea typeface="Arial"/>
              <a:cs typeface="Arial"/>
              <a:sym typeface="Arial"/>
            </a:endParaRPr>
          </a:p>
        </p:txBody>
      </p:sp>
      <p:sp>
        <p:nvSpPr>
          <p:cNvPr id="282" name="Google Shape;282;p47">
            <a:extLst>
              <a:ext uri="{C183D7F6-B498-43B3-948B-1728B52AA6E4}">
                <adec:decorative xmlns:adec="http://schemas.microsoft.com/office/drawing/2017/decorative" val="1"/>
              </a:ext>
            </a:extLst>
          </p:cNvPr>
          <p:cNvSpPr/>
          <p:nvPr/>
        </p:nvSpPr>
        <p:spPr>
          <a:xfrm>
            <a:off x="-75" y="912163"/>
            <a:ext cx="9144000" cy="438600"/>
          </a:xfrm>
          <a:prstGeom prst="rect">
            <a:avLst/>
          </a:prstGeom>
          <a:gradFill>
            <a:gsLst>
              <a:gs pos="0">
                <a:srgbClr val="56B270"/>
              </a:gs>
              <a:gs pos="100000">
                <a:srgbClr val="2F573A"/>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1" dirty="0">
              <a:solidFill>
                <a:srgbClr val="FFFFFF"/>
              </a:solidFill>
            </a:endParaRPr>
          </a:p>
        </p:txBody>
      </p:sp>
      <p:sp>
        <p:nvSpPr>
          <p:cNvPr id="283" name="Google Shape;283;p47">
            <a:extLst>
              <a:ext uri="{C183D7F6-B498-43B3-948B-1728B52AA6E4}">
                <adec:decorative xmlns:adec="http://schemas.microsoft.com/office/drawing/2017/decorative" val="1"/>
              </a:ext>
            </a:extLst>
          </p:cNvPr>
          <p:cNvSpPr txBox="1"/>
          <p:nvPr/>
        </p:nvSpPr>
        <p:spPr>
          <a:xfrm flipH="1">
            <a:off x="2884639" y="892940"/>
            <a:ext cx="3416100" cy="677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5390"/>
              </a:buClr>
              <a:buSzPts val="2400"/>
              <a:buFont typeface="Arial"/>
              <a:buNone/>
            </a:pPr>
            <a:r>
              <a:rPr lang="en-US" sz="2400" i="0" u="none" strike="noStrike" cap="none" dirty="0">
                <a:solidFill>
                  <a:schemeClr val="lt1"/>
                </a:solidFill>
              </a:rPr>
              <a:t>Opportunity to Improve</a:t>
            </a:r>
            <a:endParaRPr sz="1800" b="0"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Arial"/>
              <a:ea typeface="Arial"/>
              <a:cs typeface="Arial"/>
              <a:sym typeface="Arial"/>
            </a:endParaRPr>
          </a:p>
        </p:txBody>
      </p:sp>
      <p:sp>
        <p:nvSpPr>
          <p:cNvPr id="284" name="Google Shape;284;p47">
            <a:extLst>
              <a:ext uri="{C183D7F6-B498-43B3-948B-1728B52AA6E4}">
                <adec:decorative xmlns:adec="http://schemas.microsoft.com/office/drawing/2017/decorative" val="1"/>
              </a:ext>
            </a:extLst>
          </p:cNvPr>
          <p:cNvSpPr txBox="1"/>
          <p:nvPr/>
        </p:nvSpPr>
        <p:spPr>
          <a:xfrm>
            <a:off x="621420" y="1973580"/>
            <a:ext cx="2590200" cy="1908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5390"/>
              </a:buClr>
              <a:buSzPts val="3000"/>
              <a:buFont typeface="Arial"/>
              <a:buNone/>
            </a:pPr>
            <a:r>
              <a:rPr lang="en-US" sz="3000" i="0" u="none" strike="noStrike" cap="none" dirty="0">
                <a:solidFill>
                  <a:srgbClr val="005087"/>
                </a:solidFill>
              </a:rPr>
              <a:t>Keep in mind:  </a:t>
            </a:r>
            <a:br>
              <a:rPr lang="en-US" sz="3000" i="0" u="none" strike="noStrike" cap="none" dirty="0">
                <a:solidFill>
                  <a:srgbClr val="005087"/>
                </a:solidFill>
              </a:rPr>
            </a:br>
            <a:r>
              <a:rPr lang="en-US" sz="3000" i="0" u="none" strike="noStrike" cap="none" dirty="0">
                <a:solidFill>
                  <a:srgbClr val="005087"/>
                </a:solidFill>
              </a:rPr>
              <a:t>Higher spend, </a:t>
            </a:r>
            <a:endParaRPr sz="1800" i="0" u="none" strike="noStrike" cap="none" dirty="0">
              <a:solidFill>
                <a:srgbClr val="005087"/>
              </a:solidFill>
              <a:latin typeface="Calibri"/>
              <a:ea typeface="Calibri"/>
              <a:cs typeface="Calibri"/>
              <a:sym typeface="Calibri"/>
            </a:endParaRPr>
          </a:p>
          <a:p>
            <a:pPr marL="0" marR="0" lvl="0" indent="0" algn="l" rtl="0">
              <a:lnSpc>
                <a:spcPct val="100000"/>
              </a:lnSpc>
              <a:spcBef>
                <a:spcPts val="0"/>
              </a:spcBef>
              <a:spcAft>
                <a:spcPts val="0"/>
              </a:spcAft>
              <a:buClr>
                <a:srgbClr val="005390"/>
              </a:buClr>
              <a:buSzPts val="3000"/>
              <a:buFont typeface="Arial"/>
              <a:buNone/>
            </a:pPr>
            <a:r>
              <a:rPr lang="en-US" sz="3000" i="0" u="none" strike="noStrike" cap="none" dirty="0">
                <a:solidFill>
                  <a:srgbClr val="005087"/>
                </a:solidFill>
              </a:rPr>
              <a:t>more refunds.</a:t>
            </a:r>
            <a:endParaRPr sz="1800" i="0" u="none" strike="noStrike" cap="none" dirty="0">
              <a:solidFill>
                <a:srgbClr val="005087"/>
              </a:solidFill>
              <a:latin typeface="Calibri"/>
              <a:ea typeface="Calibri"/>
              <a:cs typeface="Calibri"/>
              <a:sym typeface="Calibri"/>
            </a:endParaRPr>
          </a:p>
          <a:p>
            <a:pPr marL="342900" marR="0" lvl="0" indent="-254000" algn="l" rtl="0">
              <a:lnSpc>
                <a:spcPct val="100000"/>
              </a:lnSpc>
              <a:spcBef>
                <a:spcPts val="0"/>
              </a:spcBef>
              <a:spcAft>
                <a:spcPts val="0"/>
              </a:spcAft>
              <a:buClr>
                <a:srgbClr val="000000"/>
              </a:buClr>
              <a:buSzPts val="1400"/>
              <a:buFont typeface="Noto Sans"/>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Arial"/>
              <a:ea typeface="Arial"/>
              <a:cs typeface="Arial"/>
              <a:sym typeface="Arial"/>
            </a:endParaRPr>
          </a:p>
        </p:txBody>
      </p:sp>
      <p:pic>
        <p:nvPicPr>
          <p:cNvPr id="285" name="Google Shape;285;p4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72335" y="3405350"/>
            <a:ext cx="2088423" cy="1738150"/>
          </a:xfrm>
          <a:prstGeom prst="rect">
            <a:avLst/>
          </a:prstGeom>
          <a:noFill/>
          <a:ln>
            <a:noFill/>
          </a:ln>
        </p:spPr>
      </p:pic>
      <p:graphicFrame>
        <p:nvGraphicFramePr>
          <p:cNvPr id="286" name="Google Shape;286;p47">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1365248"/>
              </p:ext>
            </p:extLst>
          </p:nvPr>
        </p:nvGraphicFramePr>
        <p:xfrm>
          <a:off x="3473207" y="1788300"/>
          <a:ext cx="5308625" cy="2816550"/>
        </p:xfrm>
        <a:graphic>
          <a:graphicData uri="http://schemas.openxmlformats.org/drawingml/2006/table">
            <a:tbl>
              <a:tblPr firstRow="1">
                <a:noFill/>
                <a:tableStyleId>{F898D527-77A8-4B62-B40B-9A860E2A647F}</a:tableStyleId>
              </a:tblPr>
              <a:tblGrid>
                <a:gridCol w="511975">
                  <a:extLst>
                    <a:ext uri="{9D8B030D-6E8A-4147-A177-3AD203B41FA5}">
                      <a16:colId xmlns:a16="http://schemas.microsoft.com/office/drawing/2014/main" val="20000"/>
                    </a:ext>
                  </a:extLst>
                </a:gridCol>
                <a:gridCol w="2588475">
                  <a:extLst>
                    <a:ext uri="{9D8B030D-6E8A-4147-A177-3AD203B41FA5}">
                      <a16:colId xmlns:a16="http://schemas.microsoft.com/office/drawing/2014/main" val="20001"/>
                    </a:ext>
                  </a:extLst>
                </a:gridCol>
                <a:gridCol w="1024775">
                  <a:extLst>
                    <a:ext uri="{9D8B030D-6E8A-4147-A177-3AD203B41FA5}">
                      <a16:colId xmlns:a16="http://schemas.microsoft.com/office/drawing/2014/main" val="20002"/>
                    </a:ext>
                  </a:extLst>
                </a:gridCol>
                <a:gridCol w="1183400">
                  <a:extLst>
                    <a:ext uri="{9D8B030D-6E8A-4147-A177-3AD203B41FA5}">
                      <a16:colId xmlns:a16="http://schemas.microsoft.com/office/drawing/2014/main" val="20003"/>
                    </a:ext>
                  </a:extLst>
                </a:gridCol>
              </a:tblGrid>
              <a:tr h="433875">
                <a:tc gridSpan="2">
                  <a:txBody>
                    <a:bodyPr/>
                    <a:lstStyle/>
                    <a:p>
                      <a:pPr marL="0" marR="0" lvl="0" indent="0" algn="ctr" rtl="0">
                        <a:lnSpc>
                          <a:spcPct val="100000"/>
                        </a:lnSpc>
                        <a:spcBef>
                          <a:spcPts val="0"/>
                        </a:spcBef>
                        <a:spcAft>
                          <a:spcPts val="0"/>
                        </a:spcAft>
                        <a:buClr>
                          <a:schemeClr val="dk1"/>
                        </a:buClr>
                        <a:buSzPts val="2400"/>
                        <a:buFont typeface="Calibri"/>
                        <a:buNone/>
                      </a:pPr>
                      <a:r>
                        <a:rPr lang="en-US" sz="1500" b="1" dirty="0">
                          <a:solidFill>
                            <a:srgbClr val="FFFFFF"/>
                          </a:solidFill>
                        </a:rPr>
                        <a:t>Agency </a:t>
                      </a:r>
                      <a:endParaRPr sz="1500" b="1" dirty="0">
                        <a:solidFill>
                          <a:srgbClr val="FFFFFF"/>
                        </a:solidFill>
                      </a:endParaRPr>
                    </a:p>
                  </a:txBody>
                  <a:tcPr marL="9525" marR="9525" marT="7150" marB="0" anchor="ctr">
                    <a:lnL w="19050" cap="flat" cmpd="sng">
                      <a:solidFill>
                        <a:srgbClr val="A5A5A5"/>
                      </a:solidFill>
                      <a:prstDash val="solid"/>
                      <a:round/>
                      <a:headEnd type="none" w="sm" len="sm"/>
                      <a:tailEnd type="none" w="sm" len="sm"/>
                    </a:lnL>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gradFill>
                      <a:gsLst>
                        <a:gs pos="0">
                          <a:srgbClr val="56B270"/>
                        </a:gs>
                        <a:gs pos="100000">
                          <a:srgbClr val="2F573A"/>
                        </a:gs>
                      </a:gsLst>
                      <a:path path="circle">
                        <a:fillToRect l="50000" t="50000" r="50000" b="50000"/>
                      </a:path>
                      <a:tileRect/>
                    </a:gradFill>
                  </a:tcPr>
                </a:tc>
                <a:tc hMerge="1">
                  <a:txBody>
                    <a:bodyPr/>
                    <a:lstStyle/>
                    <a:p>
                      <a:endParaRPr lang="en-US"/>
                    </a:p>
                  </a:txBody>
                  <a:tcPr/>
                </a:tc>
                <a:tc>
                  <a:txBody>
                    <a:bodyPr/>
                    <a:lstStyle/>
                    <a:p>
                      <a:pPr marL="0" marR="0" lvl="0" indent="0" algn="ctr" rtl="0">
                        <a:lnSpc>
                          <a:spcPct val="100000"/>
                        </a:lnSpc>
                        <a:spcBef>
                          <a:spcPts val="0"/>
                        </a:spcBef>
                        <a:spcAft>
                          <a:spcPts val="0"/>
                        </a:spcAft>
                        <a:buClr>
                          <a:schemeClr val="dk1"/>
                        </a:buClr>
                        <a:buSzPts val="2400"/>
                        <a:buFont typeface="Calibri"/>
                        <a:buNone/>
                      </a:pPr>
                      <a:r>
                        <a:rPr lang="en-US" sz="1500" b="1" dirty="0">
                          <a:solidFill>
                            <a:srgbClr val="FFFFFF"/>
                          </a:solidFill>
                        </a:rPr>
                        <a:t>$ (M)</a:t>
                      </a:r>
                      <a:endParaRPr sz="1500" b="1" dirty="0">
                        <a:solidFill>
                          <a:srgbClr val="FFFFFF"/>
                        </a:solidFill>
                      </a:endParaRPr>
                    </a:p>
                  </a:txBody>
                  <a:tcPr marL="9525" marR="9525" marT="7150" marB="0" anchor="ctr">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gradFill>
                      <a:gsLst>
                        <a:gs pos="0">
                          <a:srgbClr val="56B270"/>
                        </a:gs>
                        <a:gs pos="100000">
                          <a:srgbClr val="2F573A"/>
                        </a:gs>
                      </a:gsLst>
                      <a:path path="circle">
                        <a:fillToRect l="50000" t="50000" r="50000" b="50000"/>
                      </a:path>
                      <a:tileRect/>
                    </a:gradFill>
                  </a:tcPr>
                </a:tc>
                <a:tc>
                  <a:txBody>
                    <a:bodyPr/>
                    <a:lstStyle/>
                    <a:p>
                      <a:pPr marL="0" marR="0" lvl="0" indent="0" algn="ctr" rtl="0">
                        <a:lnSpc>
                          <a:spcPct val="100000"/>
                        </a:lnSpc>
                        <a:spcBef>
                          <a:spcPts val="0"/>
                        </a:spcBef>
                        <a:spcAft>
                          <a:spcPts val="0"/>
                        </a:spcAft>
                        <a:buClr>
                          <a:schemeClr val="dk1"/>
                        </a:buClr>
                        <a:buSzPts val="2400"/>
                        <a:buFont typeface="Calibri"/>
                        <a:buNone/>
                      </a:pPr>
                      <a:r>
                        <a:rPr lang="en-US" sz="1500" b="1" dirty="0">
                          <a:solidFill>
                            <a:srgbClr val="FFFFFF"/>
                          </a:solidFill>
                        </a:rPr>
                        <a:t>% of Fleet Refunds</a:t>
                      </a:r>
                      <a:endParaRPr sz="1500" b="1" dirty="0">
                        <a:solidFill>
                          <a:srgbClr val="FFFFFF"/>
                        </a:solidFill>
                      </a:endParaRPr>
                    </a:p>
                  </a:txBody>
                  <a:tcPr marL="9525" marR="9525" marT="7150" marB="0" anchor="ctr">
                    <a:lnR w="19050" cap="flat" cmpd="sng">
                      <a:solidFill>
                        <a:srgbClr val="A5A5A5"/>
                      </a:solidFill>
                      <a:prstDash val="solid"/>
                      <a:round/>
                      <a:headEnd type="none" w="sm" len="sm"/>
                      <a:tailEnd type="none" w="sm" len="sm"/>
                    </a:lnR>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gradFill>
                      <a:gsLst>
                        <a:gs pos="0">
                          <a:srgbClr val="56B270"/>
                        </a:gs>
                        <a:gs pos="100000">
                          <a:srgbClr val="2F573A"/>
                        </a:gs>
                      </a:gsLst>
                      <a:path path="circle">
                        <a:fillToRect l="50000" t="50000" r="50000" b="50000"/>
                      </a:path>
                      <a:tileRect/>
                    </a:gradFill>
                  </a:tcPr>
                </a:tc>
                <a:extLst>
                  <a:ext uri="{0D108BD9-81ED-4DB2-BD59-A6C34878D82A}">
                    <a16:rowId xmlns:a16="http://schemas.microsoft.com/office/drawing/2014/main" val="10000"/>
                  </a:ext>
                </a:extLst>
              </a:tr>
              <a:tr h="494825">
                <a:tc>
                  <a:txBody>
                    <a:bodyPr/>
                    <a:lstStyle/>
                    <a:p>
                      <a:pPr marL="0" marR="0" lvl="0" indent="0" algn="ctr" rtl="0">
                        <a:lnSpc>
                          <a:spcPct val="100000"/>
                        </a:lnSpc>
                        <a:spcBef>
                          <a:spcPts val="0"/>
                        </a:spcBef>
                        <a:spcAft>
                          <a:spcPts val="0"/>
                        </a:spcAft>
                        <a:buNone/>
                      </a:pPr>
                      <a:r>
                        <a:rPr lang="en-US" dirty="0">
                          <a:solidFill>
                            <a:srgbClr val="005087"/>
                          </a:solidFill>
                        </a:rPr>
                        <a:t>1</a:t>
                      </a:r>
                      <a:endParaRPr i="0" u="none" strike="noStrike" cap="none" dirty="0">
                        <a:solidFill>
                          <a:srgbClr val="005087"/>
                        </a:solidFill>
                      </a:endParaRPr>
                    </a:p>
                  </a:txBody>
                  <a:tcPr marL="9525" marR="9525" marT="7150" marB="0" anchor="ctr">
                    <a:lnL w="19050" cap="flat" cmpd="sng">
                      <a:solidFill>
                        <a:srgbClr val="A5A5A5"/>
                      </a:solidFill>
                      <a:prstDash val="solid"/>
                      <a:round/>
                      <a:headEnd type="none" w="sm" len="sm"/>
                      <a:tailEnd type="none" w="sm" len="sm"/>
                    </a:lnL>
                    <a:lnR w="12700" cap="flat" cmpd="sng">
                      <a:solidFill>
                        <a:schemeClr val="lt1"/>
                      </a:solidFill>
                      <a:prstDash val="solid"/>
                      <a:round/>
                      <a:headEnd type="none" w="sm" len="sm"/>
                      <a:tailEnd type="none" w="sm" len="sm"/>
                    </a:lnR>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dirty="0">
                          <a:solidFill>
                            <a:srgbClr val="005087"/>
                          </a:solidFill>
                        </a:rPr>
                        <a:t>United States Postal Service</a:t>
                      </a:r>
                      <a:endParaRPr dirty="0">
                        <a:solidFill>
                          <a:srgbClr val="005087"/>
                        </a:solidFill>
                      </a:endParaRPr>
                    </a:p>
                  </a:txBody>
                  <a:tcPr marL="9525" marR="9525" marT="71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US" dirty="0">
                          <a:solidFill>
                            <a:srgbClr val="005087"/>
                          </a:solidFill>
                        </a:rPr>
                        <a:t>$24.9M</a:t>
                      </a:r>
                      <a:endParaRPr i="0" u="none" strike="noStrike" cap="none" dirty="0">
                        <a:solidFill>
                          <a:srgbClr val="005087"/>
                        </a:solidFill>
                      </a:endParaRPr>
                    </a:p>
                  </a:txBody>
                  <a:tcPr marL="9525" marR="9525" marT="7150" marB="0" anchor="ctr">
                    <a:lnL w="12700" cap="flat" cmpd="sng">
                      <a:solidFill>
                        <a:schemeClr val="lt1"/>
                      </a:solidFill>
                      <a:prstDash val="solid"/>
                      <a:round/>
                      <a:headEnd type="none" w="sm" len="sm"/>
                      <a:tailEnd type="none" w="sm" len="sm"/>
                    </a:lnL>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US" dirty="0">
                          <a:solidFill>
                            <a:srgbClr val="005087"/>
                          </a:solidFill>
                        </a:rPr>
                        <a:t>53.9%</a:t>
                      </a:r>
                      <a:endParaRPr dirty="0">
                        <a:solidFill>
                          <a:srgbClr val="005087"/>
                        </a:solidFill>
                      </a:endParaRPr>
                    </a:p>
                  </a:txBody>
                  <a:tcPr marL="9525" marR="9525" marT="7150" marB="0" anchor="ctr">
                    <a:lnR w="19050" cap="flat" cmpd="sng">
                      <a:solidFill>
                        <a:srgbClr val="A5A5A5"/>
                      </a:solidFill>
                      <a:prstDash val="solid"/>
                      <a:round/>
                      <a:headEnd type="none" w="sm" len="sm"/>
                      <a:tailEnd type="none" w="sm" len="sm"/>
                    </a:lnR>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4825">
                <a:tc>
                  <a:txBody>
                    <a:bodyPr/>
                    <a:lstStyle/>
                    <a:p>
                      <a:pPr marL="0" marR="0" lvl="0" indent="0" algn="ctr" rtl="0">
                        <a:lnSpc>
                          <a:spcPct val="100000"/>
                        </a:lnSpc>
                        <a:spcBef>
                          <a:spcPts val="0"/>
                        </a:spcBef>
                        <a:spcAft>
                          <a:spcPts val="0"/>
                        </a:spcAft>
                        <a:buClr>
                          <a:srgbClr val="005390"/>
                        </a:buClr>
                        <a:buSzPts val="1600"/>
                        <a:buFont typeface="Century Gothic"/>
                        <a:buNone/>
                      </a:pPr>
                      <a:r>
                        <a:rPr lang="en-US" dirty="0">
                          <a:solidFill>
                            <a:srgbClr val="005087"/>
                          </a:solidFill>
                        </a:rPr>
                        <a:t>2</a:t>
                      </a:r>
                      <a:endParaRPr u="none" strike="noStrike" cap="none" dirty="0">
                        <a:solidFill>
                          <a:srgbClr val="005087"/>
                        </a:solidFill>
                      </a:endParaRPr>
                    </a:p>
                  </a:txBody>
                  <a:tcPr marL="9525" marR="9525" marT="7150" marB="0" anchor="ctr">
                    <a:lnL w="19050" cap="flat" cmpd="sng">
                      <a:solidFill>
                        <a:srgbClr val="A5A5A5"/>
                      </a:solidFill>
                      <a:prstDash val="solid"/>
                      <a:round/>
                      <a:headEnd type="none" w="sm" len="sm"/>
                      <a:tailEnd type="none" w="sm" len="sm"/>
                    </a:lnL>
                    <a:lnR w="12700" cap="flat" cmpd="sng">
                      <a:solidFill>
                        <a:schemeClr val="lt1"/>
                      </a:solidFill>
                      <a:prstDash val="solid"/>
                      <a:round/>
                      <a:headEnd type="none" w="sm" len="sm"/>
                      <a:tailEnd type="none" w="sm" len="sm"/>
                    </a:lnR>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dirty="0">
                          <a:solidFill>
                            <a:srgbClr val="005087"/>
                          </a:solidFill>
                        </a:rPr>
                        <a:t>General Services Administration </a:t>
                      </a:r>
                      <a:endParaRPr i="0" u="none" strike="noStrike" cap="none" dirty="0">
                        <a:solidFill>
                          <a:srgbClr val="005087"/>
                        </a:solidFill>
                      </a:endParaRPr>
                    </a:p>
                  </a:txBody>
                  <a:tcPr marL="9525" marR="9525" marT="71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5390"/>
                        </a:buClr>
                        <a:buSzPts val="1600"/>
                        <a:buFont typeface="Arial"/>
                        <a:buNone/>
                      </a:pPr>
                      <a:r>
                        <a:rPr lang="en-US" i="0" u="none" strike="noStrike" cap="none" dirty="0">
                          <a:solidFill>
                            <a:srgbClr val="005087"/>
                          </a:solidFill>
                        </a:rPr>
                        <a:t>$</a:t>
                      </a:r>
                      <a:r>
                        <a:rPr lang="en-US" dirty="0">
                          <a:solidFill>
                            <a:srgbClr val="005087"/>
                          </a:solidFill>
                        </a:rPr>
                        <a:t>12.9</a:t>
                      </a:r>
                      <a:r>
                        <a:rPr lang="en-US" i="0" u="none" strike="noStrike" cap="none" dirty="0">
                          <a:solidFill>
                            <a:srgbClr val="005087"/>
                          </a:solidFill>
                        </a:rPr>
                        <a:t>M</a:t>
                      </a:r>
                      <a:endParaRPr u="none" strike="noStrike" cap="none" dirty="0">
                        <a:solidFill>
                          <a:srgbClr val="005087"/>
                        </a:solidFill>
                      </a:endParaRPr>
                    </a:p>
                  </a:txBody>
                  <a:tcPr marL="9525" marR="9525" marT="7150" marB="0" anchor="ctr">
                    <a:lnL w="12700" cap="flat" cmpd="sng">
                      <a:solidFill>
                        <a:schemeClr val="lt1"/>
                      </a:solidFill>
                      <a:prstDash val="solid"/>
                      <a:round/>
                      <a:headEnd type="none" w="sm" len="sm"/>
                      <a:tailEnd type="none" w="sm" len="sm"/>
                    </a:lnL>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5390"/>
                        </a:buClr>
                        <a:buSzPts val="1600"/>
                        <a:buFont typeface="Arial"/>
                        <a:buNone/>
                      </a:pPr>
                      <a:r>
                        <a:rPr lang="en-US" dirty="0">
                          <a:solidFill>
                            <a:srgbClr val="005087"/>
                          </a:solidFill>
                        </a:rPr>
                        <a:t>27.8</a:t>
                      </a:r>
                      <a:r>
                        <a:rPr lang="en-US" i="0" u="none" strike="noStrike" cap="none" dirty="0">
                          <a:solidFill>
                            <a:srgbClr val="005087"/>
                          </a:solidFill>
                        </a:rPr>
                        <a:t>%</a:t>
                      </a:r>
                      <a:endParaRPr u="none" strike="noStrike" cap="none" dirty="0">
                        <a:solidFill>
                          <a:srgbClr val="005087"/>
                        </a:solidFill>
                      </a:endParaRPr>
                    </a:p>
                  </a:txBody>
                  <a:tcPr marL="9525" marR="9525" marT="7150" marB="0" anchor="ctr">
                    <a:lnR w="19050" cap="flat" cmpd="sng">
                      <a:solidFill>
                        <a:srgbClr val="A5A5A5"/>
                      </a:solidFill>
                      <a:prstDash val="solid"/>
                      <a:round/>
                      <a:headEnd type="none" w="sm" len="sm"/>
                      <a:tailEnd type="none" w="sm" len="sm"/>
                    </a:lnR>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494825">
                <a:tc>
                  <a:txBody>
                    <a:bodyPr/>
                    <a:lstStyle/>
                    <a:p>
                      <a:pPr marL="0" marR="0" lvl="0" indent="0" algn="ctr" rtl="0">
                        <a:lnSpc>
                          <a:spcPct val="100000"/>
                        </a:lnSpc>
                        <a:spcBef>
                          <a:spcPts val="0"/>
                        </a:spcBef>
                        <a:spcAft>
                          <a:spcPts val="0"/>
                        </a:spcAft>
                        <a:buClr>
                          <a:srgbClr val="005390"/>
                        </a:buClr>
                        <a:buSzPts val="1600"/>
                        <a:buFont typeface="Century Gothic"/>
                        <a:buNone/>
                      </a:pPr>
                      <a:r>
                        <a:rPr lang="en-US" dirty="0">
                          <a:solidFill>
                            <a:srgbClr val="005087"/>
                          </a:solidFill>
                        </a:rPr>
                        <a:t>3</a:t>
                      </a:r>
                      <a:endParaRPr u="none" strike="noStrike" cap="none" dirty="0">
                        <a:solidFill>
                          <a:srgbClr val="005087"/>
                        </a:solidFill>
                      </a:endParaRPr>
                    </a:p>
                  </a:txBody>
                  <a:tcPr marL="9525" marR="9525" marT="7150" marB="0" anchor="ctr">
                    <a:lnL w="19050" cap="flat" cmpd="sng">
                      <a:solidFill>
                        <a:srgbClr val="A5A5A5"/>
                      </a:solidFill>
                      <a:prstDash val="solid"/>
                      <a:round/>
                      <a:headEnd type="none" w="sm" len="sm"/>
                      <a:tailEnd type="none" w="sm" len="sm"/>
                    </a:lnL>
                    <a:lnR w="12700" cap="flat" cmpd="sng">
                      <a:solidFill>
                        <a:schemeClr val="lt1"/>
                      </a:solidFill>
                      <a:prstDash val="solid"/>
                      <a:round/>
                      <a:headEnd type="none" w="sm" len="sm"/>
                      <a:tailEnd type="none" w="sm" len="sm"/>
                    </a:lnR>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dirty="0">
                          <a:solidFill>
                            <a:srgbClr val="005087"/>
                          </a:solidFill>
                        </a:rPr>
                        <a:t>Department of Agriculture </a:t>
                      </a:r>
                      <a:endParaRPr i="0" u="none" strike="noStrike" cap="none" dirty="0">
                        <a:solidFill>
                          <a:srgbClr val="005087"/>
                        </a:solidFill>
                      </a:endParaRPr>
                    </a:p>
                  </a:txBody>
                  <a:tcPr marL="9525" marR="9525" marT="71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5390"/>
                        </a:buClr>
                        <a:buSzPts val="1600"/>
                        <a:buFont typeface="Arial"/>
                        <a:buNone/>
                      </a:pPr>
                      <a:r>
                        <a:rPr lang="en-US" u="none" strike="noStrike" cap="none" dirty="0">
                          <a:solidFill>
                            <a:srgbClr val="005087"/>
                          </a:solidFill>
                        </a:rPr>
                        <a:t>$</a:t>
                      </a:r>
                      <a:r>
                        <a:rPr lang="en-US" dirty="0">
                          <a:solidFill>
                            <a:srgbClr val="005087"/>
                          </a:solidFill>
                        </a:rPr>
                        <a:t>2.5</a:t>
                      </a:r>
                      <a:r>
                        <a:rPr lang="en-US" u="none" strike="noStrike" cap="none" dirty="0">
                          <a:solidFill>
                            <a:srgbClr val="005087"/>
                          </a:solidFill>
                        </a:rPr>
                        <a:t>M </a:t>
                      </a:r>
                      <a:endParaRPr i="0" u="none" strike="noStrike" cap="none" dirty="0">
                        <a:solidFill>
                          <a:srgbClr val="005087"/>
                        </a:solidFill>
                      </a:endParaRPr>
                    </a:p>
                  </a:txBody>
                  <a:tcPr marL="9525" marR="9525" marT="7150" marB="0" anchor="ctr">
                    <a:lnL w="12700" cap="flat" cmpd="sng">
                      <a:solidFill>
                        <a:schemeClr val="lt1"/>
                      </a:solidFill>
                      <a:prstDash val="solid"/>
                      <a:round/>
                      <a:headEnd type="none" w="sm" len="sm"/>
                      <a:tailEnd type="none" w="sm" len="sm"/>
                    </a:lnL>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5390"/>
                        </a:buClr>
                        <a:buSzPts val="1600"/>
                        <a:buFont typeface="Arial"/>
                        <a:buNone/>
                      </a:pPr>
                      <a:r>
                        <a:rPr lang="en-US" dirty="0">
                          <a:solidFill>
                            <a:srgbClr val="005087"/>
                          </a:solidFill>
                        </a:rPr>
                        <a:t>5.3</a:t>
                      </a:r>
                      <a:r>
                        <a:rPr lang="en-US" u="none" strike="noStrike" cap="none" dirty="0">
                          <a:solidFill>
                            <a:srgbClr val="005087"/>
                          </a:solidFill>
                        </a:rPr>
                        <a:t>%</a:t>
                      </a:r>
                      <a:endParaRPr i="0" u="none" strike="noStrike" cap="none" dirty="0">
                        <a:solidFill>
                          <a:srgbClr val="005087"/>
                        </a:solidFill>
                      </a:endParaRPr>
                    </a:p>
                  </a:txBody>
                  <a:tcPr marL="9525" marR="9525" marT="7150" marB="0" anchor="ctr">
                    <a:lnR w="19050" cap="flat" cmpd="sng">
                      <a:solidFill>
                        <a:srgbClr val="A5A5A5"/>
                      </a:solidFill>
                      <a:prstDash val="solid"/>
                      <a:round/>
                      <a:headEnd type="none" w="sm" len="sm"/>
                      <a:tailEnd type="none" w="sm" len="sm"/>
                    </a:lnR>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494825">
                <a:tc>
                  <a:txBody>
                    <a:bodyPr/>
                    <a:lstStyle/>
                    <a:p>
                      <a:pPr marL="0" marR="0" lvl="0" indent="0" algn="ctr" rtl="0">
                        <a:lnSpc>
                          <a:spcPct val="100000"/>
                        </a:lnSpc>
                        <a:spcBef>
                          <a:spcPts val="0"/>
                        </a:spcBef>
                        <a:spcAft>
                          <a:spcPts val="0"/>
                        </a:spcAft>
                        <a:buClr>
                          <a:srgbClr val="005390"/>
                        </a:buClr>
                        <a:buSzPts val="1600"/>
                        <a:buFont typeface="Century Gothic"/>
                        <a:buNone/>
                      </a:pPr>
                      <a:r>
                        <a:rPr lang="en-US" dirty="0">
                          <a:solidFill>
                            <a:srgbClr val="005087"/>
                          </a:solidFill>
                        </a:rPr>
                        <a:t>4</a:t>
                      </a:r>
                      <a:endParaRPr u="none" strike="noStrike" cap="none" dirty="0">
                        <a:solidFill>
                          <a:srgbClr val="005087"/>
                        </a:solidFill>
                      </a:endParaRPr>
                    </a:p>
                  </a:txBody>
                  <a:tcPr marL="9525" marR="9525" marT="7150" marB="0" anchor="ctr">
                    <a:lnL w="19050" cap="flat" cmpd="sng">
                      <a:solidFill>
                        <a:srgbClr val="A5A5A5"/>
                      </a:solidFill>
                      <a:prstDash val="solid"/>
                      <a:round/>
                      <a:headEnd type="none" w="sm" len="sm"/>
                      <a:tailEnd type="none" w="sm" len="sm"/>
                    </a:lnL>
                    <a:lnR w="12700" cap="flat" cmpd="sng">
                      <a:solidFill>
                        <a:schemeClr val="lt1"/>
                      </a:solidFill>
                      <a:prstDash val="solid"/>
                      <a:round/>
                      <a:headEnd type="none" w="sm" len="sm"/>
                      <a:tailEnd type="none" w="sm" len="sm"/>
                    </a:lnR>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u="none" strike="noStrike" cap="none" dirty="0">
                          <a:solidFill>
                            <a:srgbClr val="005087"/>
                          </a:solidFill>
                        </a:rPr>
                        <a:t>Department of Homeland Security </a:t>
                      </a:r>
                      <a:endParaRPr i="0" u="none" strike="noStrike" cap="none" dirty="0">
                        <a:solidFill>
                          <a:srgbClr val="005087"/>
                        </a:solidFill>
                      </a:endParaRPr>
                    </a:p>
                  </a:txBody>
                  <a:tcPr marL="9525" marR="9525" marT="71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5390"/>
                        </a:buClr>
                        <a:buSzPts val="1600"/>
                        <a:buFont typeface="Arial"/>
                        <a:buNone/>
                      </a:pPr>
                      <a:r>
                        <a:rPr lang="en-US" u="none" strike="noStrike" cap="none" dirty="0">
                          <a:solidFill>
                            <a:srgbClr val="005087"/>
                          </a:solidFill>
                        </a:rPr>
                        <a:t>$</a:t>
                      </a:r>
                      <a:r>
                        <a:rPr lang="en-US" dirty="0">
                          <a:solidFill>
                            <a:srgbClr val="005087"/>
                          </a:solidFill>
                        </a:rPr>
                        <a:t>1.9</a:t>
                      </a:r>
                      <a:r>
                        <a:rPr lang="en-US" u="none" strike="noStrike" cap="none" dirty="0">
                          <a:solidFill>
                            <a:srgbClr val="005087"/>
                          </a:solidFill>
                        </a:rPr>
                        <a:t>M</a:t>
                      </a:r>
                      <a:endParaRPr i="0" u="none" strike="noStrike" cap="none" dirty="0">
                        <a:solidFill>
                          <a:srgbClr val="005087"/>
                        </a:solidFill>
                      </a:endParaRPr>
                    </a:p>
                  </a:txBody>
                  <a:tcPr marL="9525" marR="9525" marT="7150" marB="0" anchor="ctr">
                    <a:lnL w="12700" cap="flat" cmpd="sng">
                      <a:solidFill>
                        <a:schemeClr val="lt1"/>
                      </a:solidFill>
                      <a:prstDash val="solid"/>
                      <a:round/>
                      <a:headEnd type="none" w="sm" len="sm"/>
                      <a:tailEnd type="none" w="sm" len="sm"/>
                    </a:lnL>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5390"/>
                        </a:buClr>
                        <a:buSzPts val="1600"/>
                        <a:buFont typeface="Arial"/>
                        <a:buNone/>
                      </a:pPr>
                      <a:r>
                        <a:rPr lang="en-US" dirty="0">
                          <a:solidFill>
                            <a:srgbClr val="005087"/>
                          </a:solidFill>
                        </a:rPr>
                        <a:t>4.1</a:t>
                      </a:r>
                      <a:r>
                        <a:rPr lang="en-US" u="none" strike="noStrike" cap="none" dirty="0">
                          <a:solidFill>
                            <a:srgbClr val="005087"/>
                          </a:solidFill>
                        </a:rPr>
                        <a:t>%</a:t>
                      </a:r>
                      <a:endParaRPr i="0" u="none" strike="noStrike" cap="none" dirty="0">
                        <a:solidFill>
                          <a:srgbClr val="005087"/>
                        </a:solidFill>
                      </a:endParaRPr>
                    </a:p>
                  </a:txBody>
                  <a:tcPr marL="9525" marR="9525" marT="7150" marB="0" anchor="ctr">
                    <a:lnR w="19050" cap="flat" cmpd="sng">
                      <a:solidFill>
                        <a:srgbClr val="A5A5A5"/>
                      </a:solidFill>
                      <a:prstDash val="solid"/>
                      <a:round/>
                      <a:headEnd type="none" w="sm" len="sm"/>
                      <a:tailEnd type="none" w="sm" len="sm"/>
                    </a:lnR>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372900">
                <a:tc>
                  <a:txBody>
                    <a:bodyPr/>
                    <a:lstStyle/>
                    <a:p>
                      <a:pPr marL="0" marR="0" lvl="0" indent="0" algn="ctr" rtl="0">
                        <a:lnSpc>
                          <a:spcPct val="100000"/>
                        </a:lnSpc>
                        <a:spcBef>
                          <a:spcPts val="0"/>
                        </a:spcBef>
                        <a:spcAft>
                          <a:spcPts val="0"/>
                        </a:spcAft>
                        <a:buClr>
                          <a:srgbClr val="005390"/>
                        </a:buClr>
                        <a:buSzPts val="1600"/>
                        <a:buFont typeface="Century Gothic"/>
                        <a:buNone/>
                      </a:pPr>
                      <a:r>
                        <a:rPr lang="en-US" dirty="0">
                          <a:solidFill>
                            <a:srgbClr val="005087"/>
                          </a:solidFill>
                        </a:rPr>
                        <a:t>5</a:t>
                      </a:r>
                      <a:endParaRPr u="none" strike="noStrike" cap="none" dirty="0">
                        <a:solidFill>
                          <a:srgbClr val="005087"/>
                        </a:solidFill>
                      </a:endParaRPr>
                    </a:p>
                  </a:txBody>
                  <a:tcPr marL="9525" marR="9525" marT="7150" marB="0" anchor="ctr">
                    <a:lnL w="19050" cap="flat" cmpd="sng">
                      <a:solidFill>
                        <a:srgbClr val="A5A5A5"/>
                      </a:solidFill>
                      <a:prstDash val="solid"/>
                      <a:round/>
                      <a:headEnd type="none" w="sm" len="sm"/>
                      <a:tailEnd type="none" w="sm" len="sm"/>
                    </a:lnL>
                    <a:lnR w="12700" cap="flat" cmpd="sng">
                      <a:solidFill>
                        <a:schemeClr val="lt1"/>
                      </a:solidFill>
                      <a:prstDash val="solid"/>
                      <a:round/>
                      <a:headEnd type="none" w="sm" len="sm"/>
                      <a:tailEnd type="none" w="sm" len="sm"/>
                    </a:lnR>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u="none" strike="noStrike" cap="none" dirty="0">
                          <a:solidFill>
                            <a:srgbClr val="005087"/>
                          </a:solidFill>
                        </a:rPr>
                        <a:t>Department of </a:t>
                      </a:r>
                      <a:r>
                        <a:rPr lang="en-US" dirty="0">
                          <a:solidFill>
                            <a:srgbClr val="005087"/>
                          </a:solidFill>
                        </a:rPr>
                        <a:t>Defense</a:t>
                      </a:r>
                      <a:endParaRPr i="0" u="none" strike="noStrike" cap="none" dirty="0">
                        <a:solidFill>
                          <a:srgbClr val="005087"/>
                        </a:solidFill>
                      </a:endParaRPr>
                    </a:p>
                  </a:txBody>
                  <a:tcPr marL="9525" marR="9525" marT="71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5390"/>
                        </a:buClr>
                        <a:buSzPts val="1600"/>
                        <a:buFont typeface="Arial"/>
                        <a:buNone/>
                      </a:pPr>
                      <a:r>
                        <a:rPr lang="en-US" u="none" strike="noStrike" cap="none" dirty="0">
                          <a:solidFill>
                            <a:srgbClr val="005087"/>
                          </a:solidFill>
                        </a:rPr>
                        <a:t>$1.</a:t>
                      </a:r>
                      <a:r>
                        <a:rPr lang="en-US" dirty="0">
                          <a:solidFill>
                            <a:srgbClr val="005087"/>
                          </a:solidFill>
                        </a:rPr>
                        <a:t>5</a:t>
                      </a:r>
                      <a:r>
                        <a:rPr lang="en-US" u="none" strike="noStrike" cap="none" dirty="0">
                          <a:solidFill>
                            <a:srgbClr val="005087"/>
                          </a:solidFill>
                        </a:rPr>
                        <a:t>M</a:t>
                      </a:r>
                      <a:endParaRPr i="0" u="none" strike="noStrike" cap="none" dirty="0">
                        <a:solidFill>
                          <a:srgbClr val="005087"/>
                        </a:solidFill>
                      </a:endParaRPr>
                    </a:p>
                  </a:txBody>
                  <a:tcPr marL="9525" marR="9525" marT="7150" marB="0" anchor="ctr">
                    <a:lnL w="12700" cap="flat" cmpd="sng">
                      <a:solidFill>
                        <a:schemeClr val="lt1"/>
                      </a:solidFill>
                      <a:prstDash val="solid"/>
                      <a:round/>
                      <a:headEnd type="none" w="sm" len="sm"/>
                      <a:tailEnd type="none" w="sm" len="sm"/>
                    </a:lnL>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5390"/>
                        </a:buClr>
                        <a:buSzPts val="1600"/>
                        <a:buFont typeface="Arial"/>
                        <a:buNone/>
                      </a:pPr>
                      <a:r>
                        <a:rPr lang="en-US" dirty="0">
                          <a:solidFill>
                            <a:srgbClr val="005087"/>
                          </a:solidFill>
                        </a:rPr>
                        <a:t>3.1</a:t>
                      </a:r>
                      <a:r>
                        <a:rPr lang="en-US" u="none" strike="noStrike" cap="none" dirty="0">
                          <a:solidFill>
                            <a:srgbClr val="005087"/>
                          </a:solidFill>
                        </a:rPr>
                        <a:t>%</a:t>
                      </a:r>
                      <a:endParaRPr i="0" u="none" strike="noStrike" cap="none" dirty="0">
                        <a:solidFill>
                          <a:srgbClr val="005087"/>
                        </a:solidFill>
                      </a:endParaRPr>
                    </a:p>
                  </a:txBody>
                  <a:tcPr marL="9525" marR="9525" marT="7150" marB="0" anchor="ctr">
                    <a:lnR w="19050" cap="flat" cmpd="sng">
                      <a:solidFill>
                        <a:srgbClr val="A5A5A5"/>
                      </a:solidFill>
                      <a:prstDash val="solid"/>
                      <a:round/>
                      <a:headEnd type="none" w="sm" len="sm"/>
                      <a:tailEnd type="none" w="sm" len="sm"/>
                    </a:lnR>
                    <a:lnT w="19050" cap="flat" cmpd="sng">
                      <a:solidFill>
                        <a:srgbClr val="A5A5A5"/>
                      </a:solidFill>
                      <a:prstDash val="solid"/>
                      <a:round/>
                      <a:headEnd type="none" w="sm" len="sm"/>
                      <a:tailEnd type="none" w="sm" len="sm"/>
                    </a:lnT>
                    <a:lnB w="19050"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5"/>
                                        </p:tgtEl>
                                        <p:attrNameLst>
                                          <p:attrName>style.visibility</p:attrName>
                                        </p:attrNameLst>
                                      </p:cBhvr>
                                      <p:to>
                                        <p:strVal val="visible"/>
                                      </p:to>
                                    </p:set>
                                    <p:animEffect transition="in" filter="fade">
                                      <p:cBhvr>
                                        <p:cTn id="7" dur="500"/>
                                        <p:tgtEl>
                                          <p:spTgt spid="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GSA SmartPay">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C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1301</TotalTime>
  <Words>11206</Words>
  <Application>Microsoft Office PowerPoint</Application>
  <PresentationFormat>On-screen Show (16:9)</PresentationFormat>
  <Paragraphs>845</Paragraphs>
  <Slides>71</Slides>
  <Notes>71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71</vt:i4>
      </vt:variant>
    </vt:vector>
  </HeadingPairs>
  <TitlesOfParts>
    <vt:vector size="83" baseType="lpstr">
      <vt:lpstr>Arial</vt:lpstr>
      <vt:lpstr>Roboto</vt:lpstr>
      <vt:lpstr>Century Gothic</vt:lpstr>
      <vt:lpstr>Wingdings</vt:lpstr>
      <vt:lpstr>Trebuchet MS</vt:lpstr>
      <vt:lpstr>Times</vt:lpstr>
      <vt:lpstr>Noto Sans</vt:lpstr>
      <vt:lpstr>Calibri</vt:lpstr>
      <vt:lpstr>Arial</vt:lpstr>
      <vt:lpstr>Office Theme</vt:lpstr>
      <vt:lpstr>Simple Light</vt:lpstr>
      <vt:lpstr>1_Simple Light</vt:lpstr>
      <vt:lpstr>GSA SmartPay Fleet Management Essentials  Rebekah Knouse Perillo</vt:lpstr>
      <vt:lpstr>Overview</vt:lpstr>
      <vt:lpstr>GSA SmartPay Program Overview</vt:lpstr>
      <vt:lpstr>GSA SmartPay Program Overview</vt:lpstr>
      <vt:lpstr>GSA SmartPay Master Contract</vt:lpstr>
      <vt:lpstr>Statistics</vt:lpstr>
      <vt:lpstr>FY22 Program Statistics</vt:lpstr>
      <vt:lpstr>FY22 Fleet Spend</vt:lpstr>
      <vt:lpstr>FY22 Fleet Refunds</vt:lpstr>
      <vt:lpstr>Key Participants</vt:lpstr>
      <vt:lpstr>GSA SmartPay Key Participants </vt:lpstr>
      <vt:lpstr>A/OPC Roles and Responsibilities </vt:lpstr>
      <vt:lpstr>A/OPC Roles and Responsibilities </vt:lpstr>
      <vt:lpstr>Renewing Fleet Accounts</vt:lpstr>
      <vt:lpstr>Renewing Fleet Accounts </vt:lpstr>
      <vt:lpstr>Suspending/Canceling Accounts</vt:lpstr>
      <vt:lpstr>Closing/Terminating Accounts</vt:lpstr>
      <vt:lpstr>Lost or Stolen Account</vt:lpstr>
      <vt:lpstr>Account Holder Roles and Responsibilities </vt:lpstr>
      <vt:lpstr>AO Roles and Responsibilities </vt:lpstr>
      <vt:lpstr>DBO Roles and Responsibilities </vt:lpstr>
      <vt:lpstr>TDO Roles and Responsibilities </vt:lpstr>
      <vt:lpstr>Banks and Brands</vt:lpstr>
      <vt:lpstr>Bank Roles and Responsibilities</vt:lpstr>
      <vt:lpstr>Bank Roles and Responsibilities</vt:lpstr>
      <vt:lpstr>Brand Roles and Responsibilities</vt:lpstr>
      <vt:lpstr>GSA Roles and Responsibilities</vt:lpstr>
      <vt:lpstr>Other Involved Parties</vt:lpstr>
      <vt:lpstr>GSA SmartPay Fleet Business Line</vt:lpstr>
      <vt:lpstr>GSA SmartPay Fleet Program</vt:lpstr>
      <vt:lpstr>Fuel, Maintenance, and Repairs</vt:lpstr>
      <vt:lpstr>Fuel, Maintenance, and Repairs</vt:lpstr>
      <vt:lpstr>GSA Fleet Card Customers</vt:lpstr>
      <vt:lpstr>Fleet Account Approved Purchases</vt:lpstr>
      <vt:lpstr>“CHARGE” Act</vt:lpstr>
      <vt:lpstr>EV Charging Stations</vt:lpstr>
      <vt:lpstr>EV Charging Stations</vt:lpstr>
      <vt:lpstr>EV Charging Stations</vt:lpstr>
      <vt:lpstr>Tolls on TDY - Typically…Travel Card</vt:lpstr>
      <vt:lpstr>Toll Passes - It Depends! </vt:lpstr>
      <vt:lpstr>Parking/Parking Passes - It Depends! </vt:lpstr>
      <vt:lpstr>Section 889 Compliance</vt:lpstr>
      <vt:lpstr>New 889 Search Tool</vt:lpstr>
      <vt:lpstr>Misuse and Fraud</vt:lpstr>
      <vt:lpstr>Misuse/Abuse</vt:lpstr>
      <vt:lpstr>Fraud</vt:lpstr>
      <vt:lpstr>Fraud</vt:lpstr>
      <vt:lpstr>Point of Sale Skimming </vt:lpstr>
      <vt:lpstr>Point of Sale Skimming </vt:lpstr>
      <vt:lpstr>Tips at the Gas Pump </vt:lpstr>
      <vt:lpstr>Tools to Reduce Misuse/Fraud</vt:lpstr>
      <vt:lpstr>Tools to Reduce Misuse/Fraud</vt:lpstr>
      <vt:lpstr>Tools to Reduce Misuse/Fraud</vt:lpstr>
      <vt:lpstr>Suspected Misuse or Fraud </vt:lpstr>
      <vt:lpstr>Consequences</vt:lpstr>
      <vt:lpstr>Best Practices</vt:lpstr>
      <vt:lpstr>Best Practices - Suggestions </vt:lpstr>
      <vt:lpstr>Best Practices - Suggestions </vt:lpstr>
      <vt:lpstr>Best Practices - Reporting</vt:lpstr>
      <vt:lpstr>Best Practices - Reporting</vt:lpstr>
      <vt:lpstr>Resources</vt:lpstr>
      <vt:lpstr>Centralized Mail List Service (CMLS) </vt:lpstr>
      <vt:lpstr>Forum PowerPoints</vt:lpstr>
      <vt:lpstr>smartpay.gsa.gov</vt:lpstr>
      <vt:lpstr>training.smartpay.gsa.gov</vt:lpstr>
      <vt:lpstr>GSA’s Center for Charge Card Management </vt:lpstr>
      <vt:lpstr>Citibank</vt:lpstr>
      <vt:lpstr>U.S. Bank/Voyager</vt:lpstr>
      <vt:lpstr>Wright Express (WEX) </vt:lpstr>
      <vt:lpstr>Contact Information</vt:lpstr>
      <vt:lpstr>GSA Starmark Logo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GSA SmartPay Fleet Management Essentials  Rebekah Knouse Perillo</dc:title>
  <cp:lastModifiedBy>RebekahKnouse</cp:lastModifiedBy>
  <cp:revision>89</cp:revision>
  <dcterms:modified xsi:type="dcterms:W3CDTF">2023-04-07T17:53:21Z</dcterms:modified>
</cp:coreProperties>
</file>